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92" r:id="rId3"/>
    <p:sldMasterId id="2147483707" r:id="rId4"/>
    <p:sldMasterId id="2147483719" r:id="rId5"/>
    <p:sldMasterId id="2147483731" r:id="rId6"/>
  </p:sldMasterIdLst>
  <p:notesMasterIdLst>
    <p:notesMasterId r:id="rId59"/>
  </p:notesMasterIdLst>
  <p:sldIdLst>
    <p:sldId id="409" r:id="rId7"/>
    <p:sldId id="435" r:id="rId8"/>
    <p:sldId id="492" r:id="rId9"/>
    <p:sldId id="507" r:id="rId10"/>
    <p:sldId id="508" r:id="rId11"/>
    <p:sldId id="502" r:id="rId12"/>
    <p:sldId id="410" r:id="rId13"/>
    <p:sldId id="412" r:id="rId14"/>
    <p:sldId id="411" r:id="rId15"/>
    <p:sldId id="413" r:id="rId16"/>
    <p:sldId id="504" r:id="rId17"/>
    <p:sldId id="414" r:id="rId18"/>
    <p:sldId id="427" r:id="rId19"/>
    <p:sldId id="426" r:id="rId20"/>
    <p:sldId id="452" r:id="rId21"/>
    <p:sldId id="499" r:id="rId22"/>
    <p:sldId id="493" r:id="rId23"/>
    <p:sldId id="453" r:id="rId24"/>
    <p:sldId id="497" r:id="rId25"/>
    <p:sldId id="455" r:id="rId26"/>
    <p:sldId id="498" r:id="rId27"/>
    <p:sldId id="454" r:id="rId28"/>
    <p:sldId id="431" r:id="rId29"/>
    <p:sldId id="494" r:id="rId30"/>
    <p:sldId id="456" r:id="rId31"/>
    <p:sldId id="457" r:id="rId32"/>
    <p:sldId id="465" r:id="rId33"/>
    <p:sldId id="466" r:id="rId34"/>
    <p:sldId id="469" r:id="rId35"/>
    <p:sldId id="471" r:id="rId36"/>
    <p:sldId id="470" r:id="rId37"/>
    <p:sldId id="432" r:id="rId38"/>
    <p:sldId id="472" r:id="rId39"/>
    <p:sldId id="473" r:id="rId40"/>
    <p:sldId id="481" r:id="rId41"/>
    <p:sldId id="433" r:id="rId42"/>
    <p:sldId id="506" r:id="rId43"/>
    <p:sldId id="482" r:id="rId44"/>
    <p:sldId id="486" r:id="rId45"/>
    <p:sldId id="483" r:id="rId46"/>
    <p:sldId id="491" r:id="rId47"/>
    <p:sldId id="487" r:id="rId48"/>
    <p:sldId id="488" r:id="rId49"/>
    <p:sldId id="434" r:id="rId50"/>
    <p:sldId id="476" r:id="rId51"/>
    <p:sldId id="477" r:id="rId52"/>
    <p:sldId id="495" r:id="rId53"/>
    <p:sldId id="489" r:id="rId54"/>
    <p:sldId id="490" r:id="rId55"/>
    <p:sldId id="501" r:id="rId56"/>
    <p:sldId id="480" r:id="rId57"/>
    <p:sldId id="47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4124"/>
    <a:srgbClr val="FACFCC"/>
    <a:srgbClr val="A7EA52"/>
    <a:srgbClr val="57DD62"/>
    <a:srgbClr val="5DCEAF"/>
    <a:srgbClr val="082A68"/>
    <a:srgbClr val="072A40"/>
    <a:srgbClr val="FFC000"/>
    <a:srgbClr val="0E73ED"/>
    <a:srgbClr val="7AC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4" autoAdjust="0"/>
    <p:restoredTop sz="87253" autoAdjust="0"/>
  </p:normalViewPr>
  <p:slideViewPr>
    <p:cSldViewPr snapToGrid="0">
      <p:cViewPr varScale="1">
        <p:scale>
          <a:sx n="61" d="100"/>
          <a:sy n="61" d="100"/>
        </p:scale>
        <p:origin x="1152"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dPt>
          <c:dPt>
            <c:idx val="4"/>
            <c:bubble3D val="0"/>
            <c:spPr>
              <a:pattFill prst="ltUpDiag">
                <a:fgClr>
                  <a:schemeClr val="accent5"/>
                </a:fgClr>
                <a:bgClr>
                  <a:schemeClr val="accent5">
                    <a:lumMod val="20000"/>
                    <a:lumOff val="80000"/>
                  </a:schemeClr>
                </a:bgClr>
              </a:pattFill>
              <a:ln w="19050">
                <a:solidFill>
                  <a:schemeClr val="lt1"/>
                </a:solidFill>
              </a:ln>
              <a:effectLst>
                <a:innerShdw blurRad="114300">
                  <a:schemeClr val="accent5"/>
                </a:innerShdw>
              </a:effectLst>
            </c:spPr>
          </c:dPt>
          <c:dLbls>
            <c:dLbl>
              <c:idx val="1"/>
              <c:layout>
                <c:manualLayout>
                  <c:x val="2.9671392828914983E-2"/>
                  <c:y val="-9.0942823849543983E-2"/>
                </c:manualLayout>
              </c:layout>
              <c:showLegendKey val="0"/>
              <c:showVal val="1"/>
              <c:showCatName val="0"/>
              <c:showSerName val="0"/>
              <c:showPercent val="0"/>
              <c:showBubbleSize val="0"/>
              <c:extLst>
                <c:ext xmlns:c15="http://schemas.microsoft.com/office/drawing/2012/chart" uri="{CE6537A1-D6FC-4f65-9D91-7224C49458BB}">
                  <c15:layout/>
                </c:ext>
              </c:extLst>
            </c:dLbl>
            <c:spPr>
              <a:solidFill>
                <a:srgbClr val="F2F2F2">
                  <a:alpha val="69804"/>
                </a:srgbClr>
              </a:solid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15:layout/>
              </c:ext>
            </c:extLst>
          </c:dLbls>
          <c:cat>
            <c:strRef>
              <c:f>Sheet1!$A$2:$A$6</c:f>
              <c:strCache>
                <c:ptCount val="5"/>
                <c:pt idx="0">
                  <c:v>Your Brand</c:v>
                </c:pt>
                <c:pt idx="1">
                  <c:v>Airline 1</c:v>
                </c:pt>
                <c:pt idx="2">
                  <c:v>Airline 2</c:v>
                </c:pt>
                <c:pt idx="3">
                  <c:v>Airline 3</c:v>
                </c:pt>
                <c:pt idx="4">
                  <c:v>Airline 4</c:v>
                </c:pt>
              </c:strCache>
            </c:strRef>
          </c:cat>
          <c:val>
            <c:numRef>
              <c:f>Sheet1!$B$2:$B$6</c:f>
              <c:numCache>
                <c:formatCode>0%</c:formatCode>
                <c:ptCount val="5"/>
                <c:pt idx="0">
                  <c:v>1.1514432570481159E-2</c:v>
                </c:pt>
                <c:pt idx="1">
                  <c:v>5.8931786255364785E-2</c:v>
                </c:pt>
                <c:pt idx="2">
                  <c:v>0.76536979150517592</c:v>
                </c:pt>
                <c:pt idx="3">
                  <c:v>3.543986553920174E-2</c:v>
                </c:pt>
                <c:pt idx="4">
                  <c:v>0.12874412412977634</c:v>
                </c:pt>
              </c:numCache>
            </c:numRef>
          </c:val>
        </c:ser>
        <c:dLbls>
          <c:showLegendKey val="0"/>
          <c:showVal val="1"/>
          <c:showCatName val="0"/>
          <c:showSerName val="0"/>
          <c:showPercent val="0"/>
          <c:showBubbleSize val="0"/>
          <c:showLeaderLines val="1"/>
        </c:dLbls>
        <c:firstSliceAng val="0"/>
        <c:holeSize val="50"/>
      </c:doughnutChart>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_rels/data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218.png"/><Relationship Id="rId4" Type="http://schemas.openxmlformats.org/officeDocument/2006/relationships/image" Target="../media/image221.png"/></Relationships>
</file>

<file path=ppt/diagrams/_rels/data1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image" Target="../media/image222.png"/><Relationship Id="rId4" Type="http://schemas.openxmlformats.org/officeDocument/2006/relationships/image" Target="../media/image2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4" Type="http://schemas.openxmlformats.org/officeDocument/2006/relationships/image" Target="../media/image26.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218.png"/><Relationship Id="rId4" Type="http://schemas.openxmlformats.org/officeDocument/2006/relationships/image" Target="../media/image221.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image" Target="../media/image222.png"/><Relationship Id="rId4" Type="http://schemas.openxmlformats.org/officeDocument/2006/relationships/image" Target="../media/image2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8F759-5EC6-4E27-BC1B-CF4A5FB95F7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FB90623-96B0-4ACC-9E1B-0A4562B4274F}">
      <dgm:prSet phldrT="[Text]" custT="1"/>
      <dgm:spPr/>
      <dgm:t>
        <a:bodyPr anchor="ctr"/>
        <a:lstStyle/>
        <a:p>
          <a:r>
            <a:rPr lang="en-US" sz="2400" dirty="0" smtClean="0"/>
            <a:t>Through Digital Analytics</a:t>
          </a:r>
          <a:endParaRPr lang="en-US" sz="2400" dirty="0"/>
        </a:p>
      </dgm:t>
    </dgm:pt>
    <dgm:pt modelId="{800F4337-A0F4-42BA-8F1D-2F802D520CC1}" type="parTrans" cxnId="{EDCF1BCD-051F-47FF-872F-2BC0ABC0CB81}">
      <dgm:prSet/>
      <dgm:spPr/>
      <dgm:t>
        <a:bodyPr/>
        <a:lstStyle/>
        <a:p>
          <a:endParaRPr lang="en-US" sz="2800"/>
        </a:p>
      </dgm:t>
    </dgm:pt>
    <dgm:pt modelId="{1D3A047B-78D7-484E-AB59-EFA588F33006}" type="sibTrans" cxnId="{EDCF1BCD-051F-47FF-872F-2BC0ABC0CB81}">
      <dgm:prSet/>
      <dgm:spPr/>
      <dgm:t>
        <a:bodyPr/>
        <a:lstStyle/>
        <a:p>
          <a:endParaRPr lang="en-US" sz="2800"/>
        </a:p>
      </dgm:t>
    </dgm:pt>
    <dgm:pt modelId="{13908BC9-0F11-449F-B616-ECD4B53188A2}">
      <dgm:prSet phldrT="[Text]" custT="1"/>
      <dgm:spPr/>
      <dgm:t>
        <a:bodyPr anchor="ctr"/>
        <a:lstStyle/>
        <a:p>
          <a:r>
            <a:rPr lang="en-US" sz="2400" dirty="0" smtClean="0"/>
            <a:t>What’s the process I will have to take to meet my outcomes</a:t>
          </a:r>
          <a:endParaRPr lang="en-US" sz="2400" dirty="0"/>
        </a:p>
      </dgm:t>
    </dgm:pt>
    <dgm:pt modelId="{647FE055-6F89-435F-91D1-CBEC86B5F859}" type="parTrans" cxnId="{D5027C0E-4AA9-432C-B988-40FCA13333C8}">
      <dgm:prSet/>
      <dgm:spPr/>
      <dgm:t>
        <a:bodyPr/>
        <a:lstStyle/>
        <a:p>
          <a:endParaRPr lang="en-US" sz="2800"/>
        </a:p>
      </dgm:t>
    </dgm:pt>
    <dgm:pt modelId="{5F6DCC91-8E5B-45FA-9965-4973DF49122A}" type="sibTrans" cxnId="{D5027C0E-4AA9-432C-B988-40FCA13333C8}">
      <dgm:prSet/>
      <dgm:spPr/>
      <dgm:t>
        <a:bodyPr/>
        <a:lstStyle/>
        <a:p>
          <a:endParaRPr lang="en-US" sz="2800"/>
        </a:p>
      </dgm:t>
    </dgm:pt>
    <dgm:pt modelId="{D984D017-6653-436D-B326-B416760EADD0}">
      <dgm:prSet phldrT="[Text]" custT="1"/>
      <dgm:spPr/>
      <dgm:t>
        <a:bodyPr anchor="ctr"/>
        <a:lstStyle/>
        <a:p>
          <a:r>
            <a:rPr lang="en-US" sz="2400" dirty="0" smtClean="0"/>
            <a:t>What is the data I will need to help me through this process</a:t>
          </a:r>
        </a:p>
      </dgm:t>
    </dgm:pt>
    <dgm:pt modelId="{0D068F74-33D9-406F-AF3E-6A5C509E8850}" type="parTrans" cxnId="{0CEA1AF9-FAF0-42AF-A73F-15806CAFA78D}">
      <dgm:prSet/>
      <dgm:spPr/>
      <dgm:t>
        <a:bodyPr/>
        <a:lstStyle/>
        <a:p>
          <a:endParaRPr lang="en-US" sz="2800"/>
        </a:p>
      </dgm:t>
    </dgm:pt>
    <dgm:pt modelId="{156C7FDC-CB91-4261-A263-A3ACDF3593AC}" type="sibTrans" cxnId="{0CEA1AF9-FAF0-42AF-A73F-15806CAFA78D}">
      <dgm:prSet/>
      <dgm:spPr/>
      <dgm:t>
        <a:bodyPr/>
        <a:lstStyle/>
        <a:p>
          <a:endParaRPr lang="en-US" sz="2800"/>
        </a:p>
      </dgm:t>
    </dgm:pt>
    <dgm:pt modelId="{D4FD67B2-7F11-452F-8D48-83158E015662}">
      <dgm:prSet custT="1"/>
      <dgm:spPr/>
      <dgm:t>
        <a:bodyPr anchor="ctr"/>
        <a:lstStyle/>
        <a:p>
          <a:r>
            <a:rPr lang="en-US" sz="1800" dirty="0" smtClean="0"/>
            <a:t> What outcomes can I hope for?    What problems can I solve?</a:t>
          </a:r>
          <a:endParaRPr lang="en-US" sz="1800" dirty="0"/>
        </a:p>
      </dgm:t>
    </dgm:pt>
    <dgm:pt modelId="{750DA035-F412-4CFF-86F9-B83BD42822AE}" type="sibTrans" cxnId="{CD2B55A3-396A-4DBF-893B-3B2161FBFBCE}">
      <dgm:prSet/>
      <dgm:spPr/>
      <dgm:t>
        <a:bodyPr/>
        <a:lstStyle/>
        <a:p>
          <a:endParaRPr lang="en-US" sz="2800"/>
        </a:p>
      </dgm:t>
    </dgm:pt>
    <dgm:pt modelId="{2E659915-5FE7-4B2B-B669-BC6437D9E580}" type="parTrans" cxnId="{CD2B55A3-396A-4DBF-893B-3B2161FBFBCE}">
      <dgm:prSet/>
      <dgm:spPr/>
      <dgm:t>
        <a:bodyPr/>
        <a:lstStyle/>
        <a:p>
          <a:endParaRPr lang="en-US" sz="2800"/>
        </a:p>
      </dgm:t>
    </dgm:pt>
    <dgm:pt modelId="{C7EFE790-2F64-442E-A149-0629D08DF160}">
      <dgm:prSet custT="1"/>
      <dgm:spPr/>
      <dgm:t>
        <a:bodyPr anchor="ctr"/>
        <a:lstStyle/>
        <a:p>
          <a:r>
            <a:rPr lang="en-US" sz="1800" dirty="0" smtClean="0"/>
            <a:t> Across the digital landscape of web, app, social and email</a:t>
          </a:r>
          <a:endParaRPr lang="en-US" sz="1800" dirty="0"/>
        </a:p>
      </dgm:t>
    </dgm:pt>
    <dgm:pt modelId="{11CFDCAF-6737-4418-B614-9428A40169E2}" type="parTrans" cxnId="{DDEE7BCD-4A5C-4009-B77D-047BA42D3E4A}">
      <dgm:prSet/>
      <dgm:spPr/>
      <dgm:t>
        <a:bodyPr/>
        <a:lstStyle/>
        <a:p>
          <a:endParaRPr lang="en-US" sz="2800"/>
        </a:p>
      </dgm:t>
    </dgm:pt>
    <dgm:pt modelId="{3DB49596-1DC2-469D-9439-3D3B5C70FA61}" type="sibTrans" cxnId="{DDEE7BCD-4A5C-4009-B77D-047BA42D3E4A}">
      <dgm:prSet/>
      <dgm:spPr/>
      <dgm:t>
        <a:bodyPr/>
        <a:lstStyle/>
        <a:p>
          <a:endParaRPr lang="en-US" sz="2800"/>
        </a:p>
      </dgm:t>
    </dgm:pt>
    <dgm:pt modelId="{BA39C73D-543D-4D10-8003-39FF396C3D28}">
      <dgm:prSet custT="1"/>
      <dgm:spPr/>
      <dgm:t>
        <a:bodyPr anchor="ctr"/>
        <a:lstStyle/>
        <a:p>
          <a:r>
            <a:rPr lang="en-US" sz="1800" dirty="0" smtClean="0"/>
            <a:t> Across the digital landscape of web, app, social and email</a:t>
          </a:r>
          <a:endParaRPr lang="en-US" sz="1800" dirty="0"/>
        </a:p>
      </dgm:t>
    </dgm:pt>
    <dgm:pt modelId="{3C51DD44-97A1-48D9-9F45-64B0C415264D}" type="parTrans" cxnId="{12364051-62BB-4C1F-B0E6-5A96DAB4721E}">
      <dgm:prSet/>
      <dgm:spPr/>
      <dgm:t>
        <a:bodyPr/>
        <a:lstStyle/>
        <a:p>
          <a:endParaRPr lang="en-US" sz="2800"/>
        </a:p>
      </dgm:t>
    </dgm:pt>
    <dgm:pt modelId="{D5175F7F-1309-4F58-B89D-0E215D4DC820}" type="sibTrans" cxnId="{12364051-62BB-4C1F-B0E6-5A96DAB4721E}">
      <dgm:prSet/>
      <dgm:spPr/>
      <dgm:t>
        <a:bodyPr/>
        <a:lstStyle/>
        <a:p>
          <a:endParaRPr lang="en-US" sz="2800"/>
        </a:p>
      </dgm:t>
    </dgm:pt>
    <dgm:pt modelId="{68A3E01D-92F0-41D5-B78C-E64A1CBACF48}">
      <dgm:prSet custT="1"/>
      <dgm:spPr/>
      <dgm:t>
        <a:bodyPr anchor="ctr"/>
        <a:lstStyle/>
        <a:p>
          <a:r>
            <a:rPr lang="en-US" sz="2400" dirty="0" smtClean="0"/>
            <a:t>Where are some Companies today?</a:t>
          </a:r>
          <a:endParaRPr lang="en-US" sz="2400" dirty="0"/>
        </a:p>
      </dgm:t>
    </dgm:pt>
    <dgm:pt modelId="{08893C41-53E3-4455-A93A-D2C804620084}" type="parTrans" cxnId="{8E4D907B-4626-4EF0-BB60-870ED97FDD51}">
      <dgm:prSet/>
      <dgm:spPr/>
      <dgm:t>
        <a:bodyPr/>
        <a:lstStyle/>
        <a:p>
          <a:endParaRPr lang="en-US" sz="2800"/>
        </a:p>
      </dgm:t>
    </dgm:pt>
    <dgm:pt modelId="{9F69743B-593E-417D-8B57-A855826C08A4}" type="sibTrans" cxnId="{8E4D907B-4626-4EF0-BB60-870ED97FDD51}">
      <dgm:prSet/>
      <dgm:spPr/>
      <dgm:t>
        <a:bodyPr/>
        <a:lstStyle/>
        <a:p>
          <a:endParaRPr lang="en-US" sz="2800"/>
        </a:p>
      </dgm:t>
    </dgm:pt>
    <dgm:pt modelId="{EB7A57B3-6574-4730-83C4-280CFA99968C}">
      <dgm:prSet custT="1"/>
      <dgm:spPr/>
      <dgm:t>
        <a:bodyPr anchor="ctr"/>
        <a:lstStyle/>
        <a:p>
          <a:r>
            <a:rPr lang="en-US" sz="1800" dirty="0" smtClean="0"/>
            <a:t>Can we get there?</a:t>
          </a:r>
          <a:endParaRPr lang="en-US" sz="1800" dirty="0"/>
        </a:p>
      </dgm:t>
    </dgm:pt>
    <dgm:pt modelId="{7F60CD93-D7A1-44CB-A4D4-AFFED2B291E9}" type="parTrans" cxnId="{1D10448E-3650-42F2-820A-E91E41A04CE2}">
      <dgm:prSet/>
      <dgm:spPr/>
      <dgm:t>
        <a:bodyPr/>
        <a:lstStyle/>
        <a:p>
          <a:endParaRPr lang="en-US" sz="2800"/>
        </a:p>
      </dgm:t>
    </dgm:pt>
    <dgm:pt modelId="{8DBE37A2-2BA9-4E49-BB56-991995C69CE2}" type="sibTrans" cxnId="{1D10448E-3650-42F2-820A-E91E41A04CE2}">
      <dgm:prSet/>
      <dgm:spPr/>
      <dgm:t>
        <a:bodyPr/>
        <a:lstStyle/>
        <a:p>
          <a:endParaRPr lang="en-US" sz="2800"/>
        </a:p>
      </dgm:t>
    </dgm:pt>
    <dgm:pt modelId="{9023B1DF-EE92-4566-BBEB-499B25255127}" type="pres">
      <dgm:prSet presAssocID="{2248F759-5EC6-4E27-BC1B-CF4A5FB95F78}" presName="Name0" presStyleCnt="0">
        <dgm:presLayoutVars>
          <dgm:chMax val="7"/>
          <dgm:chPref val="7"/>
          <dgm:dir/>
        </dgm:presLayoutVars>
      </dgm:prSet>
      <dgm:spPr/>
      <dgm:t>
        <a:bodyPr/>
        <a:lstStyle/>
        <a:p>
          <a:endParaRPr lang="en-US"/>
        </a:p>
      </dgm:t>
    </dgm:pt>
    <dgm:pt modelId="{C0BFF61B-6897-4933-80B2-675869CFA257}" type="pres">
      <dgm:prSet presAssocID="{2248F759-5EC6-4E27-BC1B-CF4A5FB95F78}" presName="Name1" presStyleCnt="0"/>
      <dgm:spPr/>
    </dgm:pt>
    <dgm:pt modelId="{4BD5B89C-D361-4FBB-BAC6-1D714C5E3A0D}" type="pres">
      <dgm:prSet presAssocID="{2248F759-5EC6-4E27-BC1B-CF4A5FB95F78}" presName="cycle" presStyleCnt="0"/>
      <dgm:spPr/>
    </dgm:pt>
    <dgm:pt modelId="{65A75B0B-DF1A-4B53-8030-7C483433B2E2}" type="pres">
      <dgm:prSet presAssocID="{2248F759-5EC6-4E27-BC1B-CF4A5FB95F78}" presName="srcNode" presStyleLbl="node1" presStyleIdx="0" presStyleCnt="4"/>
      <dgm:spPr/>
    </dgm:pt>
    <dgm:pt modelId="{FCEDEAF9-D195-4D96-8A13-D989FD67B026}" type="pres">
      <dgm:prSet presAssocID="{2248F759-5EC6-4E27-BC1B-CF4A5FB95F78}" presName="conn" presStyleLbl="parChTrans1D2" presStyleIdx="0" presStyleCnt="1"/>
      <dgm:spPr/>
      <dgm:t>
        <a:bodyPr/>
        <a:lstStyle/>
        <a:p>
          <a:endParaRPr lang="en-US"/>
        </a:p>
      </dgm:t>
    </dgm:pt>
    <dgm:pt modelId="{E891D67F-A336-44CD-B462-ECAF64CE6175}" type="pres">
      <dgm:prSet presAssocID="{2248F759-5EC6-4E27-BC1B-CF4A5FB95F78}" presName="extraNode" presStyleLbl="node1" presStyleIdx="0" presStyleCnt="4"/>
      <dgm:spPr/>
    </dgm:pt>
    <dgm:pt modelId="{7CC103CC-5882-47D7-A3D6-1699271A6E68}" type="pres">
      <dgm:prSet presAssocID="{2248F759-5EC6-4E27-BC1B-CF4A5FB95F78}" presName="dstNode" presStyleLbl="node1" presStyleIdx="0" presStyleCnt="4"/>
      <dgm:spPr/>
    </dgm:pt>
    <dgm:pt modelId="{13552A0A-3CDE-44D5-B641-5A25B5E7EAB0}" type="pres">
      <dgm:prSet presAssocID="{7FB90623-96B0-4ACC-9E1B-0A4562B4274F}" presName="text_1" presStyleLbl="node1" presStyleIdx="0" presStyleCnt="4">
        <dgm:presLayoutVars>
          <dgm:bulletEnabled val="1"/>
        </dgm:presLayoutVars>
      </dgm:prSet>
      <dgm:spPr/>
      <dgm:t>
        <a:bodyPr/>
        <a:lstStyle/>
        <a:p>
          <a:endParaRPr lang="en-US"/>
        </a:p>
      </dgm:t>
    </dgm:pt>
    <dgm:pt modelId="{7A89F5FF-5CFB-4744-B48D-CC334B9F7EF0}" type="pres">
      <dgm:prSet presAssocID="{7FB90623-96B0-4ACC-9E1B-0A4562B4274F}" presName="accent_1" presStyleCnt="0"/>
      <dgm:spPr/>
    </dgm:pt>
    <dgm:pt modelId="{C014E6DA-BBC7-4917-A3D6-E5D3F1EB7C65}" type="pres">
      <dgm:prSet presAssocID="{7FB90623-96B0-4ACC-9E1B-0A4562B4274F}" presName="accentRepeatNode" presStyleLbl="solidFgAcc1" presStyleIdx="0" presStyleCnt="4"/>
      <dgm:spPr>
        <a:blipFill rotWithShape="0">
          <a:blip xmlns:r="http://schemas.openxmlformats.org/officeDocument/2006/relationships" r:embed="rId1"/>
          <a:stretch>
            <a:fillRect/>
          </a:stretch>
        </a:blipFill>
      </dgm:spPr>
    </dgm:pt>
    <dgm:pt modelId="{BF547618-F81F-4751-B443-A098735B500F}" type="pres">
      <dgm:prSet presAssocID="{13908BC9-0F11-449F-B616-ECD4B53188A2}" presName="text_2" presStyleLbl="node1" presStyleIdx="1" presStyleCnt="4">
        <dgm:presLayoutVars>
          <dgm:bulletEnabled val="1"/>
        </dgm:presLayoutVars>
      </dgm:prSet>
      <dgm:spPr/>
      <dgm:t>
        <a:bodyPr/>
        <a:lstStyle/>
        <a:p>
          <a:endParaRPr lang="en-US"/>
        </a:p>
      </dgm:t>
    </dgm:pt>
    <dgm:pt modelId="{CAC95C97-5E97-45FD-9BBB-1C3ACB90C8E5}" type="pres">
      <dgm:prSet presAssocID="{13908BC9-0F11-449F-B616-ECD4B53188A2}" presName="accent_2" presStyleCnt="0"/>
      <dgm:spPr/>
    </dgm:pt>
    <dgm:pt modelId="{5E6DDA54-FB98-4B3F-9C80-951BEEB4D7B8}" type="pres">
      <dgm:prSet presAssocID="{13908BC9-0F11-449F-B616-ECD4B53188A2}" presName="accentRepeatNode" presStyleLbl="solidFgAcc1" presStyleIdx="1" presStyleCnt="4"/>
      <dgm:spPr>
        <a:blipFill rotWithShape="0">
          <a:blip xmlns:r="http://schemas.openxmlformats.org/officeDocument/2006/relationships" r:embed="rId2"/>
          <a:stretch>
            <a:fillRect/>
          </a:stretch>
        </a:blipFill>
      </dgm:spPr>
    </dgm:pt>
    <dgm:pt modelId="{8E2F6057-B08C-4749-A210-4110806BCCAC}" type="pres">
      <dgm:prSet presAssocID="{D984D017-6653-436D-B326-B416760EADD0}" presName="text_3" presStyleLbl="node1" presStyleIdx="2" presStyleCnt="4">
        <dgm:presLayoutVars>
          <dgm:bulletEnabled val="1"/>
        </dgm:presLayoutVars>
      </dgm:prSet>
      <dgm:spPr/>
      <dgm:t>
        <a:bodyPr/>
        <a:lstStyle/>
        <a:p>
          <a:endParaRPr lang="en-US"/>
        </a:p>
      </dgm:t>
    </dgm:pt>
    <dgm:pt modelId="{27432BA0-C770-44E8-9254-6968F0ABD0C8}" type="pres">
      <dgm:prSet presAssocID="{D984D017-6653-436D-B326-B416760EADD0}" presName="accent_3" presStyleCnt="0"/>
      <dgm:spPr/>
    </dgm:pt>
    <dgm:pt modelId="{0D825F06-1B92-45B7-8FF6-444650A198A2}" type="pres">
      <dgm:prSet presAssocID="{D984D017-6653-436D-B326-B416760EADD0}" presName="accentRepeatNode" presStyleLbl="solidFgAcc1" presStyleIdx="2" presStyleCnt="4"/>
      <dgm:spPr>
        <a:blipFill rotWithShape="0">
          <a:blip xmlns:r="http://schemas.openxmlformats.org/officeDocument/2006/relationships" r:embed="rId3"/>
          <a:stretch>
            <a:fillRect/>
          </a:stretch>
        </a:blipFill>
      </dgm:spPr>
      <dgm:t>
        <a:bodyPr/>
        <a:lstStyle/>
        <a:p>
          <a:endParaRPr lang="en-US"/>
        </a:p>
      </dgm:t>
    </dgm:pt>
    <dgm:pt modelId="{EBAB0936-4D55-402E-A931-1F9515AD0371}" type="pres">
      <dgm:prSet presAssocID="{68A3E01D-92F0-41D5-B78C-E64A1CBACF48}" presName="text_4" presStyleLbl="node1" presStyleIdx="3" presStyleCnt="4">
        <dgm:presLayoutVars>
          <dgm:bulletEnabled val="1"/>
        </dgm:presLayoutVars>
      </dgm:prSet>
      <dgm:spPr/>
      <dgm:t>
        <a:bodyPr/>
        <a:lstStyle/>
        <a:p>
          <a:endParaRPr lang="en-US"/>
        </a:p>
      </dgm:t>
    </dgm:pt>
    <dgm:pt modelId="{26DE788A-45BE-4D83-A243-1882A8F779ED}" type="pres">
      <dgm:prSet presAssocID="{68A3E01D-92F0-41D5-B78C-E64A1CBACF48}" presName="accent_4" presStyleCnt="0"/>
      <dgm:spPr/>
    </dgm:pt>
    <dgm:pt modelId="{408488BF-F83D-4251-B5AB-29C5A66D6F2F}" type="pres">
      <dgm:prSet presAssocID="{68A3E01D-92F0-41D5-B78C-E64A1CBACF48}" presName="accentRepeatNode" presStyleLbl="solidFgAcc1" presStyleIdx="3" presStyleCnt="4"/>
      <dgm:spPr>
        <a:blipFill rotWithShape="0">
          <a:blip xmlns:r="http://schemas.openxmlformats.org/officeDocument/2006/relationships" r:embed="rId4"/>
          <a:stretch>
            <a:fillRect/>
          </a:stretch>
        </a:blipFill>
      </dgm:spPr>
    </dgm:pt>
  </dgm:ptLst>
  <dgm:cxnLst>
    <dgm:cxn modelId="{DDEE7BCD-4A5C-4009-B77D-047BA42D3E4A}" srcId="{13908BC9-0F11-449F-B616-ECD4B53188A2}" destId="{C7EFE790-2F64-442E-A149-0629D08DF160}" srcOrd="0" destOrd="0" parTransId="{11CFDCAF-6737-4418-B614-9428A40169E2}" sibTransId="{3DB49596-1DC2-469D-9439-3D3B5C70FA61}"/>
    <dgm:cxn modelId="{0CEA1AF9-FAF0-42AF-A73F-15806CAFA78D}" srcId="{2248F759-5EC6-4E27-BC1B-CF4A5FB95F78}" destId="{D984D017-6653-436D-B326-B416760EADD0}" srcOrd="2" destOrd="0" parTransId="{0D068F74-33D9-406F-AF3E-6A5C509E8850}" sibTransId="{156C7FDC-CB91-4261-A263-A3ACDF3593AC}"/>
    <dgm:cxn modelId="{D5027C0E-4AA9-432C-B988-40FCA13333C8}" srcId="{2248F759-5EC6-4E27-BC1B-CF4A5FB95F78}" destId="{13908BC9-0F11-449F-B616-ECD4B53188A2}" srcOrd="1" destOrd="0" parTransId="{647FE055-6F89-435F-91D1-CBEC86B5F859}" sibTransId="{5F6DCC91-8E5B-45FA-9965-4973DF49122A}"/>
    <dgm:cxn modelId="{AD97140A-FE27-49D9-AB5B-04FF4CA3ED47}" type="presOf" srcId="{BA39C73D-543D-4D10-8003-39FF396C3D28}" destId="{8E2F6057-B08C-4749-A210-4110806BCCAC}" srcOrd="0" destOrd="1" presId="urn:microsoft.com/office/officeart/2008/layout/VerticalCurvedList"/>
    <dgm:cxn modelId="{790B3AE6-B08A-4F58-9772-3D725E5C8E4B}" type="presOf" srcId="{13908BC9-0F11-449F-B616-ECD4B53188A2}" destId="{BF547618-F81F-4751-B443-A098735B500F}" srcOrd="0" destOrd="0" presId="urn:microsoft.com/office/officeart/2008/layout/VerticalCurvedList"/>
    <dgm:cxn modelId="{CBDA7ABC-C918-4CFF-95C8-6C01232B529D}" type="presOf" srcId="{D984D017-6653-436D-B326-B416760EADD0}" destId="{8E2F6057-B08C-4749-A210-4110806BCCAC}" srcOrd="0" destOrd="0" presId="urn:microsoft.com/office/officeart/2008/layout/VerticalCurvedList"/>
    <dgm:cxn modelId="{8594CC74-F875-47FA-A57F-1741474BA477}" type="presOf" srcId="{EB7A57B3-6574-4730-83C4-280CFA99968C}" destId="{EBAB0936-4D55-402E-A931-1F9515AD0371}" srcOrd="0" destOrd="1" presId="urn:microsoft.com/office/officeart/2008/layout/VerticalCurvedList"/>
    <dgm:cxn modelId="{1D10448E-3650-42F2-820A-E91E41A04CE2}" srcId="{68A3E01D-92F0-41D5-B78C-E64A1CBACF48}" destId="{EB7A57B3-6574-4730-83C4-280CFA99968C}" srcOrd="0" destOrd="0" parTransId="{7F60CD93-D7A1-44CB-A4D4-AFFED2B291E9}" sibTransId="{8DBE37A2-2BA9-4E49-BB56-991995C69CE2}"/>
    <dgm:cxn modelId="{5AF77A7B-2262-483B-AA4F-4F76A2D8C8FE}" type="presOf" srcId="{C7EFE790-2F64-442E-A149-0629D08DF160}" destId="{BF547618-F81F-4751-B443-A098735B500F}" srcOrd="0" destOrd="1" presId="urn:microsoft.com/office/officeart/2008/layout/VerticalCurvedList"/>
    <dgm:cxn modelId="{120693AE-D668-4B80-81E3-8E3F41392ACB}" type="presOf" srcId="{750DA035-F412-4CFF-86F9-B83BD42822AE}" destId="{FCEDEAF9-D195-4D96-8A13-D989FD67B026}" srcOrd="0" destOrd="0" presId="urn:microsoft.com/office/officeart/2008/layout/VerticalCurvedList"/>
    <dgm:cxn modelId="{A0763E30-6335-4CEB-91ED-C1DEC7C07C14}" type="presOf" srcId="{2248F759-5EC6-4E27-BC1B-CF4A5FB95F78}" destId="{9023B1DF-EE92-4566-BBEB-499B25255127}" srcOrd="0" destOrd="0" presId="urn:microsoft.com/office/officeart/2008/layout/VerticalCurvedList"/>
    <dgm:cxn modelId="{33787001-3836-4A5B-ACE2-E346D092D36A}" type="presOf" srcId="{68A3E01D-92F0-41D5-B78C-E64A1CBACF48}" destId="{EBAB0936-4D55-402E-A931-1F9515AD0371}" srcOrd="0" destOrd="0" presId="urn:microsoft.com/office/officeart/2008/layout/VerticalCurvedList"/>
    <dgm:cxn modelId="{4C746065-373C-415D-A042-100140FF95CB}" type="presOf" srcId="{D4FD67B2-7F11-452F-8D48-83158E015662}" destId="{13552A0A-3CDE-44D5-B641-5A25B5E7EAB0}" srcOrd="0" destOrd="1" presId="urn:microsoft.com/office/officeart/2008/layout/VerticalCurvedList"/>
    <dgm:cxn modelId="{12364051-62BB-4C1F-B0E6-5A96DAB4721E}" srcId="{D984D017-6653-436D-B326-B416760EADD0}" destId="{BA39C73D-543D-4D10-8003-39FF396C3D28}" srcOrd="0" destOrd="0" parTransId="{3C51DD44-97A1-48D9-9F45-64B0C415264D}" sibTransId="{D5175F7F-1309-4F58-B89D-0E215D4DC820}"/>
    <dgm:cxn modelId="{EDCF1BCD-051F-47FF-872F-2BC0ABC0CB81}" srcId="{2248F759-5EC6-4E27-BC1B-CF4A5FB95F78}" destId="{7FB90623-96B0-4ACC-9E1B-0A4562B4274F}" srcOrd="0" destOrd="0" parTransId="{800F4337-A0F4-42BA-8F1D-2F802D520CC1}" sibTransId="{1D3A047B-78D7-484E-AB59-EFA588F33006}"/>
    <dgm:cxn modelId="{CD2B55A3-396A-4DBF-893B-3B2161FBFBCE}" srcId="{7FB90623-96B0-4ACC-9E1B-0A4562B4274F}" destId="{D4FD67B2-7F11-452F-8D48-83158E015662}" srcOrd="0" destOrd="0" parTransId="{2E659915-5FE7-4B2B-B669-BC6437D9E580}" sibTransId="{750DA035-F412-4CFF-86F9-B83BD42822AE}"/>
    <dgm:cxn modelId="{8E4D907B-4626-4EF0-BB60-870ED97FDD51}" srcId="{2248F759-5EC6-4E27-BC1B-CF4A5FB95F78}" destId="{68A3E01D-92F0-41D5-B78C-E64A1CBACF48}" srcOrd="3" destOrd="0" parTransId="{08893C41-53E3-4455-A93A-D2C804620084}" sibTransId="{9F69743B-593E-417D-8B57-A855826C08A4}"/>
    <dgm:cxn modelId="{3DB01628-5F15-4FFC-A063-CC84A04CE95C}" type="presOf" srcId="{7FB90623-96B0-4ACC-9E1B-0A4562B4274F}" destId="{13552A0A-3CDE-44D5-B641-5A25B5E7EAB0}" srcOrd="0" destOrd="0" presId="urn:microsoft.com/office/officeart/2008/layout/VerticalCurvedList"/>
    <dgm:cxn modelId="{718FAD98-22C8-429F-B6F6-D3941664083D}" type="presParOf" srcId="{9023B1DF-EE92-4566-BBEB-499B25255127}" destId="{C0BFF61B-6897-4933-80B2-675869CFA257}" srcOrd="0" destOrd="0" presId="urn:microsoft.com/office/officeart/2008/layout/VerticalCurvedList"/>
    <dgm:cxn modelId="{42EBFFCF-FC51-43D2-9799-AC94EE293BE5}" type="presParOf" srcId="{C0BFF61B-6897-4933-80B2-675869CFA257}" destId="{4BD5B89C-D361-4FBB-BAC6-1D714C5E3A0D}" srcOrd="0" destOrd="0" presId="urn:microsoft.com/office/officeart/2008/layout/VerticalCurvedList"/>
    <dgm:cxn modelId="{81FD4A37-9DF7-4346-A9EF-610C060B0D3A}" type="presParOf" srcId="{4BD5B89C-D361-4FBB-BAC6-1D714C5E3A0D}" destId="{65A75B0B-DF1A-4B53-8030-7C483433B2E2}" srcOrd="0" destOrd="0" presId="urn:microsoft.com/office/officeart/2008/layout/VerticalCurvedList"/>
    <dgm:cxn modelId="{1D9193AF-88DD-41C2-B8A1-3B3D8C2AD223}" type="presParOf" srcId="{4BD5B89C-D361-4FBB-BAC6-1D714C5E3A0D}" destId="{FCEDEAF9-D195-4D96-8A13-D989FD67B026}" srcOrd="1" destOrd="0" presId="urn:microsoft.com/office/officeart/2008/layout/VerticalCurvedList"/>
    <dgm:cxn modelId="{ACC67636-3A00-475A-9C71-34B345968520}" type="presParOf" srcId="{4BD5B89C-D361-4FBB-BAC6-1D714C5E3A0D}" destId="{E891D67F-A336-44CD-B462-ECAF64CE6175}" srcOrd="2" destOrd="0" presId="urn:microsoft.com/office/officeart/2008/layout/VerticalCurvedList"/>
    <dgm:cxn modelId="{B240ACC5-5BE9-43EA-B41F-89B8AC2EC82B}" type="presParOf" srcId="{4BD5B89C-D361-4FBB-BAC6-1D714C5E3A0D}" destId="{7CC103CC-5882-47D7-A3D6-1699271A6E68}" srcOrd="3" destOrd="0" presId="urn:microsoft.com/office/officeart/2008/layout/VerticalCurvedList"/>
    <dgm:cxn modelId="{1FE54A38-12E9-42BD-822C-6640567DD82C}" type="presParOf" srcId="{C0BFF61B-6897-4933-80B2-675869CFA257}" destId="{13552A0A-3CDE-44D5-B641-5A25B5E7EAB0}" srcOrd="1" destOrd="0" presId="urn:microsoft.com/office/officeart/2008/layout/VerticalCurvedList"/>
    <dgm:cxn modelId="{09C65938-6075-4447-83BA-70D1DFE4D595}" type="presParOf" srcId="{C0BFF61B-6897-4933-80B2-675869CFA257}" destId="{7A89F5FF-5CFB-4744-B48D-CC334B9F7EF0}" srcOrd="2" destOrd="0" presId="urn:microsoft.com/office/officeart/2008/layout/VerticalCurvedList"/>
    <dgm:cxn modelId="{1CA317AF-9DFE-4646-AD6E-93CB3DB65E12}" type="presParOf" srcId="{7A89F5FF-5CFB-4744-B48D-CC334B9F7EF0}" destId="{C014E6DA-BBC7-4917-A3D6-E5D3F1EB7C65}" srcOrd="0" destOrd="0" presId="urn:microsoft.com/office/officeart/2008/layout/VerticalCurvedList"/>
    <dgm:cxn modelId="{A7FDDC05-66D9-4AC6-89B6-2012581DFDA2}" type="presParOf" srcId="{C0BFF61B-6897-4933-80B2-675869CFA257}" destId="{BF547618-F81F-4751-B443-A098735B500F}" srcOrd="3" destOrd="0" presId="urn:microsoft.com/office/officeart/2008/layout/VerticalCurvedList"/>
    <dgm:cxn modelId="{9C602C41-2ADF-493C-BF05-EA58DD99AFBA}" type="presParOf" srcId="{C0BFF61B-6897-4933-80B2-675869CFA257}" destId="{CAC95C97-5E97-45FD-9BBB-1C3ACB90C8E5}" srcOrd="4" destOrd="0" presId="urn:microsoft.com/office/officeart/2008/layout/VerticalCurvedList"/>
    <dgm:cxn modelId="{E4F8EAF9-4ACD-4B80-9461-6D36A830A38B}" type="presParOf" srcId="{CAC95C97-5E97-45FD-9BBB-1C3ACB90C8E5}" destId="{5E6DDA54-FB98-4B3F-9C80-951BEEB4D7B8}" srcOrd="0" destOrd="0" presId="urn:microsoft.com/office/officeart/2008/layout/VerticalCurvedList"/>
    <dgm:cxn modelId="{6E0E4B35-F815-4A7C-AF75-B0C867C32AA3}" type="presParOf" srcId="{C0BFF61B-6897-4933-80B2-675869CFA257}" destId="{8E2F6057-B08C-4749-A210-4110806BCCAC}" srcOrd="5" destOrd="0" presId="urn:microsoft.com/office/officeart/2008/layout/VerticalCurvedList"/>
    <dgm:cxn modelId="{9CF7ED7F-EF00-4C39-8405-F8693B89402E}" type="presParOf" srcId="{C0BFF61B-6897-4933-80B2-675869CFA257}" destId="{27432BA0-C770-44E8-9254-6968F0ABD0C8}" srcOrd="6" destOrd="0" presId="urn:microsoft.com/office/officeart/2008/layout/VerticalCurvedList"/>
    <dgm:cxn modelId="{1F3B1BDF-BD3A-4DB0-8435-C7BBA9886E13}" type="presParOf" srcId="{27432BA0-C770-44E8-9254-6968F0ABD0C8}" destId="{0D825F06-1B92-45B7-8FF6-444650A198A2}" srcOrd="0" destOrd="0" presId="urn:microsoft.com/office/officeart/2008/layout/VerticalCurvedList"/>
    <dgm:cxn modelId="{C28457CC-9320-4A7F-8661-E50AADAEB49F}" type="presParOf" srcId="{C0BFF61B-6897-4933-80B2-675869CFA257}" destId="{EBAB0936-4D55-402E-A931-1F9515AD0371}" srcOrd="7" destOrd="0" presId="urn:microsoft.com/office/officeart/2008/layout/VerticalCurvedList"/>
    <dgm:cxn modelId="{1CEC2722-D03E-43EF-856C-1CD7ADA17BA5}" type="presParOf" srcId="{C0BFF61B-6897-4933-80B2-675869CFA257}" destId="{26DE788A-45BE-4D83-A243-1882A8F779ED}" srcOrd="8" destOrd="0" presId="urn:microsoft.com/office/officeart/2008/layout/VerticalCurvedList"/>
    <dgm:cxn modelId="{EA72BA8A-8BB1-4CC8-A01A-8DCBB0B6A0DA}" type="presParOf" srcId="{26DE788A-45BE-4D83-A243-1882A8F779ED}" destId="{408488BF-F83D-4251-B5AB-29C5A66D6F2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93EAACC-738A-40B6-9291-1730A523C96D}"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1469E8AE-867E-49BE-BCDF-BB3C7CFC69DD}">
      <dgm:prSet phldrT="[Text]" custT="1"/>
      <dgm:spPr/>
      <dgm:t>
        <a:bodyPr/>
        <a:lstStyle/>
        <a:p>
          <a:r>
            <a:rPr lang="en-US" sz="2800" smtClean="0"/>
            <a:t>Raison d’etre</a:t>
          </a:r>
          <a:endParaRPr lang="en-US" sz="2800" dirty="0"/>
        </a:p>
      </dgm:t>
    </dgm:pt>
    <dgm:pt modelId="{B757ECE7-5CC3-446E-A5D3-97653D58B4C8}" type="parTrans" cxnId="{357062A1-67A8-4FB2-BFF2-3EF3C47F971F}">
      <dgm:prSet/>
      <dgm:spPr/>
      <dgm:t>
        <a:bodyPr/>
        <a:lstStyle/>
        <a:p>
          <a:endParaRPr lang="en-US" sz="2800"/>
        </a:p>
      </dgm:t>
    </dgm:pt>
    <dgm:pt modelId="{4EEEE361-5692-4528-A01C-60BCBB997430}" type="sibTrans" cxnId="{357062A1-67A8-4FB2-BFF2-3EF3C47F971F}">
      <dgm:prSet/>
      <dgm:spPr/>
      <dgm:t>
        <a:bodyPr/>
        <a:lstStyle/>
        <a:p>
          <a:endParaRPr lang="en-US" sz="2800"/>
        </a:p>
      </dgm:t>
    </dgm:pt>
    <dgm:pt modelId="{E8344C4B-09FA-44FC-ABA8-0FC037F75B67}">
      <dgm:prSet phldrT="[Text]" custT="1"/>
      <dgm:spPr/>
      <dgm:t>
        <a:bodyPr/>
        <a:lstStyle/>
        <a:p>
          <a:r>
            <a:rPr lang="en-US" sz="2800" dirty="0" smtClean="0"/>
            <a:t>Data </a:t>
          </a:r>
          <a:endParaRPr lang="en-US" sz="2800" dirty="0"/>
        </a:p>
      </dgm:t>
    </dgm:pt>
    <dgm:pt modelId="{16032379-D48E-40F4-952F-3C5286181F34}" type="parTrans" cxnId="{637324F8-8DBB-469F-91F3-DA93D263EB65}">
      <dgm:prSet/>
      <dgm:spPr/>
      <dgm:t>
        <a:bodyPr/>
        <a:lstStyle/>
        <a:p>
          <a:endParaRPr lang="en-US" sz="2800"/>
        </a:p>
      </dgm:t>
    </dgm:pt>
    <dgm:pt modelId="{4701F771-2A14-48CF-B68F-F88E39069264}" type="sibTrans" cxnId="{637324F8-8DBB-469F-91F3-DA93D263EB65}">
      <dgm:prSet/>
      <dgm:spPr/>
      <dgm:t>
        <a:bodyPr/>
        <a:lstStyle/>
        <a:p>
          <a:endParaRPr lang="en-US" sz="2800"/>
        </a:p>
      </dgm:t>
    </dgm:pt>
    <dgm:pt modelId="{957D636C-7E6A-4D56-A232-3E26563195C9}">
      <dgm:prSet phldrT="[Text]" custT="1"/>
      <dgm:spPr/>
      <dgm:t>
        <a:bodyPr/>
        <a:lstStyle/>
        <a:p>
          <a:r>
            <a:rPr lang="en-US" sz="2800" dirty="0" smtClean="0"/>
            <a:t>Analyze, Act &amp; Measure</a:t>
          </a:r>
          <a:endParaRPr lang="en-US" sz="2800" dirty="0"/>
        </a:p>
      </dgm:t>
    </dgm:pt>
    <dgm:pt modelId="{85B9DFE8-16AF-4D4A-9AFC-FA0B91C7B122}" type="parTrans" cxnId="{DB173BF0-95B3-4770-BD6C-4CB72926526E}">
      <dgm:prSet/>
      <dgm:spPr/>
      <dgm:t>
        <a:bodyPr/>
        <a:lstStyle/>
        <a:p>
          <a:endParaRPr lang="en-US" sz="2800"/>
        </a:p>
      </dgm:t>
    </dgm:pt>
    <dgm:pt modelId="{9B182F67-694D-49B7-982B-023389775DC6}" type="sibTrans" cxnId="{DB173BF0-95B3-4770-BD6C-4CB72926526E}">
      <dgm:prSet/>
      <dgm:spPr/>
      <dgm:t>
        <a:bodyPr/>
        <a:lstStyle/>
        <a:p>
          <a:endParaRPr lang="en-US" sz="2800"/>
        </a:p>
      </dgm:t>
    </dgm:pt>
    <dgm:pt modelId="{0DE9901D-253F-4393-BC60-7F40C4E14B6F}" type="pres">
      <dgm:prSet presAssocID="{993EAACC-738A-40B6-9291-1730A523C96D}" presName="Name0" presStyleCnt="0">
        <dgm:presLayoutVars>
          <dgm:dir/>
          <dgm:animLvl val="lvl"/>
          <dgm:resizeHandles val="exact"/>
        </dgm:presLayoutVars>
      </dgm:prSet>
      <dgm:spPr/>
      <dgm:t>
        <a:bodyPr/>
        <a:lstStyle/>
        <a:p>
          <a:endParaRPr lang="en-IN"/>
        </a:p>
      </dgm:t>
    </dgm:pt>
    <dgm:pt modelId="{A7BD7892-F943-41EE-AF64-DECAD365B296}" type="pres">
      <dgm:prSet presAssocID="{1469E8AE-867E-49BE-BCDF-BB3C7CFC69DD}" presName="parTxOnly" presStyleLbl="node1" presStyleIdx="0" presStyleCnt="3" custScaleX="45104" custLinFactNeighborY="-2703">
        <dgm:presLayoutVars>
          <dgm:chMax val="0"/>
          <dgm:chPref val="0"/>
          <dgm:bulletEnabled val="1"/>
        </dgm:presLayoutVars>
      </dgm:prSet>
      <dgm:spPr/>
      <dgm:t>
        <a:bodyPr/>
        <a:lstStyle/>
        <a:p>
          <a:endParaRPr lang="en-US"/>
        </a:p>
      </dgm:t>
    </dgm:pt>
    <dgm:pt modelId="{60511F63-B0CD-4C44-A238-A030AF92EB61}" type="pres">
      <dgm:prSet presAssocID="{4EEEE361-5692-4528-A01C-60BCBB997430}" presName="parTxOnlySpace" presStyleCnt="0"/>
      <dgm:spPr/>
      <dgm:t>
        <a:bodyPr/>
        <a:lstStyle/>
        <a:p>
          <a:endParaRPr lang="en-US"/>
        </a:p>
      </dgm:t>
    </dgm:pt>
    <dgm:pt modelId="{D3830F1A-C108-48D7-B4B1-28F5B278E95F}" type="pres">
      <dgm:prSet presAssocID="{E8344C4B-09FA-44FC-ABA8-0FC037F75B67}" presName="parTxOnly" presStyleLbl="node1" presStyleIdx="1" presStyleCnt="3" custScaleX="49586">
        <dgm:presLayoutVars>
          <dgm:chMax val="0"/>
          <dgm:chPref val="0"/>
          <dgm:bulletEnabled val="1"/>
        </dgm:presLayoutVars>
      </dgm:prSet>
      <dgm:spPr/>
      <dgm:t>
        <a:bodyPr/>
        <a:lstStyle/>
        <a:p>
          <a:endParaRPr lang="en-US"/>
        </a:p>
      </dgm:t>
    </dgm:pt>
    <dgm:pt modelId="{02667EF3-D387-4A76-856D-A9E41322BEA2}" type="pres">
      <dgm:prSet presAssocID="{4701F771-2A14-48CF-B68F-F88E39069264}" presName="parTxOnlySpace" presStyleCnt="0"/>
      <dgm:spPr/>
      <dgm:t>
        <a:bodyPr/>
        <a:lstStyle/>
        <a:p>
          <a:endParaRPr lang="en-US"/>
        </a:p>
      </dgm:t>
    </dgm:pt>
    <dgm:pt modelId="{C850AD2D-3DA0-44FD-8064-57738AD1827E}" type="pres">
      <dgm:prSet presAssocID="{957D636C-7E6A-4D56-A232-3E26563195C9}" presName="parTxOnly" presStyleLbl="node1" presStyleIdx="2" presStyleCnt="3">
        <dgm:presLayoutVars>
          <dgm:chMax val="0"/>
          <dgm:chPref val="0"/>
          <dgm:bulletEnabled val="1"/>
        </dgm:presLayoutVars>
      </dgm:prSet>
      <dgm:spPr/>
      <dgm:t>
        <a:bodyPr/>
        <a:lstStyle/>
        <a:p>
          <a:endParaRPr lang="en-US"/>
        </a:p>
      </dgm:t>
    </dgm:pt>
  </dgm:ptLst>
  <dgm:cxnLst>
    <dgm:cxn modelId="{266F76A6-4C48-4CFD-8FCC-A4D9A28B9C0F}" type="presOf" srcId="{1469E8AE-867E-49BE-BCDF-BB3C7CFC69DD}" destId="{A7BD7892-F943-41EE-AF64-DECAD365B296}" srcOrd="0" destOrd="0" presId="urn:microsoft.com/office/officeart/2005/8/layout/chevron1"/>
    <dgm:cxn modelId="{8B32C21A-C246-4CBC-AAEC-1E7FA7F5C22B}" type="presOf" srcId="{E8344C4B-09FA-44FC-ABA8-0FC037F75B67}" destId="{D3830F1A-C108-48D7-B4B1-28F5B278E95F}" srcOrd="0" destOrd="0" presId="urn:microsoft.com/office/officeart/2005/8/layout/chevron1"/>
    <dgm:cxn modelId="{0C31F8A9-F779-46E4-B678-ED725A7F12CA}" type="presOf" srcId="{957D636C-7E6A-4D56-A232-3E26563195C9}" destId="{C850AD2D-3DA0-44FD-8064-57738AD1827E}" srcOrd="0" destOrd="0" presId="urn:microsoft.com/office/officeart/2005/8/layout/chevron1"/>
    <dgm:cxn modelId="{637324F8-8DBB-469F-91F3-DA93D263EB65}" srcId="{993EAACC-738A-40B6-9291-1730A523C96D}" destId="{E8344C4B-09FA-44FC-ABA8-0FC037F75B67}" srcOrd="1" destOrd="0" parTransId="{16032379-D48E-40F4-952F-3C5286181F34}" sibTransId="{4701F771-2A14-48CF-B68F-F88E39069264}"/>
    <dgm:cxn modelId="{357062A1-67A8-4FB2-BFF2-3EF3C47F971F}" srcId="{993EAACC-738A-40B6-9291-1730A523C96D}" destId="{1469E8AE-867E-49BE-BCDF-BB3C7CFC69DD}" srcOrd="0" destOrd="0" parTransId="{B757ECE7-5CC3-446E-A5D3-97653D58B4C8}" sibTransId="{4EEEE361-5692-4528-A01C-60BCBB997430}"/>
    <dgm:cxn modelId="{4606EDF3-CA02-49D9-B812-A8B11FC8CF4A}" type="presOf" srcId="{993EAACC-738A-40B6-9291-1730A523C96D}" destId="{0DE9901D-253F-4393-BC60-7F40C4E14B6F}" srcOrd="0" destOrd="0" presId="urn:microsoft.com/office/officeart/2005/8/layout/chevron1"/>
    <dgm:cxn modelId="{DB173BF0-95B3-4770-BD6C-4CB72926526E}" srcId="{993EAACC-738A-40B6-9291-1730A523C96D}" destId="{957D636C-7E6A-4D56-A232-3E26563195C9}" srcOrd="2" destOrd="0" parTransId="{85B9DFE8-16AF-4D4A-9AFC-FA0B91C7B122}" sibTransId="{9B182F67-694D-49B7-982B-023389775DC6}"/>
    <dgm:cxn modelId="{61010EC5-B1BA-4E2E-A6B0-0E61BE0BC64B}" type="presParOf" srcId="{0DE9901D-253F-4393-BC60-7F40C4E14B6F}" destId="{A7BD7892-F943-41EE-AF64-DECAD365B296}" srcOrd="0" destOrd="0" presId="urn:microsoft.com/office/officeart/2005/8/layout/chevron1"/>
    <dgm:cxn modelId="{13674F35-AB96-42A7-9E4C-E07EFD8D1891}" type="presParOf" srcId="{0DE9901D-253F-4393-BC60-7F40C4E14B6F}" destId="{60511F63-B0CD-4C44-A238-A030AF92EB61}" srcOrd="1" destOrd="0" presId="urn:microsoft.com/office/officeart/2005/8/layout/chevron1"/>
    <dgm:cxn modelId="{96A9E57A-9CBA-4C25-B37F-336262434324}" type="presParOf" srcId="{0DE9901D-253F-4393-BC60-7F40C4E14B6F}" destId="{D3830F1A-C108-48D7-B4B1-28F5B278E95F}" srcOrd="2" destOrd="0" presId="urn:microsoft.com/office/officeart/2005/8/layout/chevron1"/>
    <dgm:cxn modelId="{6B944B5F-67D3-499F-8555-14C44F331841}" type="presParOf" srcId="{0DE9901D-253F-4393-BC60-7F40C4E14B6F}" destId="{02667EF3-D387-4A76-856D-A9E41322BEA2}" srcOrd="3" destOrd="0" presId="urn:microsoft.com/office/officeart/2005/8/layout/chevron1"/>
    <dgm:cxn modelId="{9FD9C3CD-8E5B-42B2-A270-0B5E043B65AA}" type="presParOf" srcId="{0DE9901D-253F-4393-BC60-7F40C4E14B6F}" destId="{C850AD2D-3DA0-44FD-8064-57738AD1827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93EAACC-738A-40B6-9291-1730A523C96D}"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US"/>
        </a:p>
      </dgm:t>
    </dgm:pt>
    <dgm:pt modelId="{1469E8AE-867E-49BE-BCDF-BB3C7CFC69DD}">
      <dgm:prSet phldrT="[Text]" custT="1"/>
      <dgm:spPr/>
      <dgm:t>
        <a:bodyPr/>
        <a:lstStyle/>
        <a:p>
          <a:r>
            <a:rPr lang="en-US" sz="1600" dirty="0" smtClean="0"/>
            <a:t>Offline:</a:t>
          </a:r>
          <a:br>
            <a:rPr lang="en-US" sz="1600" dirty="0" smtClean="0"/>
          </a:br>
          <a:r>
            <a:rPr lang="en-US" sz="1600" dirty="0" smtClean="0"/>
            <a:t>Prompt to go Online</a:t>
          </a:r>
          <a:endParaRPr lang="en-US" sz="1600" dirty="0"/>
        </a:p>
      </dgm:t>
    </dgm:pt>
    <dgm:pt modelId="{B757ECE7-5CC3-446E-A5D3-97653D58B4C8}" type="parTrans" cxnId="{357062A1-67A8-4FB2-BFF2-3EF3C47F971F}">
      <dgm:prSet/>
      <dgm:spPr/>
      <dgm:t>
        <a:bodyPr/>
        <a:lstStyle/>
        <a:p>
          <a:endParaRPr lang="en-US" sz="1600"/>
        </a:p>
      </dgm:t>
    </dgm:pt>
    <dgm:pt modelId="{4EEEE361-5692-4528-A01C-60BCBB997430}" type="sibTrans" cxnId="{357062A1-67A8-4FB2-BFF2-3EF3C47F971F}">
      <dgm:prSet/>
      <dgm:spPr/>
      <dgm:t>
        <a:bodyPr/>
        <a:lstStyle/>
        <a:p>
          <a:endParaRPr lang="en-US" sz="1600"/>
        </a:p>
      </dgm:t>
    </dgm:pt>
    <dgm:pt modelId="{9D0BC40F-EEF2-4F19-A50A-C0F67D5F917B}">
      <dgm:prSet phldrT="[Text]" custT="1"/>
      <dgm:spPr/>
      <dgm:t>
        <a:bodyPr/>
        <a:lstStyle/>
        <a:p>
          <a:r>
            <a:rPr lang="en-US" sz="1600" dirty="0" smtClean="0"/>
            <a:t>Online:</a:t>
          </a:r>
          <a:br>
            <a:rPr lang="en-US" sz="1600" dirty="0" smtClean="0"/>
          </a:br>
          <a:r>
            <a:rPr lang="en-US" sz="1600" dirty="0" smtClean="0"/>
            <a:t>Easing customer journey</a:t>
          </a:r>
          <a:endParaRPr lang="en-US" sz="1600" dirty="0"/>
        </a:p>
      </dgm:t>
    </dgm:pt>
    <dgm:pt modelId="{074EC0D0-1621-480E-9FBB-433B4690880F}" type="parTrans" cxnId="{1746C15D-F4AE-460E-88CC-8BAE58497CEC}">
      <dgm:prSet/>
      <dgm:spPr/>
      <dgm:t>
        <a:bodyPr/>
        <a:lstStyle/>
        <a:p>
          <a:endParaRPr lang="en-US" sz="1600"/>
        </a:p>
      </dgm:t>
    </dgm:pt>
    <dgm:pt modelId="{22700D82-9AF8-426F-9EB6-2C7020721420}" type="sibTrans" cxnId="{1746C15D-F4AE-460E-88CC-8BAE58497CEC}">
      <dgm:prSet/>
      <dgm:spPr/>
      <dgm:t>
        <a:bodyPr/>
        <a:lstStyle/>
        <a:p>
          <a:endParaRPr lang="en-US" sz="1600"/>
        </a:p>
      </dgm:t>
    </dgm:pt>
    <dgm:pt modelId="{615DECAB-AC30-4B9B-B0A4-DA44B295D2FB}">
      <dgm:prSet phldrT="[Text]" custT="1"/>
      <dgm:spPr/>
      <dgm:t>
        <a:bodyPr/>
        <a:lstStyle/>
        <a:p>
          <a:r>
            <a:rPr lang="en-US" sz="1600" dirty="0" smtClean="0"/>
            <a:t>Offline + Online:</a:t>
          </a:r>
          <a:br>
            <a:rPr lang="en-US" sz="1600" dirty="0" smtClean="0"/>
          </a:br>
          <a:r>
            <a:rPr lang="en-US" sz="1600" dirty="0" smtClean="0"/>
            <a:t>Driving Conversion</a:t>
          </a:r>
          <a:endParaRPr lang="en-US" sz="1600" dirty="0"/>
        </a:p>
      </dgm:t>
    </dgm:pt>
    <dgm:pt modelId="{4FE136D3-156E-4B3A-A365-EA46B2F25B48}" type="parTrans" cxnId="{618FEB49-5F51-4362-9D9F-995C42060DD6}">
      <dgm:prSet/>
      <dgm:spPr/>
      <dgm:t>
        <a:bodyPr/>
        <a:lstStyle/>
        <a:p>
          <a:endParaRPr lang="en-US" sz="1600"/>
        </a:p>
      </dgm:t>
    </dgm:pt>
    <dgm:pt modelId="{3E215A05-BFA1-4AC4-B164-3366D9DBA023}" type="sibTrans" cxnId="{618FEB49-5F51-4362-9D9F-995C42060DD6}">
      <dgm:prSet/>
      <dgm:spPr/>
      <dgm:t>
        <a:bodyPr/>
        <a:lstStyle/>
        <a:p>
          <a:endParaRPr lang="en-US" sz="1600"/>
        </a:p>
      </dgm:t>
    </dgm:pt>
    <dgm:pt modelId="{0DE9901D-253F-4393-BC60-7F40C4E14B6F}" type="pres">
      <dgm:prSet presAssocID="{993EAACC-738A-40B6-9291-1730A523C96D}" presName="Name0" presStyleCnt="0">
        <dgm:presLayoutVars>
          <dgm:dir/>
          <dgm:animLvl val="lvl"/>
          <dgm:resizeHandles val="exact"/>
        </dgm:presLayoutVars>
      </dgm:prSet>
      <dgm:spPr/>
      <dgm:t>
        <a:bodyPr/>
        <a:lstStyle/>
        <a:p>
          <a:endParaRPr lang="en-US"/>
        </a:p>
      </dgm:t>
    </dgm:pt>
    <dgm:pt modelId="{A7BD7892-F943-41EE-AF64-DECAD365B296}" type="pres">
      <dgm:prSet presAssocID="{1469E8AE-867E-49BE-BCDF-BB3C7CFC69DD}" presName="parTxOnly" presStyleLbl="node1" presStyleIdx="0" presStyleCnt="3" custLinFactNeighborY="-2703">
        <dgm:presLayoutVars>
          <dgm:chMax val="0"/>
          <dgm:chPref val="0"/>
          <dgm:bulletEnabled val="1"/>
        </dgm:presLayoutVars>
      </dgm:prSet>
      <dgm:spPr/>
      <dgm:t>
        <a:bodyPr/>
        <a:lstStyle/>
        <a:p>
          <a:endParaRPr lang="en-US"/>
        </a:p>
      </dgm:t>
    </dgm:pt>
    <dgm:pt modelId="{60511F63-B0CD-4C44-A238-A030AF92EB61}" type="pres">
      <dgm:prSet presAssocID="{4EEEE361-5692-4528-A01C-60BCBB997430}" presName="parTxOnlySpace" presStyleCnt="0"/>
      <dgm:spPr/>
      <dgm:t>
        <a:bodyPr/>
        <a:lstStyle/>
        <a:p>
          <a:endParaRPr lang="en-US"/>
        </a:p>
      </dgm:t>
    </dgm:pt>
    <dgm:pt modelId="{0FD33876-1E06-4C1A-AF91-852CFE4650E3}" type="pres">
      <dgm:prSet presAssocID="{9D0BC40F-EEF2-4F19-A50A-C0F67D5F917B}" presName="parTxOnly" presStyleLbl="node1" presStyleIdx="1" presStyleCnt="3">
        <dgm:presLayoutVars>
          <dgm:chMax val="0"/>
          <dgm:chPref val="0"/>
          <dgm:bulletEnabled val="1"/>
        </dgm:presLayoutVars>
      </dgm:prSet>
      <dgm:spPr/>
      <dgm:t>
        <a:bodyPr/>
        <a:lstStyle/>
        <a:p>
          <a:endParaRPr lang="en-US"/>
        </a:p>
      </dgm:t>
    </dgm:pt>
    <dgm:pt modelId="{5F980655-1AD1-4268-A068-E897C6131B76}" type="pres">
      <dgm:prSet presAssocID="{22700D82-9AF8-426F-9EB6-2C7020721420}" presName="parTxOnlySpace" presStyleCnt="0"/>
      <dgm:spPr/>
      <dgm:t>
        <a:bodyPr/>
        <a:lstStyle/>
        <a:p>
          <a:endParaRPr lang="en-US"/>
        </a:p>
      </dgm:t>
    </dgm:pt>
    <dgm:pt modelId="{1BFE44A8-C6A6-46B6-B511-C771E9B067F6}" type="pres">
      <dgm:prSet presAssocID="{615DECAB-AC30-4B9B-B0A4-DA44B295D2FB}" presName="parTxOnly" presStyleLbl="node1" presStyleIdx="2" presStyleCnt="3" custLinFactY="-18013" custLinFactNeighborX="31200" custLinFactNeighborY="-100000">
        <dgm:presLayoutVars>
          <dgm:chMax val="0"/>
          <dgm:chPref val="0"/>
          <dgm:bulletEnabled val="1"/>
        </dgm:presLayoutVars>
      </dgm:prSet>
      <dgm:spPr/>
      <dgm:t>
        <a:bodyPr/>
        <a:lstStyle/>
        <a:p>
          <a:endParaRPr lang="en-US"/>
        </a:p>
      </dgm:t>
    </dgm:pt>
  </dgm:ptLst>
  <dgm:cxnLst>
    <dgm:cxn modelId="{F416A26D-B4CB-42D1-85E6-1A67383BC3C1}" type="presOf" srcId="{1469E8AE-867E-49BE-BCDF-BB3C7CFC69DD}" destId="{A7BD7892-F943-41EE-AF64-DECAD365B296}" srcOrd="0" destOrd="0" presId="urn:microsoft.com/office/officeart/2005/8/layout/chevron1"/>
    <dgm:cxn modelId="{1746C15D-F4AE-460E-88CC-8BAE58497CEC}" srcId="{993EAACC-738A-40B6-9291-1730A523C96D}" destId="{9D0BC40F-EEF2-4F19-A50A-C0F67D5F917B}" srcOrd="1" destOrd="0" parTransId="{074EC0D0-1621-480E-9FBB-433B4690880F}" sibTransId="{22700D82-9AF8-426F-9EB6-2C7020721420}"/>
    <dgm:cxn modelId="{618FEB49-5F51-4362-9D9F-995C42060DD6}" srcId="{993EAACC-738A-40B6-9291-1730A523C96D}" destId="{615DECAB-AC30-4B9B-B0A4-DA44B295D2FB}" srcOrd="2" destOrd="0" parTransId="{4FE136D3-156E-4B3A-A365-EA46B2F25B48}" sibTransId="{3E215A05-BFA1-4AC4-B164-3366D9DBA023}"/>
    <dgm:cxn modelId="{41329D48-E5BD-4102-94B4-2238A024AC3C}" type="presOf" srcId="{993EAACC-738A-40B6-9291-1730A523C96D}" destId="{0DE9901D-253F-4393-BC60-7F40C4E14B6F}" srcOrd="0" destOrd="0" presId="urn:microsoft.com/office/officeart/2005/8/layout/chevron1"/>
    <dgm:cxn modelId="{2248D106-5F21-4F61-A041-3B3A33959F60}" type="presOf" srcId="{9D0BC40F-EEF2-4F19-A50A-C0F67D5F917B}" destId="{0FD33876-1E06-4C1A-AF91-852CFE4650E3}" srcOrd="0" destOrd="0" presId="urn:microsoft.com/office/officeart/2005/8/layout/chevron1"/>
    <dgm:cxn modelId="{357062A1-67A8-4FB2-BFF2-3EF3C47F971F}" srcId="{993EAACC-738A-40B6-9291-1730A523C96D}" destId="{1469E8AE-867E-49BE-BCDF-BB3C7CFC69DD}" srcOrd="0" destOrd="0" parTransId="{B757ECE7-5CC3-446E-A5D3-97653D58B4C8}" sibTransId="{4EEEE361-5692-4528-A01C-60BCBB997430}"/>
    <dgm:cxn modelId="{83730629-E044-4382-BC9D-93EDA29A4D48}" type="presOf" srcId="{615DECAB-AC30-4B9B-B0A4-DA44B295D2FB}" destId="{1BFE44A8-C6A6-46B6-B511-C771E9B067F6}" srcOrd="0" destOrd="0" presId="urn:microsoft.com/office/officeart/2005/8/layout/chevron1"/>
    <dgm:cxn modelId="{912796E0-5561-4ADA-8167-008EB7B71A7E}" type="presParOf" srcId="{0DE9901D-253F-4393-BC60-7F40C4E14B6F}" destId="{A7BD7892-F943-41EE-AF64-DECAD365B296}" srcOrd="0" destOrd="0" presId="urn:microsoft.com/office/officeart/2005/8/layout/chevron1"/>
    <dgm:cxn modelId="{AC7F6CB5-16A2-4A4B-B649-BEC038082E97}" type="presParOf" srcId="{0DE9901D-253F-4393-BC60-7F40C4E14B6F}" destId="{60511F63-B0CD-4C44-A238-A030AF92EB61}" srcOrd="1" destOrd="0" presId="urn:microsoft.com/office/officeart/2005/8/layout/chevron1"/>
    <dgm:cxn modelId="{3BCBA366-E13B-4BF9-91A1-9C7AD64F871D}" type="presParOf" srcId="{0DE9901D-253F-4393-BC60-7F40C4E14B6F}" destId="{0FD33876-1E06-4C1A-AF91-852CFE4650E3}" srcOrd="2" destOrd="0" presId="urn:microsoft.com/office/officeart/2005/8/layout/chevron1"/>
    <dgm:cxn modelId="{EA81A7EE-3010-4198-9E74-FA5266F1ACFF}" type="presParOf" srcId="{0DE9901D-253F-4393-BC60-7F40C4E14B6F}" destId="{5F980655-1AD1-4268-A068-E897C6131B76}" srcOrd="3" destOrd="0" presId="urn:microsoft.com/office/officeart/2005/8/layout/chevron1"/>
    <dgm:cxn modelId="{37915DD2-C81E-421A-B69D-A9965473F40D}" type="presParOf" srcId="{0DE9901D-253F-4393-BC60-7F40C4E14B6F}" destId="{1BFE44A8-C6A6-46B6-B511-C771E9B067F6}"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3C15C9-A82E-417C-8918-632EFD8EA27A}"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D7EA13C9-C755-4DF0-9074-67A9A1FB8C26}">
      <dgm:prSet phldrT="[Text]" custT="1"/>
      <dgm:spPr/>
      <dgm:t>
        <a:bodyPr/>
        <a:lstStyle/>
        <a:p>
          <a:r>
            <a:rPr lang="en-US" sz="1800" dirty="0" err="1" smtClean="0"/>
            <a:t>Wahaca</a:t>
          </a:r>
          <a:endParaRPr lang="en-US" sz="1800" dirty="0"/>
        </a:p>
      </dgm:t>
    </dgm:pt>
    <dgm:pt modelId="{930C46C8-A7F7-43E9-9A75-6153EB2907BE}" type="parTrans" cxnId="{D6B5DE00-97FD-40DA-AF83-FA97F4040210}">
      <dgm:prSet/>
      <dgm:spPr/>
      <dgm:t>
        <a:bodyPr/>
        <a:lstStyle/>
        <a:p>
          <a:endParaRPr lang="en-US" sz="2800"/>
        </a:p>
      </dgm:t>
    </dgm:pt>
    <dgm:pt modelId="{0E7B6595-BE82-4556-971F-17DFB32013BB}" type="sibTrans" cxnId="{D6B5DE00-97FD-40DA-AF83-FA97F4040210}">
      <dgm:prSet custT="1"/>
      <dgm:spPr>
        <a:blipFill rotWithShape="0">
          <a:blip xmlns:r="http://schemas.openxmlformats.org/officeDocument/2006/relationships" r:embed="rId1"/>
          <a:stretch>
            <a:fillRect/>
          </a:stretch>
        </a:blipFill>
      </dgm:spPr>
      <dgm:t>
        <a:bodyPr/>
        <a:lstStyle/>
        <a:p>
          <a:endParaRPr lang="en-US" sz="4800" dirty="0"/>
        </a:p>
      </dgm:t>
    </dgm:pt>
    <dgm:pt modelId="{FCB5ABF4-A36E-4D31-B638-11606B39CBFE}">
      <dgm:prSet phldrT="[Text]" custT="1"/>
      <dgm:spPr/>
      <dgm:t>
        <a:bodyPr/>
        <a:lstStyle/>
        <a:p>
          <a:r>
            <a:rPr lang="en-US" sz="1800" dirty="0" smtClean="0"/>
            <a:t>QR Code on table</a:t>
          </a:r>
          <a:endParaRPr lang="en-US" sz="1800" dirty="0"/>
        </a:p>
      </dgm:t>
    </dgm:pt>
    <dgm:pt modelId="{8D83C029-AB2D-4E41-8481-F7D63AD23941}" type="parTrans" cxnId="{2C49AC92-C95B-4CBB-A5FE-5D7DB3C13B3F}">
      <dgm:prSet/>
      <dgm:spPr/>
      <dgm:t>
        <a:bodyPr/>
        <a:lstStyle/>
        <a:p>
          <a:endParaRPr lang="en-US" sz="2800"/>
        </a:p>
      </dgm:t>
    </dgm:pt>
    <dgm:pt modelId="{56C5D631-8D36-4DF0-8F04-8C071374B158}" type="sibTrans" cxnId="{2C49AC92-C95B-4CBB-A5FE-5D7DB3C13B3F}">
      <dgm:prSet/>
      <dgm:spPr/>
      <dgm:t>
        <a:bodyPr/>
        <a:lstStyle/>
        <a:p>
          <a:endParaRPr lang="en-US" sz="2800"/>
        </a:p>
      </dgm:t>
    </dgm:pt>
    <dgm:pt modelId="{A7408BE4-D4D8-4CED-9B99-F8C13993F74C}">
      <dgm:prSet phldrT="[Text]" custT="1"/>
      <dgm:spPr/>
      <dgm:t>
        <a:bodyPr/>
        <a:lstStyle/>
        <a:p>
          <a:r>
            <a:rPr lang="en-US" sz="1800" dirty="0" smtClean="0"/>
            <a:t>Bird’s Eye</a:t>
          </a:r>
          <a:endParaRPr lang="en-US" sz="1800" dirty="0"/>
        </a:p>
      </dgm:t>
    </dgm:pt>
    <dgm:pt modelId="{8F3D284B-05D4-4661-8791-0EE0C8F30098}" type="parTrans" cxnId="{25FB77AB-2D23-4B65-A436-EBA662839387}">
      <dgm:prSet/>
      <dgm:spPr/>
      <dgm:t>
        <a:bodyPr/>
        <a:lstStyle/>
        <a:p>
          <a:endParaRPr lang="en-US" sz="2800"/>
        </a:p>
      </dgm:t>
    </dgm:pt>
    <dgm:pt modelId="{23B48A9D-F72B-4D7C-83D5-FAD40D3305A1}" type="sibTrans" cxnId="{25FB77AB-2D23-4B65-A436-EBA662839387}">
      <dgm:prSet custT="1"/>
      <dgm:spPr>
        <a:blipFill rotWithShape="0">
          <a:blip xmlns:r="http://schemas.openxmlformats.org/officeDocument/2006/relationships" r:embed="rId2"/>
          <a:stretch>
            <a:fillRect/>
          </a:stretch>
        </a:blipFill>
      </dgm:spPr>
      <dgm:t>
        <a:bodyPr/>
        <a:lstStyle/>
        <a:p>
          <a:endParaRPr lang="en-US" sz="4800"/>
        </a:p>
      </dgm:t>
    </dgm:pt>
    <dgm:pt modelId="{9ED23531-403E-4EF9-9A65-B6DEF7AFA901}">
      <dgm:prSet phldrT="[Text]" custT="1"/>
      <dgm:spPr/>
      <dgm:t>
        <a:bodyPr/>
        <a:lstStyle/>
        <a:p>
          <a:r>
            <a:rPr lang="en-US" sz="1800" dirty="0" smtClean="0"/>
            <a:t>Pay by picture</a:t>
          </a:r>
          <a:endParaRPr lang="en-US" sz="1800" dirty="0"/>
        </a:p>
      </dgm:t>
    </dgm:pt>
    <dgm:pt modelId="{B94DA2E5-7099-4100-8F4B-C7FFC9587396}" type="parTrans" cxnId="{84546B7B-98ED-45B1-BA16-251631A40678}">
      <dgm:prSet/>
      <dgm:spPr/>
      <dgm:t>
        <a:bodyPr/>
        <a:lstStyle/>
        <a:p>
          <a:endParaRPr lang="en-US" sz="2800"/>
        </a:p>
      </dgm:t>
    </dgm:pt>
    <dgm:pt modelId="{2F7D3F0B-78E6-4C7F-B3E7-9882B6F835AB}" type="sibTrans" cxnId="{84546B7B-98ED-45B1-BA16-251631A40678}">
      <dgm:prSet/>
      <dgm:spPr/>
      <dgm:t>
        <a:bodyPr/>
        <a:lstStyle/>
        <a:p>
          <a:endParaRPr lang="en-US" sz="2800"/>
        </a:p>
      </dgm:t>
    </dgm:pt>
    <dgm:pt modelId="{0121B06B-D4B2-416B-8FD5-075EC9CD04F8}">
      <dgm:prSet phldrT="[Text]" custT="1"/>
      <dgm:spPr/>
      <dgm:t>
        <a:bodyPr/>
        <a:lstStyle/>
        <a:p>
          <a:r>
            <a:rPr lang="en-US" sz="1800" b="0" i="0" dirty="0" smtClean="0"/>
            <a:t>Lloyds Pharmacy</a:t>
          </a:r>
        </a:p>
      </dgm:t>
    </dgm:pt>
    <dgm:pt modelId="{F545C49B-E302-4276-8769-AE37B7204DC3}" type="parTrans" cxnId="{59946C83-42D2-4E15-9AB0-38525F2D40BE}">
      <dgm:prSet/>
      <dgm:spPr/>
      <dgm:t>
        <a:bodyPr/>
        <a:lstStyle/>
        <a:p>
          <a:endParaRPr lang="en-US" sz="2800"/>
        </a:p>
      </dgm:t>
    </dgm:pt>
    <dgm:pt modelId="{CD81D59A-56BD-4DF7-99E3-7FA43A7FC896}" type="sibTrans" cxnId="{59946C83-42D2-4E15-9AB0-38525F2D40BE}">
      <dgm:prSet custT="1"/>
      <dgm:spPr>
        <a:blipFill rotWithShape="0">
          <a:blip xmlns:r="http://schemas.openxmlformats.org/officeDocument/2006/relationships" r:embed="rId3"/>
          <a:stretch>
            <a:fillRect/>
          </a:stretch>
        </a:blipFill>
      </dgm:spPr>
      <dgm:t>
        <a:bodyPr/>
        <a:lstStyle/>
        <a:p>
          <a:endParaRPr lang="en-US" sz="4800"/>
        </a:p>
      </dgm:t>
    </dgm:pt>
    <dgm:pt modelId="{1793124A-E547-4BEA-B18A-407228F3582D}">
      <dgm:prSet phldrT="[Text]" custT="1"/>
      <dgm:spPr/>
      <dgm:t>
        <a:bodyPr/>
        <a:lstStyle/>
        <a:p>
          <a:r>
            <a:rPr lang="en-US" sz="1800" dirty="0" smtClean="0"/>
            <a:t>Health Points</a:t>
          </a:r>
        </a:p>
        <a:p>
          <a:r>
            <a:rPr lang="en-US" sz="1800" dirty="0" smtClean="0"/>
            <a:t>In-store kiosks</a:t>
          </a:r>
          <a:endParaRPr lang="en-US" sz="1800" dirty="0"/>
        </a:p>
      </dgm:t>
    </dgm:pt>
    <dgm:pt modelId="{34A59D6F-7F1B-4BEB-B83A-262AB44EB733}" type="parTrans" cxnId="{036BF882-DD15-456F-BE68-15EA5A026983}">
      <dgm:prSet/>
      <dgm:spPr/>
      <dgm:t>
        <a:bodyPr/>
        <a:lstStyle/>
        <a:p>
          <a:endParaRPr lang="en-US" sz="2800"/>
        </a:p>
      </dgm:t>
    </dgm:pt>
    <dgm:pt modelId="{B2610FAF-9A73-42C2-844B-5AB72084AA52}" type="sibTrans" cxnId="{036BF882-DD15-456F-BE68-15EA5A026983}">
      <dgm:prSet/>
      <dgm:spPr/>
      <dgm:t>
        <a:bodyPr/>
        <a:lstStyle/>
        <a:p>
          <a:endParaRPr lang="en-US" sz="2800"/>
        </a:p>
      </dgm:t>
    </dgm:pt>
    <dgm:pt modelId="{6262FA39-105A-422A-9A53-F167E43A0046}">
      <dgm:prSet phldrT="[Text]" custT="1"/>
      <dgm:spPr/>
      <dgm:t>
        <a:bodyPr/>
        <a:lstStyle/>
        <a:p>
          <a:r>
            <a:rPr lang="en-US" sz="1800" dirty="0" smtClean="0"/>
            <a:t>Amazon Locker</a:t>
          </a:r>
          <a:endParaRPr lang="en-US" sz="1800" dirty="0"/>
        </a:p>
      </dgm:t>
    </dgm:pt>
    <dgm:pt modelId="{8D2C24BE-5A19-42A3-9C96-4DCA7E84FF01}" type="parTrans" cxnId="{A1024806-EC24-4921-9DA7-1CF96DCEAD30}">
      <dgm:prSet/>
      <dgm:spPr/>
      <dgm:t>
        <a:bodyPr/>
        <a:lstStyle/>
        <a:p>
          <a:endParaRPr lang="en-US" sz="2800"/>
        </a:p>
      </dgm:t>
    </dgm:pt>
    <dgm:pt modelId="{E0606678-A1A7-40C4-9F01-273AEB710CB6}" type="sibTrans" cxnId="{A1024806-EC24-4921-9DA7-1CF96DCEAD30}">
      <dgm:prSet custT="1"/>
      <dgm:spPr>
        <a:blipFill rotWithShape="0">
          <a:blip xmlns:r="http://schemas.openxmlformats.org/officeDocument/2006/relationships" r:embed="rId4"/>
          <a:stretch>
            <a:fillRect/>
          </a:stretch>
        </a:blipFill>
      </dgm:spPr>
      <dgm:t>
        <a:bodyPr/>
        <a:lstStyle/>
        <a:p>
          <a:endParaRPr lang="en-US" sz="4800"/>
        </a:p>
      </dgm:t>
    </dgm:pt>
    <dgm:pt modelId="{E2886B2D-5561-4075-B161-2C5D0E08EF56}">
      <dgm:prSet phldrT="[Text]" custT="1"/>
      <dgm:spPr/>
      <dgm:t>
        <a:bodyPr/>
        <a:lstStyle/>
        <a:p>
          <a:r>
            <a:rPr lang="en-US" sz="1800" dirty="0" err="1" smtClean="0"/>
            <a:t>Pikcup</a:t>
          </a:r>
          <a:r>
            <a:rPr lang="en-US" sz="1800" dirty="0" smtClean="0"/>
            <a:t> from self-service location</a:t>
          </a:r>
          <a:endParaRPr lang="en-US" sz="1800" dirty="0"/>
        </a:p>
      </dgm:t>
    </dgm:pt>
    <dgm:pt modelId="{CFEC0C8A-D736-4F29-B4AC-EA26E68DC661}" type="parTrans" cxnId="{4307C94F-6AC7-455E-AF49-5C11642ABCF2}">
      <dgm:prSet/>
      <dgm:spPr/>
      <dgm:t>
        <a:bodyPr/>
        <a:lstStyle/>
        <a:p>
          <a:endParaRPr lang="en-US"/>
        </a:p>
      </dgm:t>
    </dgm:pt>
    <dgm:pt modelId="{A6E05A83-5B2D-4CEA-A47B-65F99289E100}" type="sibTrans" cxnId="{4307C94F-6AC7-455E-AF49-5C11642ABCF2}">
      <dgm:prSet/>
      <dgm:spPr/>
      <dgm:t>
        <a:bodyPr/>
        <a:lstStyle/>
        <a:p>
          <a:endParaRPr lang="en-US"/>
        </a:p>
      </dgm:t>
    </dgm:pt>
    <dgm:pt modelId="{BC91B0DC-FD62-4EA9-BC4F-6E521447C9EF}" type="pres">
      <dgm:prSet presAssocID="{2F3C15C9-A82E-417C-8918-632EFD8EA27A}" presName="Name0" presStyleCnt="0">
        <dgm:presLayoutVars>
          <dgm:chMax/>
          <dgm:chPref/>
          <dgm:dir/>
          <dgm:animLvl val="lvl"/>
        </dgm:presLayoutVars>
      </dgm:prSet>
      <dgm:spPr/>
      <dgm:t>
        <a:bodyPr/>
        <a:lstStyle/>
        <a:p>
          <a:endParaRPr lang="en-US"/>
        </a:p>
      </dgm:t>
    </dgm:pt>
    <dgm:pt modelId="{119F0923-55CC-4504-A78A-34C1B5A385F2}" type="pres">
      <dgm:prSet presAssocID="{D7EA13C9-C755-4DF0-9074-67A9A1FB8C26}" presName="composite" presStyleCnt="0"/>
      <dgm:spPr/>
    </dgm:pt>
    <dgm:pt modelId="{3944BD08-C6E3-434D-A0E0-057268164A04}" type="pres">
      <dgm:prSet presAssocID="{D7EA13C9-C755-4DF0-9074-67A9A1FB8C26}" presName="Parent1" presStyleLbl="node1" presStyleIdx="0" presStyleCnt="8">
        <dgm:presLayoutVars>
          <dgm:chMax val="1"/>
          <dgm:chPref val="1"/>
          <dgm:bulletEnabled val="1"/>
        </dgm:presLayoutVars>
      </dgm:prSet>
      <dgm:spPr/>
      <dgm:t>
        <a:bodyPr/>
        <a:lstStyle/>
        <a:p>
          <a:endParaRPr lang="en-US"/>
        </a:p>
      </dgm:t>
    </dgm:pt>
    <dgm:pt modelId="{09F1D0B6-5981-4809-88AE-9835362D4174}" type="pres">
      <dgm:prSet presAssocID="{D7EA13C9-C755-4DF0-9074-67A9A1FB8C26}" presName="Childtext1" presStyleLbl="revTx" presStyleIdx="0" presStyleCnt="4">
        <dgm:presLayoutVars>
          <dgm:chMax val="0"/>
          <dgm:chPref val="0"/>
          <dgm:bulletEnabled val="1"/>
        </dgm:presLayoutVars>
      </dgm:prSet>
      <dgm:spPr/>
      <dgm:t>
        <a:bodyPr/>
        <a:lstStyle/>
        <a:p>
          <a:endParaRPr lang="en-US"/>
        </a:p>
      </dgm:t>
    </dgm:pt>
    <dgm:pt modelId="{16992DCC-68D9-46DA-93BD-B01E8E4B1D2E}" type="pres">
      <dgm:prSet presAssocID="{D7EA13C9-C755-4DF0-9074-67A9A1FB8C26}" presName="BalanceSpacing" presStyleCnt="0"/>
      <dgm:spPr/>
    </dgm:pt>
    <dgm:pt modelId="{7BF833E7-2811-4617-A57C-96CDE60EF3B9}" type="pres">
      <dgm:prSet presAssocID="{D7EA13C9-C755-4DF0-9074-67A9A1FB8C26}" presName="BalanceSpacing1" presStyleCnt="0"/>
      <dgm:spPr/>
    </dgm:pt>
    <dgm:pt modelId="{60C377BA-E0A0-49BC-9C29-2027A4941335}" type="pres">
      <dgm:prSet presAssocID="{0E7B6595-BE82-4556-971F-17DFB32013BB}" presName="Accent1Text" presStyleLbl="node1" presStyleIdx="1" presStyleCnt="8"/>
      <dgm:spPr/>
      <dgm:t>
        <a:bodyPr/>
        <a:lstStyle/>
        <a:p>
          <a:endParaRPr lang="en-US"/>
        </a:p>
      </dgm:t>
    </dgm:pt>
    <dgm:pt modelId="{A536CB17-2B05-48CC-8473-A1050513F3D6}" type="pres">
      <dgm:prSet presAssocID="{0E7B6595-BE82-4556-971F-17DFB32013BB}" presName="spaceBetweenRectangles" presStyleCnt="0"/>
      <dgm:spPr/>
    </dgm:pt>
    <dgm:pt modelId="{6F2C08A7-C404-419B-9DEB-7D74B0B2EEAE}" type="pres">
      <dgm:prSet presAssocID="{A7408BE4-D4D8-4CED-9B99-F8C13993F74C}" presName="composite" presStyleCnt="0"/>
      <dgm:spPr/>
    </dgm:pt>
    <dgm:pt modelId="{3C26786C-7627-4B78-BE4A-E0A12D71DB09}" type="pres">
      <dgm:prSet presAssocID="{A7408BE4-D4D8-4CED-9B99-F8C13993F74C}" presName="Parent1" presStyleLbl="node1" presStyleIdx="2" presStyleCnt="8">
        <dgm:presLayoutVars>
          <dgm:chMax val="1"/>
          <dgm:chPref val="1"/>
          <dgm:bulletEnabled val="1"/>
        </dgm:presLayoutVars>
      </dgm:prSet>
      <dgm:spPr/>
      <dgm:t>
        <a:bodyPr/>
        <a:lstStyle/>
        <a:p>
          <a:endParaRPr lang="en-US"/>
        </a:p>
      </dgm:t>
    </dgm:pt>
    <dgm:pt modelId="{13D2C412-D28F-4962-8C95-6C9B33FCDC4F}" type="pres">
      <dgm:prSet presAssocID="{A7408BE4-D4D8-4CED-9B99-F8C13993F74C}" presName="Childtext1" presStyleLbl="revTx" presStyleIdx="1" presStyleCnt="4">
        <dgm:presLayoutVars>
          <dgm:chMax val="0"/>
          <dgm:chPref val="0"/>
          <dgm:bulletEnabled val="1"/>
        </dgm:presLayoutVars>
      </dgm:prSet>
      <dgm:spPr/>
      <dgm:t>
        <a:bodyPr/>
        <a:lstStyle/>
        <a:p>
          <a:endParaRPr lang="en-US"/>
        </a:p>
      </dgm:t>
    </dgm:pt>
    <dgm:pt modelId="{B00BCA9D-8F48-4224-91E2-970636E05728}" type="pres">
      <dgm:prSet presAssocID="{A7408BE4-D4D8-4CED-9B99-F8C13993F74C}" presName="BalanceSpacing" presStyleCnt="0"/>
      <dgm:spPr/>
    </dgm:pt>
    <dgm:pt modelId="{2792BACE-1E0D-4C29-B358-8F953AC896BA}" type="pres">
      <dgm:prSet presAssocID="{A7408BE4-D4D8-4CED-9B99-F8C13993F74C}" presName="BalanceSpacing1" presStyleCnt="0"/>
      <dgm:spPr/>
    </dgm:pt>
    <dgm:pt modelId="{9ACE332A-3986-484B-8EA0-F1A1AB9AE196}" type="pres">
      <dgm:prSet presAssocID="{23B48A9D-F72B-4D7C-83D5-FAD40D3305A1}" presName="Accent1Text" presStyleLbl="node1" presStyleIdx="3" presStyleCnt="8"/>
      <dgm:spPr/>
      <dgm:t>
        <a:bodyPr/>
        <a:lstStyle/>
        <a:p>
          <a:endParaRPr lang="en-US"/>
        </a:p>
      </dgm:t>
    </dgm:pt>
    <dgm:pt modelId="{9DE2BA70-9C0E-4AE9-BAB5-3CBD575840CB}" type="pres">
      <dgm:prSet presAssocID="{23B48A9D-F72B-4D7C-83D5-FAD40D3305A1}" presName="spaceBetweenRectangles" presStyleCnt="0"/>
      <dgm:spPr/>
    </dgm:pt>
    <dgm:pt modelId="{5D6A8FD4-0891-4368-BC90-05ACB612F4A9}" type="pres">
      <dgm:prSet presAssocID="{0121B06B-D4B2-416B-8FD5-075EC9CD04F8}" presName="composite" presStyleCnt="0"/>
      <dgm:spPr/>
    </dgm:pt>
    <dgm:pt modelId="{F80522F9-8A4B-47A7-81A3-D6E3EC1968ED}" type="pres">
      <dgm:prSet presAssocID="{0121B06B-D4B2-416B-8FD5-075EC9CD04F8}" presName="Parent1" presStyleLbl="node1" presStyleIdx="4" presStyleCnt="8">
        <dgm:presLayoutVars>
          <dgm:chMax val="1"/>
          <dgm:chPref val="1"/>
          <dgm:bulletEnabled val="1"/>
        </dgm:presLayoutVars>
      </dgm:prSet>
      <dgm:spPr/>
      <dgm:t>
        <a:bodyPr/>
        <a:lstStyle/>
        <a:p>
          <a:endParaRPr lang="en-US"/>
        </a:p>
      </dgm:t>
    </dgm:pt>
    <dgm:pt modelId="{4D0D9F07-A6F7-44C1-AC0E-8CFD860F6F26}" type="pres">
      <dgm:prSet presAssocID="{0121B06B-D4B2-416B-8FD5-075EC9CD04F8}" presName="Childtext1" presStyleLbl="revTx" presStyleIdx="2" presStyleCnt="4">
        <dgm:presLayoutVars>
          <dgm:chMax val="0"/>
          <dgm:chPref val="0"/>
          <dgm:bulletEnabled val="1"/>
        </dgm:presLayoutVars>
      </dgm:prSet>
      <dgm:spPr/>
      <dgm:t>
        <a:bodyPr/>
        <a:lstStyle/>
        <a:p>
          <a:endParaRPr lang="en-US"/>
        </a:p>
      </dgm:t>
    </dgm:pt>
    <dgm:pt modelId="{F2387A00-E6C8-4544-A7A8-BAF717130DAF}" type="pres">
      <dgm:prSet presAssocID="{0121B06B-D4B2-416B-8FD5-075EC9CD04F8}" presName="BalanceSpacing" presStyleCnt="0"/>
      <dgm:spPr/>
    </dgm:pt>
    <dgm:pt modelId="{288546E6-73C7-4AFF-9BF4-FAF916731BAC}" type="pres">
      <dgm:prSet presAssocID="{0121B06B-D4B2-416B-8FD5-075EC9CD04F8}" presName="BalanceSpacing1" presStyleCnt="0"/>
      <dgm:spPr/>
    </dgm:pt>
    <dgm:pt modelId="{111C50A0-B6F8-402E-BA84-1122C8CD4AFA}" type="pres">
      <dgm:prSet presAssocID="{CD81D59A-56BD-4DF7-99E3-7FA43A7FC896}" presName="Accent1Text" presStyleLbl="node1" presStyleIdx="5" presStyleCnt="8"/>
      <dgm:spPr/>
      <dgm:t>
        <a:bodyPr/>
        <a:lstStyle/>
        <a:p>
          <a:endParaRPr lang="en-US"/>
        </a:p>
      </dgm:t>
    </dgm:pt>
    <dgm:pt modelId="{5C5231E9-671D-4061-8909-A1EC5AC8434E}" type="pres">
      <dgm:prSet presAssocID="{CD81D59A-56BD-4DF7-99E3-7FA43A7FC896}" presName="spaceBetweenRectangles" presStyleCnt="0"/>
      <dgm:spPr/>
    </dgm:pt>
    <dgm:pt modelId="{6765B2F0-F68E-493A-A1EE-ED6474C63CFA}" type="pres">
      <dgm:prSet presAssocID="{6262FA39-105A-422A-9A53-F167E43A0046}" presName="composite" presStyleCnt="0"/>
      <dgm:spPr/>
    </dgm:pt>
    <dgm:pt modelId="{7DE80D2A-9B7F-4CB8-8113-27D393C176BD}" type="pres">
      <dgm:prSet presAssocID="{6262FA39-105A-422A-9A53-F167E43A0046}" presName="Parent1" presStyleLbl="node1" presStyleIdx="6" presStyleCnt="8">
        <dgm:presLayoutVars>
          <dgm:chMax val="1"/>
          <dgm:chPref val="1"/>
          <dgm:bulletEnabled val="1"/>
        </dgm:presLayoutVars>
      </dgm:prSet>
      <dgm:spPr/>
      <dgm:t>
        <a:bodyPr/>
        <a:lstStyle/>
        <a:p>
          <a:endParaRPr lang="en-US"/>
        </a:p>
      </dgm:t>
    </dgm:pt>
    <dgm:pt modelId="{F8C84508-F924-4D6F-BE70-3E21830456C6}" type="pres">
      <dgm:prSet presAssocID="{6262FA39-105A-422A-9A53-F167E43A0046}" presName="Childtext1" presStyleLbl="revTx" presStyleIdx="3" presStyleCnt="4">
        <dgm:presLayoutVars>
          <dgm:chMax val="0"/>
          <dgm:chPref val="0"/>
          <dgm:bulletEnabled val="1"/>
        </dgm:presLayoutVars>
      </dgm:prSet>
      <dgm:spPr/>
      <dgm:t>
        <a:bodyPr/>
        <a:lstStyle/>
        <a:p>
          <a:endParaRPr lang="en-US"/>
        </a:p>
      </dgm:t>
    </dgm:pt>
    <dgm:pt modelId="{B11BAB65-6869-46A8-9D25-C9F1389722F5}" type="pres">
      <dgm:prSet presAssocID="{6262FA39-105A-422A-9A53-F167E43A0046}" presName="BalanceSpacing" presStyleCnt="0"/>
      <dgm:spPr/>
    </dgm:pt>
    <dgm:pt modelId="{70DA83EF-E57B-446B-8077-E6C6F87B78E4}" type="pres">
      <dgm:prSet presAssocID="{6262FA39-105A-422A-9A53-F167E43A0046}" presName="BalanceSpacing1" presStyleCnt="0"/>
      <dgm:spPr/>
    </dgm:pt>
    <dgm:pt modelId="{2C85B04C-302D-4B1B-843D-08F4809B83D4}" type="pres">
      <dgm:prSet presAssocID="{E0606678-A1A7-40C4-9F01-273AEB710CB6}" presName="Accent1Text" presStyleLbl="node1" presStyleIdx="7" presStyleCnt="8"/>
      <dgm:spPr/>
      <dgm:t>
        <a:bodyPr/>
        <a:lstStyle/>
        <a:p>
          <a:endParaRPr lang="en-US"/>
        </a:p>
      </dgm:t>
    </dgm:pt>
  </dgm:ptLst>
  <dgm:cxnLst>
    <dgm:cxn modelId="{036BF882-DD15-456F-BE68-15EA5A026983}" srcId="{0121B06B-D4B2-416B-8FD5-075EC9CD04F8}" destId="{1793124A-E547-4BEA-B18A-407228F3582D}" srcOrd="0" destOrd="0" parTransId="{34A59D6F-7F1B-4BEB-B83A-262AB44EB733}" sibTransId="{B2610FAF-9A73-42C2-844B-5AB72084AA52}"/>
    <dgm:cxn modelId="{D8621199-F467-4F9B-97E8-911343DB6F9E}" type="presOf" srcId="{0121B06B-D4B2-416B-8FD5-075EC9CD04F8}" destId="{F80522F9-8A4B-47A7-81A3-D6E3EC1968ED}" srcOrd="0" destOrd="0" presId="urn:microsoft.com/office/officeart/2008/layout/AlternatingHexagons"/>
    <dgm:cxn modelId="{A09E3CEE-F0E7-441B-87CE-DC143983215B}" type="presOf" srcId="{1793124A-E547-4BEA-B18A-407228F3582D}" destId="{4D0D9F07-A6F7-44C1-AC0E-8CFD860F6F26}" srcOrd="0" destOrd="0" presId="urn:microsoft.com/office/officeart/2008/layout/AlternatingHexagons"/>
    <dgm:cxn modelId="{4147A3EF-33B3-4358-88B0-35DD7728422B}" type="presOf" srcId="{6262FA39-105A-422A-9A53-F167E43A0046}" destId="{7DE80D2A-9B7F-4CB8-8113-27D393C176BD}" srcOrd="0" destOrd="0" presId="urn:microsoft.com/office/officeart/2008/layout/AlternatingHexagons"/>
    <dgm:cxn modelId="{A6AC38F3-CAC2-44E7-8BFE-A8FA9467BCD0}" type="presOf" srcId="{D7EA13C9-C755-4DF0-9074-67A9A1FB8C26}" destId="{3944BD08-C6E3-434D-A0E0-057268164A04}" srcOrd="0" destOrd="0" presId="urn:microsoft.com/office/officeart/2008/layout/AlternatingHexagons"/>
    <dgm:cxn modelId="{59946C83-42D2-4E15-9AB0-38525F2D40BE}" srcId="{2F3C15C9-A82E-417C-8918-632EFD8EA27A}" destId="{0121B06B-D4B2-416B-8FD5-075EC9CD04F8}" srcOrd="2" destOrd="0" parTransId="{F545C49B-E302-4276-8769-AE37B7204DC3}" sibTransId="{CD81D59A-56BD-4DF7-99E3-7FA43A7FC896}"/>
    <dgm:cxn modelId="{2C49AC92-C95B-4CBB-A5FE-5D7DB3C13B3F}" srcId="{D7EA13C9-C755-4DF0-9074-67A9A1FB8C26}" destId="{FCB5ABF4-A36E-4D31-B638-11606B39CBFE}" srcOrd="0" destOrd="0" parTransId="{8D83C029-AB2D-4E41-8481-F7D63AD23941}" sibTransId="{56C5D631-8D36-4DF0-8F04-8C071374B158}"/>
    <dgm:cxn modelId="{A1024806-EC24-4921-9DA7-1CF96DCEAD30}" srcId="{2F3C15C9-A82E-417C-8918-632EFD8EA27A}" destId="{6262FA39-105A-422A-9A53-F167E43A0046}" srcOrd="3" destOrd="0" parTransId="{8D2C24BE-5A19-42A3-9C96-4DCA7E84FF01}" sibTransId="{E0606678-A1A7-40C4-9F01-273AEB710CB6}"/>
    <dgm:cxn modelId="{25FB77AB-2D23-4B65-A436-EBA662839387}" srcId="{2F3C15C9-A82E-417C-8918-632EFD8EA27A}" destId="{A7408BE4-D4D8-4CED-9B99-F8C13993F74C}" srcOrd="1" destOrd="0" parTransId="{8F3D284B-05D4-4661-8791-0EE0C8F30098}" sibTransId="{23B48A9D-F72B-4D7C-83D5-FAD40D3305A1}"/>
    <dgm:cxn modelId="{D104DB3C-9A5E-4F37-BFFB-2B82580D9357}" type="presOf" srcId="{CD81D59A-56BD-4DF7-99E3-7FA43A7FC896}" destId="{111C50A0-B6F8-402E-BA84-1122C8CD4AFA}" srcOrd="0" destOrd="0" presId="urn:microsoft.com/office/officeart/2008/layout/AlternatingHexagons"/>
    <dgm:cxn modelId="{2C08CAD0-3DE1-4CA0-B230-2CDF8B665142}" type="presOf" srcId="{E2886B2D-5561-4075-B161-2C5D0E08EF56}" destId="{F8C84508-F924-4D6F-BE70-3E21830456C6}" srcOrd="0" destOrd="0" presId="urn:microsoft.com/office/officeart/2008/layout/AlternatingHexagons"/>
    <dgm:cxn modelId="{1438B8AB-B2E4-4BC7-AD28-C223501023DE}" type="presOf" srcId="{23B48A9D-F72B-4D7C-83D5-FAD40D3305A1}" destId="{9ACE332A-3986-484B-8EA0-F1A1AB9AE196}" srcOrd="0" destOrd="0" presId="urn:microsoft.com/office/officeart/2008/layout/AlternatingHexagons"/>
    <dgm:cxn modelId="{432BEDB1-B45F-497F-800C-26058E01816C}" type="presOf" srcId="{E0606678-A1A7-40C4-9F01-273AEB710CB6}" destId="{2C85B04C-302D-4B1B-843D-08F4809B83D4}" srcOrd="0" destOrd="0" presId="urn:microsoft.com/office/officeart/2008/layout/AlternatingHexagons"/>
    <dgm:cxn modelId="{A60E200E-12BE-449E-948D-610B2BF0A10F}" type="presOf" srcId="{2F3C15C9-A82E-417C-8918-632EFD8EA27A}" destId="{BC91B0DC-FD62-4EA9-BC4F-6E521447C9EF}" srcOrd="0" destOrd="0" presId="urn:microsoft.com/office/officeart/2008/layout/AlternatingHexagons"/>
    <dgm:cxn modelId="{C228A8CF-8802-45C9-9C16-828C8320D99A}" type="presOf" srcId="{A7408BE4-D4D8-4CED-9B99-F8C13993F74C}" destId="{3C26786C-7627-4B78-BE4A-E0A12D71DB09}" srcOrd="0" destOrd="0" presId="urn:microsoft.com/office/officeart/2008/layout/AlternatingHexagons"/>
    <dgm:cxn modelId="{D83B610C-6BB3-4FB3-9A9A-A705FEA173FB}" type="presOf" srcId="{0E7B6595-BE82-4556-971F-17DFB32013BB}" destId="{60C377BA-E0A0-49BC-9C29-2027A4941335}" srcOrd="0" destOrd="0" presId="urn:microsoft.com/office/officeart/2008/layout/AlternatingHexagons"/>
    <dgm:cxn modelId="{4307C94F-6AC7-455E-AF49-5C11642ABCF2}" srcId="{6262FA39-105A-422A-9A53-F167E43A0046}" destId="{E2886B2D-5561-4075-B161-2C5D0E08EF56}" srcOrd="0" destOrd="0" parTransId="{CFEC0C8A-D736-4F29-B4AC-EA26E68DC661}" sibTransId="{A6E05A83-5B2D-4CEA-A47B-65F99289E100}"/>
    <dgm:cxn modelId="{5094503C-A8B4-4DF3-AD24-1B7400141D12}" type="presOf" srcId="{FCB5ABF4-A36E-4D31-B638-11606B39CBFE}" destId="{09F1D0B6-5981-4809-88AE-9835362D4174}" srcOrd="0" destOrd="0" presId="urn:microsoft.com/office/officeart/2008/layout/AlternatingHexagons"/>
    <dgm:cxn modelId="{84546B7B-98ED-45B1-BA16-251631A40678}" srcId="{A7408BE4-D4D8-4CED-9B99-F8C13993F74C}" destId="{9ED23531-403E-4EF9-9A65-B6DEF7AFA901}" srcOrd="0" destOrd="0" parTransId="{B94DA2E5-7099-4100-8F4B-C7FFC9587396}" sibTransId="{2F7D3F0B-78E6-4C7F-B3E7-9882B6F835AB}"/>
    <dgm:cxn modelId="{D6B5DE00-97FD-40DA-AF83-FA97F4040210}" srcId="{2F3C15C9-A82E-417C-8918-632EFD8EA27A}" destId="{D7EA13C9-C755-4DF0-9074-67A9A1FB8C26}" srcOrd="0" destOrd="0" parTransId="{930C46C8-A7F7-43E9-9A75-6153EB2907BE}" sibTransId="{0E7B6595-BE82-4556-971F-17DFB32013BB}"/>
    <dgm:cxn modelId="{A902E479-4BCA-41E8-934A-53C999806A43}" type="presOf" srcId="{9ED23531-403E-4EF9-9A65-B6DEF7AFA901}" destId="{13D2C412-D28F-4962-8C95-6C9B33FCDC4F}" srcOrd="0" destOrd="0" presId="urn:microsoft.com/office/officeart/2008/layout/AlternatingHexagons"/>
    <dgm:cxn modelId="{D7944A99-9108-4ADA-A065-AF090D9CA64F}" type="presParOf" srcId="{BC91B0DC-FD62-4EA9-BC4F-6E521447C9EF}" destId="{119F0923-55CC-4504-A78A-34C1B5A385F2}" srcOrd="0" destOrd="0" presId="urn:microsoft.com/office/officeart/2008/layout/AlternatingHexagons"/>
    <dgm:cxn modelId="{6B59A3CE-C876-4A9A-ABBE-DFCC215ADA04}" type="presParOf" srcId="{119F0923-55CC-4504-A78A-34C1B5A385F2}" destId="{3944BD08-C6E3-434D-A0E0-057268164A04}" srcOrd="0" destOrd="0" presId="urn:microsoft.com/office/officeart/2008/layout/AlternatingHexagons"/>
    <dgm:cxn modelId="{9CFB0D5B-A98C-4C85-A089-6CFC8F0BE609}" type="presParOf" srcId="{119F0923-55CC-4504-A78A-34C1B5A385F2}" destId="{09F1D0B6-5981-4809-88AE-9835362D4174}" srcOrd="1" destOrd="0" presId="urn:microsoft.com/office/officeart/2008/layout/AlternatingHexagons"/>
    <dgm:cxn modelId="{D2D6D8C5-5061-4ED4-9C8F-5F217BE9AC4E}" type="presParOf" srcId="{119F0923-55CC-4504-A78A-34C1B5A385F2}" destId="{16992DCC-68D9-46DA-93BD-B01E8E4B1D2E}" srcOrd="2" destOrd="0" presId="urn:microsoft.com/office/officeart/2008/layout/AlternatingHexagons"/>
    <dgm:cxn modelId="{86CBEF9F-1BC9-490D-A7FD-92238079554C}" type="presParOf" srcId="{119F0923-55CC-4504-A78A-34C1B5A385F2}" destId="{7BF833E7-2811-4617-A57C-96CDE60EF3B9}" srcOrd="3" destOrd="0" presId="urn:microsoft.com/office/officeart/2008/layout/AlternatingHexagons"/>
    <dgm:cxn modelId="{F4B4CF83-5BD7-4317-B0B2-DFD0AB3E6E67}" type="presParOf" srcId="{119F0923-55CC-4504-A78A-34C1B5A385F2}" destId="{60C377BA-E0A0-49BC-9C29-2027A4941335}" srcOrd="4" destOrd="0" presId="urn:microsoft.com/office/officeart/2008/layout/AlternatingHexagons"/>
    <dgm:cxn modelId="{8C159B90-777B-490D-B0DD-EAF9D8489052}" type="presParOf" srcId="{BC91B0DC-FD62-4EA9-BC4F-6E521447C9EF}" destId="{A536CB17-2B05-48CC-8473-A1050513F3D6}" srcOrd="1" destOrd="0" presId="urn:microsoft.com/office/officeart/2008/layout/AlternatingHexagons"/>
    <dgm:cxn modelId="{BA83D710-ED95-42B5-A43B-BE66D543E417}" type="presParOf" srcId="{BC91B0DC-FD62-4EA9-BC4F-6E521447C9EF}" destId="{6F2C08A7-C404-419B-9DEB-7D74B0B2EEAE}" srcOrd="2" destOrd="0" presId="urn:microsoft.com/office/officeart/2008/layout/AlternatingHexagons"/>
    <dgm:cxn modelId="{1810F4C4-A773-4F50-896E-E2BC4BBB64C3}" type="presParOf" srcId="{6F2C08A7-C404-419B-9DEB-7D74B0B2EEAE}" destId="{3C26786C-7627-4B78-BE4A-E0A12D71DB09}" srcOrd="0" destOrd="0" presId="urn:microsoft.com/office/officeart/2008/layout/AlternatingHexagons"/>
    <dgm:cxn modelId="{8EB23E8D-1E6F-4B50-B0CF-D17C3E45264E}" type="presParOf" srcId="{6F2C08A7-C404-419B-9DEB-7D74B0B2EEAE}" destId="{13D2C412-D28F-4962-8C95-6C9B33FCDC4F}" srcOrd="1" destOrd="0" presId="urn:microsoft.com/office/officeart/2008/layout/AlternatingHexagons"/>
    <dgm:cxn modelId="{74951F2F-1C1E-414D-B71D-9214CA3765E3}" type="presParOf" srcId="{6F2C08A7-C404-419B-9DEB-7D74B0B2EEAE}" destId="{B00BCA9D-8F48-4224-91E2-970636E05728}" srcOrd="2" destOrd="0" presId="urn:microsoft.com/office/officeart/2008/layout/AlternatingHexagons"/>
    <dgm:cxn modelId="{5B0FC7C0-4310-4E6A-9A5D-49511F23D5EE}" type="presParOf" srcId="{6F2C08A7-C404-419B-9DEB-7D74B0B2EEAE}" destId="{2792BACE-1E0D-4C29-B358-8F953AC896BA}" srcOrd="3" destOrd="0" presId="urn:microsoft.com/office/officeart/2008/layout/AlternatingHexagons"/>
    <dgm:cxn modelId="{68EEEFF6-CE78-4CD4-AA40-70F4812AF95F}" type="presParOf" srcId="{6F2C08A7-C404-419B-9DEB-7D74B0B2EEAE}" destId="{9ACE332A-3986-484B-8EA0-F1A1AB9AE196}" srcOrd="4" destOrd="0" presId="urn:microsoft.com/office/officeart/2008/layout/AlternatingHexagons"/>
    <dgm:cxn modelId="{0AFFFD77-4E0D-4456-B864-9ED34B7A9C0F}" type="presParOf" srcId="{BC91B0DC-FD62-4EA9-BC4F-6E521447C9EF}" destId="{9DE2BA70-9C0E-4AE9-BAB5-3CBD575840CB}" srcOrd="3" destOrd="0" presId="urn:microsoft.com/office/officeart/2008/layout/AlternatingHexagons"/>
    <dgm:cxn modelId="{593116E5-2D8F-492A-9CE2-BE0DB1122877}" type="presParOf" srcId="{BC91B0DC-FD62-4EA9-BC4F-6E521447C9EF}" destId="{5D6A8FD4-0891-4368-BC90-05ACB612F4A9}" srcOrd="4" destOrd="0" presId="urn:microsoft.com/office/officeart/2008/layout/AlternatingHexagons"/>
    <dgm:cxn modelId="{62BB9D4B-6016-4BDC-B100-10DE8227918B}" type="presParOf" srcId="{5D6A8FD4-0891-4368-BC90-05ACB612F4A9}" destId="{F80522F9-8A4B-47A7-81A3-D6E3EC1968ED}" srcOrd="0" destOrd="0" presId="urn:microsoft.com/office/officeart/2008/layout/AlternatingHexagons"/>
    <dgm:cxn modelId="{4961BB04-CB17-4576-8BD6-084F23A446AE}" type="presParOf" srcId="{5D6A8FD4-0891-4368-BC90-05ACB612F4A9}" destId="{4D0D9F07-A6F7-44C1-AC0E-8CFD860F6F26}" srcOrd="1" destOrd="0" presId="urn:microsoft.com/office/officeart/2008/layout/AlternatingHexagons"/>
    <dgm:cxn modelId="{460C1591-C5E4-4291-BBA5-3A115D02F727}" type="presParOf" srcId="{5D6A8FD4-0891-4368-BC90-05ACB612F4A9}" destId="{F2387A00-E6C8-4544-A7A8-BAF717130DAF}" srcOrd="2" destOrd="0" presId="urn:microsoft.com/office/officeart/2008/layout/AlternatingHexagons"/>
    <dgm:cxn modelId="{D95A3526-B319-4EAA-8D24-14053ED803D7}" type="presParOf" srcId="{5D6A8FD4-0891-4368-BC90-05ACB612F4A9}" destId="{288546E6-73C7-4AFF-9BF4-FAF916731BAC}" srcOrd="3" destOrd="0" presId="urn:microsoft.com/office/officeart/2008/layout/AlternatingHexagons"/>
    <dgm:cxn modelId="{168AC60E-06F7-48F8-A49D-F8970B60F8AF}" type="presParOf" srcId="{5D6A8FD4-0891-4368-BC90-05ACB612F4A9}" destId="{111C50A0-B6F8-402E-BA84-1122C8CD4AFA}" srcOrd="4" destOrd="0" presId="urn:microsoft.com/office/officeart/2008/layout/AlternatingHexagons"/>
    <dgm:cxn modelId="{D4A58ED2-0AF6-4166-83C4-2308201A54AD}" type="presParOf" srcId="{BC91B0DC-FD62-4EA9-BC4F-6E521447C9EF}" destId="{5C5231E9-671D-4061-8909-A1EC5AC8434E}" srcOrd="5" destOrd="0" presId="urn:microsoft.com/office/officeart/2008/layout/AlternatingHexagons"/>
    <dgm:cxn modelId="{B5E66076-4079-4FE2-B773-EDF887F3A700}" type="presParOf" srcId="{BC91B0DC-FD62-4EA9-BC4F-6E521447C9EF}" destId="{6765B2F0-F68E-493A-A1EE-ED6474C63CFA}" srcOrd="6" destOrd="0" presId="urn:microsoft.com/office/officeart/2008/layout/AlternatingHexagons"/>
    <dgm:cxn modelId="{1785437C-918F-4238-92A8-5A7D73381EE0}" type="presParOf" srcId="{6765B2F0-F68E-493A-A1EE-ED6474C63CFA}" destId="{7DE80D2A-9B7F-4CB8-8113-27D393C176BD}" srcOrd="0" destOrd="0" presId="urn:microsoft.com/office/officeart/2008/layout/AlternatingHexagons"/>
    <dgm:cxn modelId="{DAEC0F47-E0F1-44C4-BE61-3D14FA3BFD27}" type="presParOf" srcId="{6765B2F0-F68E-493A-A1EE-ED6474C63CFA}" destId="{F8C84508-F924-4D6F-BE70-3E21830456C6}" srcOrd="1" destOrd="0" presId="urn:microsoft.com/office/officeart/2008/layout/AlternatingHexagons"/>
    <dgm:cxn modelId="{7605686F-EFAB-44BC-8671-399CF54BFCEB}" type="presParOf" srcId="{6765B2F0-F68E-493A-A1EE-ED6474C63CFA}" destId="{B11BAB65-6869-46A8-9D25-C9F1389722F5}" srcOrd="2" destOrd="0" presId="urn:microsoft.com/office/officeart/2008/layout/AlternatingHexagons"/>
    <dgm:cxn modelId="{C3B55603-A754-445B-9E67-8FDAC9FC9B2D}" type="presParOf" srcId="{6765B2F0-F68E-493A-A1EE-ED6474C63CFA}" destId="{70DA83EF-E57B-446B-8077-E6C6F87B78E4}" srcOrd="3" destOrd="0" presId="urn:microsoft.com/office/officeart/2008/layout/AlternatingHexagons"/>
    <dgm:cxn modelId="{284CB47C-120B-4946-8119-AD9DFC85461A}" type="presParOf" srcId="{6765B2F0-F68E-493A-A1EE-ED6474C63CFA}" destId="{2C85B04C-302D-4B1B-843D-08F4809B83D4}"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3C15C9-A82E-417C-8918-632EFD8EA27A}"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D7EA13C9-C755-4DF0-9074-67A9A1FB8C26}">
      <dgm:prSet phldrT="[Text]" custT="1"/>
      <dgm:spPr/>
      <dgm:t>
        <a:bodyPr/>
        <a:lstStyle/>
        <a:p>
          <a:r>
            <a:rPr lang="en-US" sz="1800" dirty="0" smtClean="0"/>
            <a:t>Amazon Fresh </a:t>
          </a:r>
          <a:endParaRPr lang="en-US" sz="1800" dirty="0"/>
        </a:p>
      </dgm:t>
    </dgm:pt>
    <dgm:pt modelId="{930C46C8-A7F7-43E9-9A75-6153EB2907BE}" type="parTrans" cxnId="{D6B5DE00-97FD-40DA-AF83-FA97F4040210}">
      <dgm:prSet/>
      <dgm:spPr/>
      <dgm:t>
        <a:bodyPr/>
        <a:lstStyle/>
        <a:p>
          <a:endParaRPr lang="en-US" sz="2800"/>
        </a:p>
      </dgm:t>
    </dgm:pt>
    <dgm:pt modelId="{0E7B6595-BE82-4556-971F-17DFB32013BB}" type="sibTrans" cxnId="{D6B5DE00-97FD-40DA-AF83-FA97F4040210}">
      <dgm:prSet custT="1"/>
      <dgm:spPr>
        <a:blipFill rotWithShape="0">
          <a:blip xmlns:r="http://schemas.openxmlformats.org/officeDocument/2006/relationships" r:embed="rId1"/>
          <a:stretch>
            <a:fillRect/>
          </a:stretch>
        </a:blipFill>
      </dgm:spPr>
      <dgm:t>
        <a:bodyPr/>
        <a:lstStyle/>
        <a:p>
          <a:endParaRPr lang="en-US" sz="4800" dirty="0"/>
        </a:p>
      </dgm:t>
    </dgm:pt>
    <dgm:pt modelId="{FCB5ABF4-A36E-4D31-B638-11606B39CBFE}">
      <dgm:prSet phldrT="[Text]" custT="1"/>
      <dgm:spPr/>
      <dgm:t>
        <a:bodyPr/>
        <a:lstStyle/>
        <a:p>
          <a:r>
            <a:rPr lang="en-US" sz="1800" dirty="0" smtClean="0"/>
            <a:t>Scan items at home</a:t>
          </a:r>
          <a:endParaRPr lang="en-US" sz="1800" dirty="0"/>
        </a:p>
      </dgm:t>
    </dgm:pt>
    <dgm:pt modelId="{8D83C029-AB2D-4E41-8481-F7D63AD23941}" type="parTrans" cxnId="{2C49AC92-C95B-4CBB-A5FE-5D7DB3C13B3F}">
      <dgm:prSet/>
      <dgm:spPr/>
      <dgm:t>
        <a:bodyPr/>
        <a:lstStyle/>
        <a:p>
          <a:endParaRPr lang="en-US" sz="2800"/>
        </a:p>
      </dgm:t>
    </dgm:pt>
    <dgm:pt modelId="{56C5D631-8D36-4DF0-8F04-8C071374B158}" type="sibTrans" cxnId="{2C49AC92-C95B-4CBB-A5FE-5D7DB3C13B3F}">
      <dgm:prSet/>
      <dgm:spPr/>
      <dgm:t>
        <a:bodyPr/>
        <a:lstStyle/>
        <a:p>
          <a:endParaRPr lang="en-US" sz="2800"/>
        </a:p>
      </dgm:t>
    </dgm:pt>
    <dgm:pt modelId="{A7408BE4-D4D8-4CED-9B99-F8C13993F74C}">
      <dgm:prSet phldrT="[Text]" custT="1"/>
      <dgm:spPr/>
      <dgm:t>
        <a:bodyPr/>
        <a:lstStyle/>
        <a:p>
          <a:r>
            <a:rPr lang="en-US" sz="1800" dirty="0" smtClean="0"/>
            <a:t>Ikea</a:t>
          </a:r>
          <a:endParaRPr lang="en-US" sz="1800" dirty="0"/>
        </a:p>
      </dgm:t>
    </dgm:pt>
    <dgm:pt modelId="{8F3D284B-05D4-4661-8791-0EE0C8F30098}" type="parTrans" cxnId="{25FB77AB-2D23-4B65-A436-EBA662839387}">
      <dgm:prSet/>
      <dgm:spPr/>
      <dgm:t>
        <a:bodyPr/>
        <a:lstStyle/>
        <a:p>
          <a:endParaRPr lang="en-US" sz="2800"/>
        </a:p>
      </dgm:t>
    </dgm:pt>
    <dgm:pt modelId="{23B48A9D-F72B-4D7C-83D5-FAD40D3305A1}" type="sibTrans" cxnId="{25FB77AB-2D23-4B65-A436-EBA662839387}">
      <dgm:prSet custT="1"/>
      <dgm:spPr>
        <a:blipFill rotWithShape="0">
          <a:blip xmlns:r="http://schemas.openxmlformats.org/officeDocument/2006/relationships" r:embed="rId2"/>
          <a:stretch>
            <a:fillRect/>
          </a:stretch>
        </a:blipFill>
      </dgm:spPr>
      <dgm:t>
        <a:bodyPr/>
        <a:lstStyle/>
        <a:p>
          <a:endParaRPr lang="en-US" sz="4800"/>
        </a:p>
      </dgm:t>
    </dgm:pt>
    <dgm:pt modelId="{9ED23531-403E-4EF9-9A65-B6DEF7AFA901}">
      <dgm:prSet phldrT="[Text]" custT="1"/>
      <dgm:spPr/>
      <dgm:t>
        <a:bodyPr/>
        <a:lstStyle/>
        <a:p>
          <a:r>
            <a:rPr lang="en-US" sz="1800" dirty="0" smtClean="0"/>
            <a:t>Augmented Reality App</a:t>
          </a:r>
          <a:endParaRPr lang="en-US" sz="1800" dirty="0"/>
        </a:p>
      </dgm:t>
    </dgm:pt>
    <dgm:pt modelId="{B94DA2E5-7099-4100-8F4B-C7FFC9587396}" type="parTrans" cxnId="{84546B7B-98ED-45B1-BA16-251631A40678}">
      <dgm:prSet/>
      <dgm:spPr/>
      <dgm:t>
        <a:bodyPr/>
        <a:lstStyle/>
        <a:p>
          <a:endParaRPr lang="en-US" sz="2800"/>
        </a:p>
      </dgm:t>
    </dgm:pt>
    <dgm:pt modelId="{2F7D3F0B-78E6-4C7F-B3E7-9882B6F835AB}" type="sibTrans" cxnId="{84546B7B-98ED-45B1-BA16-251631A40678}">
      <dgm:prSet/>
      <dgm:spPr/>
      <dgm:t>
        <a:bodyPr/>
        <a:lstStyle/>
        <a:p>
          <a:endParaRPr lang="en-US" sz="2800"/>
        </a:p>
      </dgm:t>
    </dgm:pt>
    <dgm:pt modelId="{0121B06B-D4B2-416B-8FD5-075EC9CD04F8}">
      <dgm:prSet phldrT="[Text]" custT="1"/>
      <dgm:spPr/>
      <dgm:t>
        <a:bodyPr/>
        <a:lstStyle/>
        <a:p>
          <a:r>
            <a:rPr lang="en-US" sz="1800" b="0" i="0" dirty="0" smtClean="0"/>
            <a:t>Under </a:t>
          </a:r>
          <a:r>
            <a:rPr lang="en-US" sz="1800" b="0" i="0" dirty="0" err="1" smtClean="0"/>
            <a:t>Armour</a:t>
          </a:r>
          <a:endParaRPr lang="en-US" sz="1800" b="0" i="0" dirty="0" smtClean="0"/>
        </a:p>
      </dgm:t>
    </dgm:pt>
    <dgm:pt modelId="{F545C49B-E302-4276-8769-AE37B7204DC3}" type="parTrans" cxnId="{59946C83-42D2-4E15-9AB0-38525F2D40BE}">
      <dgm:prSet/>
      <dgm:spPr/>
      <dgm:t>
        <a:bodyPr/>
        <a:lstStyle/>
        <a:p>
          <a:endParaRPr lang="en-US" sz="2800"/>
        </a:p>
      </dgm:t>
    </dgm:pt>
    <dgm:pt modelId="{CD81D59A-56BD-4DF7-99E3-7FA43A7FC896}" type="sibTrans" cxnId="{59946C83-42D2-4E15-9AB0-38525F2D40BE}">
      <dgm:prSet custT="1"/>
      <dgm:spPr>
        <a:blipFill rotWithShape="0">
          <a:blip xmlns:r="http://schemas.openxmlformats.org/officeDocument/2006/relationships" r:embed="rId3"/>
          <a:stretch>
            <a:fillRect/>
          </a:stretch>
        </a:blipFill>
      </dgm:spPr>
      <dgm:t>
        <a:bodyPr/>
        <a:lstStyle/>
        <a:p>
          <a:endParaRPr lang="en-US" sz="4800"/>
        </a:p>
      </dgm:t>
    </dgm:pt>
    <dgm:pt modelId="{1793124A-E547-4BEA-B18A-407228F3582D}">
      <dgm:prSet phldrT="[Text]" custT="1"/>
      <dgm:spPr/>
      <dgm:t>
        <a:bodyPr/>
        <a:lstStyle/>
        <a:p>
          <a:r>
            <a:rPr lang="en-US" sz="1800" dirty="0" smtClean="0"/>
            <a:t>Showroom – 80% storytelling</a:t>
          </a:r>
          <a:endParaRPr lang="en-US" sz="1800" dirty="0"/>
        </a:p>
      </dgm:t>
    </dgm:pt>
    <dgm:pt modelId="{34A59D6F-7F1B-4BEB-B83A-262AB44EB733}" type="parTrans" cxnId="{036BF882-DD15-456F-BE68-15EA5A026983}">
      <dgm:prSet/>
      <dgm:spPr/>
      <dgm:t>
        <a:bodyPr/>
        <a:lstStyle/>
        <a:p>
          <a:endParaRPr lang="en-US" sz="2800"/>
        </a:p>
      </dgm:t>
    </dgm:pt>
    <dgm:pt modelId="{B2610FAF-9A73-42C2-844B-5AB72084AA52}" type="sibTrans" cxnId="{036BF882-DD15-456F-BE68-15EA5A026983}">
      <dgm:prSet/>
      <dgm:spPr/>
      <dgm:t>
        <a:bodyPr/>
        <a:lstStyle/>
        <a:p>
          <a:endParaRPr lang="en-US" sz="2800"/>
        </a:p>
      </dgm:t>
    </dgm:pt>
    <dgm:pt modelId="{6262FA39-105A-422A-9A53-F167E43A0046}">
      <dgm:prSet phldrT="[Text]" custT="1"/>
      <dgm:spPr/>
      <dgm:t>
        <a:bodyPr/>
        <a:lstStyle/>
        <a:p>
          <a:r>
            <a:rPr lang="en-US" sz="1800" dirty="0" smtClean="0"/>
            <a:t>Macy’s</a:t>
          </a:r>
          <a:endParaRPr lang="en-US" sz="1800" dirty="0"/>
        </a:p>
      </dgm:t>
    </dgm:pt>
    <dgm:pt modelId="{8D2C24BE-5A19-42A3-9C96-4DCA7E84FF01}" type="parTrans" cxnId="{A1024806-EC24-4921-9DA7-1CF96DCEAD30}">
      <dgm:prSet/>
      <dgm:spPr/>
      <dgm:t>
        <a:bodyPr/>
        <a:lstStyle/>
        <a:p>
          <a:endParaRPr lang="en-US" sz="2800"/>
        </a:p>
      </dgm:t>
    </dgm:pt>
    <dgm:pt modelId="{E0606678-A1A7-40C4-9F01-273AEB710CB6}" type="sibTrans" cxnId="{A1024806-EC24-4921-9DA7-1CF96DCEAD30}">
      <dgm:prSet custT="1"/>
      <dgm:spPr>
        <a:blipFill rotWithShape="0">
          <a:blip xmlns:r="http://schemas.openxmlformats.org/officeDocument/2006/relationships" r:embed="rId4"/>
          <a:stretch>
            <a:fillRect/>
          </a:stretch>
        </a:blipFill>
      </dgm:spPr>
      <dgm:t>
        <a:bodyPr/>
        <a:lstStyle/>
        <a:p>
          <a:endParaRPr lang="en-US" sz="4800"/>
        </a:p>
      </dgm:t>
    </dgm:pt>
    <dgm:pt modelId="{04A75664-3CD7-4955-A632-08D910CFF3BA}">
      <dgm:prSet phldrT="[Text]" custT="1"/>
      <dgm:spPr/>
      <dgm:t>
        <a:bodyPr/>
        <a:lstStyle/>
        <a:p>
          <a:r>
            <a:rPr lang="en-US" sz="1800" dirty="0" smtClean="0"/>
            <a:t>iBeacon’s – Offers on phone when in store</a:t>
          </a:r>
          <a:endParaRPr lang="en-US" sz="1800" dirty="0"/>
        </a:p>
      </dgm:t>
    </dgm:pt>
    <dgm:pt modelId="{DC8436A2-ED51-4C81-B471-65CEA027E57D}" type="parTrans" cxnId="{FA29EE26-ED0F-4121-B717-FC97106408E5}">
      <dgm:prSet/>
      <dgm:spPr/>
      <dgm:t>
        <a:bodyPr/>
        <a:lstStyle/>
        <a:p>
          <a:endParaRPr lang="en-US"/>
        </a:p>
      </dgm:t>
    </dgm:pt>
    <dgm:pt modelId="{CFAFA612-0058-4A90-8CE5-568D4D947910}" type="sibTrans" cxnId="{FA29EE26-ED0F-4121-B717-FC97106408E5}">
      <dgm:prSet/>
      <dgm:spPr/>
      <dgm:t>
        <a:bodyPr/>
        <a:lstStyle/>
        <a:p>
          <a:endParaRPr lang="en-US"/>
        </a:p>
      </dgm:t>
    </dgm:pt>
    <dgm:pt modelId="{BC91B0DC-FD62-4EA9-BC4F-6E521447C9EF}" type="pres">
      <dgm:prSet presAssocID="{2F3C15C9-A82E-417C-8918-632EFD8EA27A}" presName="Name0" presStyleCnt="0">
        <dgm:presLayoutVars>
          <dgm:chMax/>
          <dgm:chPref/>
          <dgm:dir val="rev"/>
          <dgm:animLvl val="lvl"/>
        </dgm:presLayoutVars>
      </dgm:prSet>
      <dgm:spPr/>
      <dgm:t>
        <a:bodyPr/>
        <a:lstStyle/>
        <a:p>
          <a:endParaRPr lang="en-US"/>
        </a:p>
      </dgm:t>
    </dgm:pt>
    <dgm:pt modelId="{119F0923-55CC-4504-A78A-34C1B5A385F2}" type="pres">
      <dgm:prSet presAssocID="{D7EA13C9-C755-4DF0-9074-67A9A1FB8C26}" presName="composite" presStyleCnt="0"/>
      <dgm:spPr/>
    </dgm:pt>
    <dgm:pt modelId="{3944BD08-C6E3-434D-A0E0-057268164A04}" type="pres">
      <dgm:prSet presAssocID="{D7EA13C9-C755-4DF0-9074-67A9A1FB8C26}" presName="Parent1" presStyleLbl="node1" presStyleIdx="0" presStyleCnt="8">
        <dgm:presLayoutVars>
          <dgm:chMax val="1"/>
          <dgm:chPref val="1"/>
          <dgm:bulletEnabled val="1"/>
        </dgm:presLayoutVars>
      </dgm:prSet>
      <dgm:spPr/>
      <dgm:t>
        <a:bodyPr/>
        <a:lstStyle/>
        <a:p>
          <a:endParaRPr lang="en-US"/>
        </a:p>
      </dgm:t>
    </dgm:pt>
    <dgm:pt modelId="{09F1D0B6-5981-4809-88AE-9835362D4174}" type="pres">
      <dgm:prSet presAssocID="{D7EA13C9-C755-4DF0-9074-67A9A1FB8C26}" presName="Childtext1" presStyleLbl="revTx" presStyleIdx="0" presStyleCnt="4">
        <dgm:presLayoutVars>
          <dgm:chMax val="0"/>
          <dgm:chPref val="0"/>
          <dgm:bulletEnabled val="1"/>
        </dgm:presLayoutVars>
      </dgm:prSet>
      <dgm:spPr/>
      <dgm:t>
        <a:bodyPr/>
        <a:lstStyle/>
        <a:p>
          <a:endParaRPr lang="en-US"/>
        </a:p>
      </dgm:t>
    </dgm:pt>
    <dgm:pt modelId="{16992DCC-68D9-46DA-93BD-B01E8E4B1D2E}" type="pres">
      <dgm:prSet presAssocID="{D7EA13C9-C755-4DF0-9074-67A9A1FB8C26}" presName="BalanceSpacing" presStyleCnt="0"/>
      <dgm:spPr/>
    </dgm:pt>
    <dgm:pt modelId="{7BF833E7-2811-4617-A57C-96CDE60EF3B9}" type="pres">
      <dgm:prSet presAssocID="{D7EA13C9-C755-4DF0-9074-67A9A1FB8C26}" presName="BalanceSpacing1" presStyleCnt="0"/>
      <dgm:spPr/>
    </dgm:pt>
    <dgm:pt modelId="{60C377BA-E0A0-49BC-9C29-2027A4941335}" type="pres">
      <dgm:prSet presAssocID="{0E7B6595-BE82-4556-971F-17DFB32013BB}" presName="Accent1Text" presStyleLbl="node1" presStyleIdx="1" presStyleCnt="8"/>
      <dgm:spPr/>
      <dgm:t>
        <a:bodyPr/>
        <a:lstStyle/>
        <a:p>
          <a:endParaRPr lang="en-US"/>
        </a:p>
      </dgm:t>
    </dgm:pt>
    <dgm:pt modelId="{A536CB17-2B05-48CC-8473-A1050513F3D6}" type="pres">
      <dgm:prSet presAssocID="{0E7B6595-BE82-4556-971F-17DFB32013BB}" presName="spaceBetweenRectangles" presStyleCnt="0"/>
      <dgm:spPr/>
    </dgm:pt>
    <dgm:pt modelId="{6F2C08A7-C404-419B-9DEB-7D74B0B2EEAE}" type="pres">
      <dgm:prSet presAssocID="{A7408BE4-D4D8-4CED-9B99-F8C13993F74C}" presName="composite" presStyleCnt="0"/>
      <dgm:spPr/>
    </dgm:pt>
    <dgm:pt modelId="{3C26786C-7627-4B78-BE4A-E0A12D71DB09}" type="pres">
      <dgm:prSet presAssocID="{A7408BE4-D4D8-4CED-9B99-F8C13993F74C}" presName="Parent1" presStyleLbl="node1" presStyleIdx="2" presStyleCnt="8">
        <dgm:presLayoutVars>
          <dgm:chMax val="1"/>
          <dgm:chPref val="1"/>
          <dgm:bulletEnabled val="1"/>
        </dgm:presLayoutVars>
      </dgm:prSet>
      <dgm:spPr/>
      <dgm:t>
        <a:bodyPr/>
        <a:lstStyle/>
        <a:p>
          <a:endParaRPr lang="en-US"/>
        </a:p>
      </dgm:t>
    </dgm:pt>
    <dgm:pt modelId="{13D2C412-D28F-4962-8C95-6C9B33FCDC4F}" type="pres">
      <dgm:prSet presAssocID="{A7408BE4-D4D8-4CED-9B99-F8C13993F74C}" presName="Childtext1" presStyleLbl="revTx" presStyleIdx="1" presStyleCnt="4">
        <dgm:presLayoutVars>
          <dgm:chMax val="0"/>
          <dgm:chPref val="0"/>
          <dgm:bulletEnabled val="1"/>
        </dgm:presLayoutVars>
      </dgm:prSet>
      <dgm:spPr/>
      <dgm:t>
        <a:bodyPr/>
        <a:lstStyle/>
        <a:p>
          <a:endParaRPr lang="en-US"/>
        </a:p>
      </dgm:t>
    </dgm:pt>
    <dgm:pt modelId="{B00BCA9D-8F48-4224-91E2-970636E05728}" type="pres">
      <dgm:prSet presAssocID="{A7408BE4-D4D8-4CED-9B99-F8C13993F74C}" presName="BalanceSpacing" presStyleCnt="0"/>
      <dgm:spPr/>
    </dgm:pt>
    <dgm:pt modelId="{2792BACE-1E0D-4C29-B358-8F953AC896BA}" type="pres">
      <dgm:prSet presAssocID="{A7408BE4-D4D8-4CED-9B99-F8C13993F74C}" presName="BalanceSpacing1" presStyleCnt="0"/>
      <dgm:spPr/>
    </dgm:pt>
    <dgm:pt modelId="{9ACE332A-3986-484B-8EA0-F1A1AB9AE196}" type="pres">
      <dgm:prSet presAssocID="{23B48A9D-F72B-4D7C-83D5-FAD40D3305A1}" presName="Accent1Text" presStyleLbl="node1" presStyleIdx="3" presStyleCnt="8"/>
      <dgm:spPr/>
      <dgm:t>
        <a:bodyPr/>
        <a:lstStyle/>
        <a:p>
          <a:endParaRPr lang="en-US"/>
        </a:p>
      </dgm:t>
    </dgm:pt>
    <dgm:pt modelId="{9DE2BA70-9C0E-4AE9-BAB5-3CBD575840CB}" type="pres">
      <dgm:prSet presAssocID="{23B48A9D-F72B-4D7C-83D5-FAD40D3305A1}" presName="spaceBetweenRectangles" presStyleCnt="0"/>
      <dgm:spPr/>
    </dgm:pt>
    <dgm:pt modelId="{5D6A8FD4-0891-4368-BC90-05ACB612F4A9}" type="pres">
      <dgm:prSet presAssocID="{0121B06B-D4B2-416B-8FD5-075EC9CD04F8}" presName="composite" presStyleCnt="0"/>
      <dgm:spPr/>
    </dgm:pt>
    <dgm:pt modelId="{F80522F9-8A4B-47A7-81A3-D6E3EC1968ED}" type="pres">
      <dgm:prSet presAssocID="{0121B06B-D4B2-416B-8FD5-075EC9CD04F8}" presName="Parent1" presStyleLbl="node1" presStyleIdx="4" presStyleCnt="8">
        <dgm:presLayoutVars>
          <dgm:chMax val="1"/>
          <dgm:chPref val="1"/>
          <dgm:bulletEnabled val="1"/>
        </dgm:presLayoutVars>
      </dgm:prSet>
      <dgm:spPr/>
      <dgm:t>
        <a:bodyPr/>
        <a:lstStyle/>
        <a:p>
          <a:endParaRPr lang="en-US"/>
        </a:p>
      </dgm:t>
    </dgm:pt>
    <dgm:pt modelId="{4D0D9F07-A6F7-44C1-AC0E-8CFD860F6F26}" type="pres">
      <dgm:prSet presAssocID="{0121B06B-D4B2-416B-8FD5-075EC9CD04F8}" presName="Childtext1" presStyleLbl="revTx" presStyleIdx="2" presStyleCnt="4">
        <dgm:presLayoutVars>
          <dgm:chMax val="0"/>
          <dgm:chPref val="0"/>
          <dgm:bulletEnabled val="1"/>
        </dgm:presLayoutVars>
      </dgm:prSet>
      <dgm:spPr/>
      <dgm:t>
        <a:bodyPr/>
        <a:lstStyle/>
        <a:p>
          <a:endParaRPr lang="en-US"/>
        </a:p>
      </dgm:t>
    </dgm:pt>
    <dgm:pt modelId="{F2387A00-E6C8-4544-A7A8-BAF717130DAF}" type="pres">
      <dgm:prSet presAssocID="{0121B06B-D4B2-416B-8FD5-075EC9CD04F8}" presName="BalanceSpacing" presStyleCnt="0"/>
      <dgm:spPr/>
    </dgm:pt>
    <dgm:pt modelId="{288546E6-73C7-4AFF-9BF4-FAF916731BAC}" type="pres">
      <dgm:prSet presAssocID="{0121B06B-D4B2-416B-8FD5-075EC9CD04F8}" presName="BalanceSpacing1" presStyleCnt="0"/>
      <dgm:spPr/>
    </dgm:pt>
    <dgm:pt modelId="{111C50A0-B6F8-402E-BA84-1122C8CD4AFA}" type="pres">
      <dgm:prSet presAssocID="{CD81D59A-56BD-4DF7-99E3-7FA43A7FC896}" presName="Accent1Text" presStyleLbl="node1" presStyleIdx="5" presStyleCnt="8"/>
      <dgm:spPr/>
      <dgm:t>
        <a:bodyPr/>
        <a:lstStyle/>
        <a:p>
          <a:endParaRPr lang="en-US"/>
        </a:p>
      </dgm:t>
    </dgm:pt>
    <dgm:pt modelId="{5C5231E9-671D-4061-8909-A1EC5AC8434E}" type="pres">
      <dgm:prSet presAssocID="{CD81D59A-56BD-4DF7-99E3-7FA43A7FC896}" presName="spaceBetweenRectangles" presStyleCnt="0"/>
      <dgm:spPr/>
    </dgm:pt>
    <dgm:pt modelId="{6765B2F0-F68E-493A-A1EE-ED6474C63CFA}" type="pres">
      <dgm:prSet presAssocID="{6262FA39-105A-422A-9A53-F167E43A0046}" presName="composite" presStyleCnt="0"/>
      <dgm:spPr/>
    </dgm:pt>
    <dgm:pt modelId="{7DE80D2A-9B7F-4CB8-8113-27D393C176BD}" type="pres">
      <dgm:prSet presAssocID="{6262FA39-105A-422A-9A53-F167E43A0046}" presName="Parent1" presStyleLbl="node1" presStyleIdx="6" presStyleCnt="8">
        <dgm:presLayoutVars>
          <dgm:chMax val="1"/>
          <dgm:chPref val="1"/>
          <dgm:bulletEnabled val="1"/>
        </dgm:presLayoutVars>
      </dgm:prSet>
      <dgm:spPr/>
      <dgm:t>
        <a:bodyPr/>
        <a:lstStyle/>
        <a:p>
          <a:endParaRPr lang="en-US"/>
        </a:p>
      </dgm:t>
    </dgm:pt>
    <dgm:pt modelId="{F8C84508-F924-4D6F-BE70-3E21830456C6}" type="pres">
      <dgm:prSet presAssocID="{6262FA39-105A-422A-9A53-F167E43A0046}" presName="Childtext1" presStyleLbl="revTx" presStyleIdx="3" presStyleCnt="4">
        <dgm:presLayoutVars>
          <dgm:chMax val="0"/>
          <dgm:chPref val="0"/>
          <dgm:bulletEnabled val="1"/>
        </dgm:presLayoutVars>
      </dgm:prSet>
      <dgm:spPr/>
      <dgm:t>
        <a:bodyPr/>
        <a:lstStyle/>
        <a:p>
          <a:endParaRPr lang="en-US"/>
        </a:p>
      </dgm:t>
    </dgm:pt>
    <dgm:pt modelId="{B11BAB65-6869-46A8-9D25-C9F1389722F5}" type="pres">
      <dgm:prSet presAssocID="{6262FA39-105A-422A-9A53-F167E43A0046}" presName="BalanceSpacing" presStyleCnt="0"/>
      <dgm:spPr/>
    </dgm:pt>
    <dgm:pt modelId="{70DA83EF-E57B-446B-8077-E6C6F87B78E4}" type="pres">
      <dgm:prSet presAssocID="{6262FA39-105A-422A-9A53-F167E43A0046}" presName="BalanceSpacing1" presStyleCnt="0"/>
      <dgm:spPr/>
    </dgm:pt>
    <dgm:pt modelId="{2C85B04C-302D-4B1B-843D-08F4809B83D4}" type="pres">
      <dgm:prSet presAssocID="{E0606678-A1A7-40C4-9F01-273AEB710CB6}" presName="Accent1Text" presStyleLbl="node1" presStyleIdx="7" presStyleCnt="8"/>
      <dgm:spPr/>
      <dgm:t>
        <a:bodyPr/>
        <a:lstStyle/>
        <a:p>
          <a:endParaRPr lang="en-US"/>
        </a:p>
      </dgm:t>
    </dgm:pt>
  </dgm:ptLst>
  <dgm:cxnLst>
    <dgm:cxn modelId="{036BF882-DD15-456F-BE68-15EA5A026983}" srcId="{0121B06B-D4B2-416B-8FD5-075EC9CD04F8}" destId="{1793124A-E547-4BEA-B18A-407228F3582D}" srcOrd="0" destOrd="0" parTransId="{34A59D6F-7F1B-4BEB-B83A-262AB44EB733}" sibTransId="{B2610FAF-9A73-42C2-844B-5AB72084AA52}"/>
    <dgm:cxn modelId="{23C437CD-072C-43AE-B916-EF7086982495}" type="presOf" srcId="{23B48A9D-F72B-4D7C-83D5-FAD40D3305A1}" destId="{9ACE332A-3986-484B-8EA0-F1A1AB9AE196}" srcOrd="0" destOrd="0" presId="urn:microsoft.com/office/officeart/2008/layout/AlternatingHexagons"/>
    <dgm:cxn modelId="{52D6462F-74BE-43A2-A707-E20C5C6E4527}" type="presOf" srcId="{9ED23531-403E-4EF9-9A65-B6DEF7AFA901}" destId="{13D2C412-D28F-4962-8C95-6C9B33FCDC4F}" srcOrd="0" destOrd="0" presId="urn:microsoft.com/office/officeart/2008/layout/AlternatingHexagons"/>
    <dgm:cxn modelId="{EF27081B-4E04-4603-9DED-EA03DCF3D3D4}" type="presOf" srcId="{6262FA39-105A-422A-9A53-F167E43A0046}" destId="{7DE80D2A-9B7F-4CB8-8113-27D393C176BD}" srcOrd="0" destOrd="0" presId="urn:microsoft.com/office/officeart/2008/layout/AlternatingHexagons"/>
    <dgm:cxn modelId="{17C4A3A6-161B-41E0-B79C-C08611ADDA5C}" type="presOf" srcId="{A7408BE4-D4D8-4CED-9B99-F8C13993F74C}" destId="{3C26786C-7627-4B78-BE4A-E0A12D71DB09}" srcOrd="0" destOrd="0" presId="urn:microsoft.com/office/officeart/2008/layout/AlternatingHexagons"/>
    <dgm:cxn modelId="{1B308570-FAF5-4E6A-891A-298DFA2D4B1F}" type="presOf" srcId="{FCB5ABF4-A36E-4D31-B638-11606B39CBFE}" destId="{09F1D0B6-5981-4809-88AE-9835362D4174}" srcOrd="0" destOrd="0" presId="urn:microsoft.com/office/officeart/2008/layout/AlternatingHexagons"/>
    <dgm:cxn modelId="{59946C83-42D2-4E15-9AB0-38525F2D40BE}" srcId="{2F3C15C9-A82E-417C-8918-632EFD8EA27A}" destId="{0121B06B-D4B2-416B-8FD5-075EC9CD04F8}" srcOrd="2" destOrd="0" parTransId="{F545C49B-E302-4276-8769-AE37B7204DC3}" sibTransId="{CD81D59A-56BD-4DF7-99E3-7FA43A7FC896}"/>
    <dgm:cxn modelId="{2C49AC92-C95B-4CBB-A5FE-5D7DB3C13B3F}" srcId="{D7EA13C9-C755-4DF0-9074-67A9A1FB8C26}" destId="{FCB5ABF4-A36E-4D31-B638-11606B39CBFE}" srcOrd="0" destOrd="0" parTransId="{8D83C029-AB2D-4E41-8481-F7D63AD23941}" sibTransId="{56C5D631-8D36-4DF0-8F04-8C071374B158}"/>
    <dgm:cxn modelId="{A1024806-EC24-4921-9DA7-1CF96DCEAD30}" srcId="{2F3C15C9-A82E-417C-8918-632EFD8EA27A}" destId="{6262FA39-105A-422A-9A53-F167E43A0046}" srcOrd="3" destOrd="0" parTransId="{8D2C24BE-5A19-42A3-9C96-4DCA7E84FF01}" sibTransId="{E0606678-A1A7-40C4-9F01-273AEB710CB6}"/>
    <dgm:cxn modelId="{25FB77AB-2D23-4B65-A436-EBA662839387}" srcId="{2F3C15C9-A82E-417C-8918-632EFD8EA27A}" destId="{A7408BE4-D4D8-4CED-9B99-F8C13993F74C}" srcOrd="1" destOrd="0" parTransId="{8F3D284B-05D4-4661-8791-0EE0C8F30098}" sibTransId="{23B48A9D-F72B-4D7C-83D5-FAD40D3305A1}"/>
    <dgm:cxn modelId="{2962368D-D797-4CEA-887E-B2AD37270510}" type="presOf" srcId="{2F3C15C9-A82E-417C-8918-632EFD8EA27A}" destId="{BC91B0DC-FD62-4EA9-BC4F-6E521447C9EF}" srcOrd="0" destOrd="0" presId="urn:microsoft.com/office/officeart/2008/layout/AlternatingHexagons"/>
    <dgm:cxn modelId="{7FF1FADB-801D-497D-83E0-115E760E369D}" type="presOf" srcId="{0121B06B-D4B2-416B-8FD5-075EC9CD04F8}" destId="{F80522F9-8A4B-47A7-81A3-D6E3EC1968ED}" srcOrd="0" destOrd="0" presId="urn:microsoft.com/office/officeart/2008/layout/AlternatingHexagons"/>
    <dgm:cxn modelId="{62492234-6368-425F-A69F-7DDEC507AFCA}" type="presOf" srcId="{CD81D59A-56BD-4DF7-99E3-7FA43A7FC896}" destId="{111C50A0-B6F8-402E-BA84-1122C8CD4AFA}" srcOrd="0" destOrd="0" presId="urn:microsoft.com/office/officeart/2008/layout/AlternatingHexagons"/>
    <dgm:cxn modelId="{4F0613A2-623D-42F0-8BEA-3725DE7CF175}" type="presOf" srcId="{04A75664-3CD7-4955-A632-08D910CFF3BA}" destId="{F8C84508-F924-4D6F-BE70-3E21830456C6}" srcOrd="0" destOrd="0" presId="urn:microsoft.com/office/officeart/2008/layout/AlternatingHexagons"/>
    <dgm:cxn modelId="{9ED5DF68-6925-4FCF-B8AC-D8FED7FB27FA}" type="presOf" srcId="{1793124A-E547-4BEA-B18A-407228F3582D}" destId="{4D0D9F07-A6F7-44C1-AC0E-8CFD860F6F26}" srcOrd="0" destOrd="0" presId="urn:microsoft.com/office/officeart/2008/layout/AlternatingHexagons"/>
    <dgm:cxn modelId="{CEFF58A1-F3EB-4BCB-914D-F46E6A064065}" type="presOf" srcId="{0E7B6595-BE82-4556-971F-17DFB32013BB}" destId="{60C377BA-E0A0-49BC-9C29-2027A4941335}" srcOrd="0" destOrd="0" presId="urn:microsoft.com/office/officeart/2008/layout/AlternatingHexagons"/>
    <dgm:cxn modelId="{AA574DF4-8382-4615-A136-EAD9F2D974C8}" type="presOf" srcId="{D7EA13C9-C755-4DF0-9074-67A9A1FB8C26}" destId="{3944BD08-C6E3-434D-A0E0-057268164A04}" srcOrd="0" destOrd="0" presId="urn:microsoft.com/office/officeart/2008/layout/AlternatingHexagons"/>
    <dgm:cxn modelId="{FA29EE26-ED0F-4121-B717-FC97106408E5}" srcId="{6262FA39-105A-422A-9A53-F167E43A0046}" destId="{04A75664-3CD7-4955-A632-08D910CFF3BA}" srcOrd="0" destOrd="0" parTransId="{DC8436A2-ED51-4C81-B471-65CEA027E57D}" sibTransId="{CFAFA612-0058-4A90-8CE5-568D4D947910}"/>
    <dgm:cxn modelId="{D5D0F685-EED9-44B9-B2EA-8313A7289513}" type="presOf" srcId="{E0606678-A1A7-40C4-9F01-273AEB710CB6}" destId="{2C85B04C-302D-4B1B-843D-08F4809B83D4}" srcOrd="0" destOrd="0" presId="urn:microsoft.com/office/officeart/2008/layout/AlternatingHexagons"/>
    <dgm:cxn modelId="{84546B7B-98ED-45B1-BA16-251631A40678}" srcId="{A7408BE4-D4D8-4CED-9B99-F8C13993F74C}" destId="{9ED23531-403E-4EF9-9A65-B6DEF7AFA901}" srcOrd="0" destOrd="0" parTransId="{B94DA2E5-7099-4100-8F4B-C7FFC9587396}" sibTransId="{2F7D3F0B-78E6-4C7F-B3E7-9882B6F835AB}"/>
    <dgm:cxn modelId="{D6B5DE00-97FD-40DA-AF83-FA97F4040210}" srcId="{2F3C15C9-A82E-417C-8918-632EFD8EA27A}" destId="{D7EA13C9-C755-4DF0-9074-67A9A1FB8C26}" srcOrd="0" destOrd="0" parTransId="{930C46C8-A7F7-43E9-9A75-6153EB2907BE}" sibTransId="{0E7B6595-BE82-4556-971F-17DFB32013BB}"/>
    <dgm:cxn modelId="{86322C2F-4BBD-48C9-B843-BC29E54E37E1}" type="presParOf" srcId="{BC91B0DC-FD62-4EA9-BC4F-6E521447C9EF}" destId="{119F0923-55CC-4504-A78A-34C1B5A385F2}" srcOrd="0" destOrd="0" presId="urn:microsoft.com/office/officeart/2008/layout/AlternatingHexagons"/>
    <dgm:cxn modelId="{540E193E-FD3C-45C7-AC27-DA8F979643A8}" type="presParOf" srcId="{119F0923-55CC-4504-A78A-34C1B5A385F2}" destId="{3944BD08-C6E3-434D-A0E0-057268164A04}" srcOrd="0" destOrd="0" presId="urn:microsoft.com/office/officeart/2008/layout/AlternatingHexagons"/>
    <dgm:cxn modelId="{CC21A668-C7AB-4162-B332-536BA8746771}" type="presParOf" srcId="{119F0923-55CC-4504-A78A-34C1B5A385F2}" destId="{09F1D0B6-5981-4809-88AE-9835362D4174}" srcOrd="1" destOrd="0" presId="urn:microsoft.com/office/officeart/2008/layout/AlternatingHexagons"/>
    <dgm:cxn modelId="{75712224-AA78-4DC8-8236-8ADF04251B1C}" type="presParOf" srcId="{119F0923-55CC-4504-A78A-34C1B5A385F2}" destId="{16992DCC-68D9-46DA-93BD-B01E8E4B1D2E}" srcOrd="2" destOrd="0" presId="urn:microsoft.com/office/officeart/2008/layout/AlternatingHexagons"/>
    <dgm:cxn modelId="{8899C283-BEA4-4CA4-B63D-EC7270660A1B}" type="presParOf" srcId="{119F0923-55CC-4504-A78A-34C1B5A385F2}" destId="{7BF833E7-2811-4617-A57C-96CDE60EF3B9}" srcOrd="3" destOrd="0" presId="urn:microsoft.com/office/officeart/2008/layout/AlternatingHexagons"/>
    <dgm:cxn modelId="{F542C775-135F-4186-BE7E-C27E350E684B}" type="presParOf" srcId="{119F0923-55CC-4504-A78A-34C1B5A385F2}" destId="{60C377BA-E0A0-49BC-9C29-2027A4941335}" srcOrd="4" destOrd="0" presId="urn:microsoft.com/office/officeart/2008/layout/AlternatingHexagons"/>
    <dgm:cxn modelId="{73DD7304-00A9-4F91-9E68-395B96592800}" type="presParOf" srcId="{BC91B0DC-FD62-4EA9-BC4F-6E521447C9EF}" destId="{A536CB17-2B05-48CC-8473-A1050513F3D6}" srcOrd="1" destOrd="0" presId="urn:microsoft.com/office/officeart/2008/layout/AlternatingHexagons"/>
    <dgm:cxn modelId="{FECF2748-DF4E-4567-ADB1-96EA92A93D84}" type="presParOf" srcId="{BC91B0DC-FD62-4EA9-BC4F-6E521447C9EF}" destId="{6F2C08A7-C404-419B-9DEB-7D74B0B2EEAE}" srcOrd="2" destOrd="0" presId="urn:microsoft.com/office/officeart/2008/layout/AlternatingHexagons"/>
    <dgm:cxn modelId="{6EF7073A-11C8-46DD-8195-0471D34AC848}" type="presParOf" srcId="{6F2C08A7-C404-419B-9DEB-7D74B0B2EEAE}" destId="{3C26786C-7627-4B78-BE4A-E0A12D71DB09}" srcOrd="0" destOrd="0" presId="urn:microsoft.com/office/officeart/2008/layout/AlternatingHexagons"/>
    <dgm:cxn modelId="{AC08ABD5-445A-42D1-8C9C-D8F47EEA4755}" type="presParOf" srcId="{6F2C08A7-C404-419B-9DEB-7D74B0B2EEAE}" destId="{13D2C412-D28F-4962-8C95-6C9B33FCDC4F}" srcOrd="1" destOrd="0" presId="urn:microsoft.com/office/officeart/2008/layout/AlternatingHexagons"/>
    <dgm:cxn modelId="{39073AE5-9E5C-43A6-9EC6-EE997C893679}" type="presParOf" srcId="{6F2C08A7-C404-419B-9DEB-7D74B0B2EEAE}" destId="{B00BCA9D-8F48-4224-91E2-970636E05728}" srcOrd="2" destOrd="0" presId="urn:microsoft.com/office/officeart/2008/layout/AlternatingHexagons"/>
    <dgm:cxn modelId="{EEAA8F38-890D-4B9A-AAAA-0D56BE9A174B}" type="presParOf" srcId="{6F2C08A7-C404-419B-9DEB-7D74B0B2EEAE}" destId="{2792BACE-1E0D-4C29-B358-8F953AC896BA}" srcOrd="3" destOrd="0" presId="urn:microsoft.com/office/officeart/2008/layout/AlternatingHexagons"/>
    <dgm:cxn modelId="{504483AE-2232-4496-A580-99E48EE4186F}" type="presParOf" srcId="{6F2C08A7-C404-419B-9DEB-7D74B0B2EEAE}" destId="{9ACE332A-3986-484B-8EA0-F1A1AB9AE196}" srcOrd="4" destOrd="0" presId="urn:microsoft.com/office/officeart/2008/layout/AlternatingHexagons"/>
    <dgm:cxn modelId="{6349B487-BB0F-44BA-90EF-E320225C3B5F}" type="presParOf" srcId="{BC91B0DC-FD62-4EA9-BC4F-6E521447C9EF}" destId="{9DE2BA70-9C0E-4AE9-BAB5-3CBD575840CB}" srcOrd="3" destOrd="0" presId="urn:microsoft.com/office/officeart/2008/layout/AlternatingHexagons"/>
    <dgm:cxn modelId="{846B71BA-ACB4-4DB5-8810-A70E5E22BF4F}" type="presParOf" srcId="{BC91B0DC-FD62-4EA9-BC4F-6E521447C9EF}" destId="{5D6A8FD4-0891-4368-BC90-05ACB612F4A9}" srcOrd="4" destOrd="0" presId="urn:microsoft.com/office/officeart/2008/layout/AlternatingHexagons"/>
    <dgm:cxn modelId="{2F116E7E-8BBD-4D35-B67D-A33224150BB8}" type="presParOf" srcId="{5D6A8FD4-0891-4368-BC90-05ACB612F4A9}" destId="{F80522F9-8A4B-47A7-81A3-D6E3EC1968ED}" srcOrd="0" destOrd="0" presId="urn:microsoft.com/office/officeart/2008/layout/AlternatingHexagons"/>
    <dgm:cxn modelId="{A4DA9B16-C233-4E78-9D52-971260ED3128}" type="presParOf" srcId="{5D6A8FD4-0891-4368-BC90-05ACB612F4A9}" destId="{4D0D9F07-A6F7-44C1-AC0E-8CFD860F6F26}" srcOrd="1" destOrd="0" presId="urn:microsoft.com/office/officeart/2008/layout/AlternatingHexagons"/>
    <dgm:cxn modelId="{344DBC49-149F-432F-B173-065FF28003F3}" type="presParOf" srcId="{5D6A8FD4-0891-4368-BC90-05ACB612F4A9}" destId="{F2387A00-E6C8-4544-A7A8-BAF717130DAF}" srcOrd="2" destOrd="0" presId="urn:microsoft.com/office/officeart/2008/layout/AlternatingHexagons"/>
    <dgm:cxn modelId="{C32779E3-1F49-4768-8EBE-E7627256FDB3}" type="presParOf" srcId="{5D6A8FD4-0891-4368-BC90-05ACB612F4A9}" destId="{288546E6-73C7-4AFF-9BF4-FAF916731BAC}" srcOrd="3" destOrd="0" presId="urn:microsoft.com/office/officeart/2008/layout/AlternatingHexagons"/>
    <dgm:cxn modelId="{8F06C7BA-123D-42FA-8AF2-9AC045D283B0}" type="presParOf" srcId="{5D6A8FD4-0891-4368-BC90-05ACB612F4A9}" destId="{111C50A0-B6F8-402E-BA84-1122C8CD4AFA}" srcOrd="4" destOrd="0" presId="urn:microsoft.com/office/officeart/2008/layout/AlternatingHexagons"/>
    <dgm:cxn modelId="{9426AA9A-E929-483E-976F-FDC381EE9EF1}" type="presParOf" srcId="{BC91B0DC-FD62-4EA9-BC4F-6E521447C9EF}" destId="{5C5231E9-671D-4061-8909-A1EC5AC8434E}" srcOrd="5" destOrd="0" presId="urn:microsoft.com/office/officeart/2008/layout/AlternatingHexagons"/>
    <dgm:cxn modelId="{CE18B87F-C72B-4F6A-8C2A-96ACC7084450}" type="presParOf" srcId="{BC91B0DC-FD62-4EA9-BC4F-6E521447C9EF}" destId="{6765B2F0-F68E-493A-A1EE-ED6474C63CFA}" srcOrd="6" destOrd="0" presId="urn:microsoft.com/office/officeart/2008/layout/AlternatingHexagons"/>
    <dgm:cxn modelId="{A8FC0133-9C9B-46AB-B518-96F0297C6B52}" type="presParOf" srcId="{6765B2F0-F68E-493A-A1EE-ED6474C63CFA}" destId="{7DE80D2A-9B7F-4CB8-8113-27D393C176BD}" srcOrd="0" destOrd="0" presId="urn:microsoft.com/office/officeart/2008/layout/AlternatingHexagons"/>
    <dgm:cxn modelId="{1CB22BA4-16F5-4182-98D2-7B734A7F3354}" type="presParOf" srcId="{6765B2F0-F68E-493A-A1EE-ED6474C63CFA}" destId="{F8C84508-F924-4D6F-BE70-3E21830456C6}" srcOrd="1" destOrd="0" presId="urn:microsoft.com/office/officeart/2008/layout/AlternatingHexagons"/>
    <dgm:cxn modelId="{C27922B6-DAAD-4A30-BEB2-71B7BBE4719E}" type="presParOf" srcId="{6765B2F0-F68E-493A-A1EE-ED6474C63CFA}" destId="{B11BAB65-6869-46A8-9D25-C9F1389722F5}" srcOrd="2" destOrd="0" presId="urn:microsoft.com/office/officeart/2008/layout/AlternatingHexagons"/>
    <dgm:cxn modelId="{13726E96-EA17-4438-88BD-DA7599C136C4}" type="presParOf" srcId="{6765B2F0-F68E-493A-A1EE-ED6474C63CFA}" destId="{70DA83EF-E57B-446B-8077-E6C6F87B78E4}" srcOrd="3" destOrd="0" presId="urn:microsoft.com/office/officeart/2008/layout/AlternatingHexagons"/>
    <dgm:cxn modelId="{3C4EB5C1-7525-4F61-A9B5-C32457A8D93B}" type="presParOf" srcId="{6765B2F0-F68E-493A-A1EE-ED6474C63CFA}" destId="{2C85B04C-302D-4B1B-843D-08F4809B83D4}" srcOrd="4" destOrd="0" presId="urn:microsoft.com/office/officeart/2008/layout/AlternatingHexagon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B6A135-74D7-4F61-9F0E-0A6353571F51}" type="doc">
      <dgm:prSet loTypeId="urn:microsoft.com/office/officeart/2005/8/layout/chevron1" loCatId="process" qsTypeId="urn:microsoft.com/office/officeart/2005/8/quickstyle/simple1" qsCatId="simple" csTypeId="urn:microsoft.com/office/officeart/2005/8/colors/accent1_2" csCatId="accent1" phldr="1"/>
      <dgm:spPr/>
    </dgm:pt>
    <dgm:pt modelId="{F7A45B0D-83EC-4054-997D-4E8D6707D518}">
      <dgm:prSet phldrT="[Text]"/>
      <dgm:spPr/>
      <dgm:t>
        <a:bodyPr/>
        <a:lstStyle/>
        <a:p>
          <a:r>
            <a:rPr lang="en-US" dirty="0" smtClean="0"/>
            <a:t>Analytics</a:t>
          </a:r>
          <a:endParaRPr lang="en-US" dirty="0"/>
        </a:p>
      </dgm:t>
    </dgm:pt>
    <dgm:pt modelId="{AEA393FC-BFBC-4BF8-A0F9-E4D90CBA015D}" type="parTrans" cxnId="{3F05BC49-D34E-4116-9FCF-E6029A64DB70}">
      <dgm:prSet/>
      <dgm:spPr/>
      <dgm:t>
        <a:bodyPr/>
        <a:lstStyle/>
        <a:p>
          <a:endParaRPr lang="en-US"/>
        </a:p>
      </dgm:t>
    </dgm:pt>
    <dgm:pt modelId="{EBFC9D95-45EF-405D-B66D-163C344746D9}" type="sibTrans" cxnId="{3F05BC49-D34E-4116-9FCF-E6029A64DB70}">
      <dgm:prSet/>
      <dgm:spPr/>
      <dgm:t>
        <a:bodyPr/>
        <a:lstStyle/>
        <a:p>
          <a:endParaRPr lang="en-US"/>
        </a:p>
      </dgm:t>
    </dgm:pt>
    <dgm:pt modelId="{DF165980-88F6-4BD8-BF26-B9B28D7BC64A}">
      <dgm:prSet phldrT="[Text]"/>
      <dgm:spPr/>
      <dgm:t>
        <a:bodyPr/>
        <a:lstStyle/>
        <a:p>
          <a:r>
            <a:rPr lang="en-US" dirty="0" smtClean="0"/>
            <a:t>Action</a:t>
          </a:r>
          <a:endParaRPr lang="en-US" dirty="0"/>
        </a:p>
      </dgm:t>
    </dgm:pt>
    <dgm:pt modelId="{71C5E865-8BB2-443D-B320-77AC7451C655}" type="parTrans" cxnId="{19FAA028-9AC1-45CF-B91B-560285A00056}">
      <dgm:prSet/>
      <dgm:spPr/>
      <dgm:t>
        <a:bodyPr/>
        <a:lstStyle/>
        <a:p>
          <a:endParaRPr lang="en-US"/>
        </a:p>
      </dgm:t>
    </dgm:pt>
    <dgm:pt modelId="{7B88EB02-6CCA-4932-A7C1-107638D3E0A7}" type="sibTrans" cxnId="{19FAA028-9AC1-45CF-B91B-560285A00056}">
      <dgm:prSet/>
      <dgm:spPr/>
      <dgm:t>
        <a:bodyPr/>
        <a:lstStyle/>
        <a:p>
          <a:endParaRPr lang="en-US"/>
        </a:p>
      </dgm:t>
    </dgm:pt>
    <dgm:pt modelId="{828D3D4E-D190-4A27-8E64-24DEE6A65BA7}">
      <dgm:prSet phldrT="[Text]"/>
      <dgm:spPr/>
      <dgm:t>
        <a:bodyPr/>
        <a:lstStyle/>
        <a:p>
          <a:r>
            <a:rPr lang="en-US" dirty="0" smtClean="0"/>
            <a:t>Measurement</a:t>
          </a:r>
          <a:endParaRPr lang="en-US" dirty="0"/>
        </a:p>
      </dgm:t>
    </dgm:pt>
    <dgm:pt modelId="{9E87929D-9D49-4DA7-9CA8-C715F801BED1}" type="parTrans" cxnId="{B78E8AC9-D8FF-42AD-A892-5F5802A9E933}">
      <dgm:prSet/>
      <dgm:spPr/>
      <dgm:t>
        <a:bodyPr/>
        <a:lstStyle/>
        <a:p>
          <a:endParaRPr lang="en-US"/>
        </a:p>
      </dgm:t>
    </dgm:pt>
    <dgm:pt modelId="{60931D6D-675F-4E58-8060-78D504F2DFA6}" type="sibTrans" cxnId="{B78E8AC9-D8FF-42AD-A892-5F5802A9E933}">
      <dgm:prSet/>
      <dgm:spPr/>
      <dgm:t>
        <a:bodyPr/>
        <a:lstStyle/>
        <a:p>
          <a:endParaRPr lang="en-US"/>
        </a:p>
      </dgm:t>
    </dgm:pt>
    <dgm:pt modelId="{13A5E290-1EDB-4FD0-9E23-F10677CD1316}" type="pres">
      <dgm:prSet presAssocID="{92B6A135-74D7-4F61-9F0E-0A6353571F51}" presName="Name0" presStyleCnt="0">
        <dgm:presLayoutVars>
          <dgm:dir/>
          <dgm:animLvl val="lvl"/>
          <dgm:resizeHandles val="exact"/>
        </dgm:presLayoutVars>
      </dgm:prSet>
      <dgm:spPr/>
    </dgm:pt>
    <dgm:pt modelId="{C419E69B-8388-4C22-94A2-8B172C35C5B3}" type="pres">
      <dgm:prSet presAssocID="{F7A45B0D-83EC-4054-997D-4E8D6707D518}" presName="parTxOnly" presStyleLbl="node1" presStyleIdx="0" presStyleCnt="3" custScaleX="209936">
        <dgm:presLayoutVars>
          <dgm:chMax val="0"/>
          <dgm:chPref val="0"/>
          <dgm:bulletEnabled val="1"/>
        </dgm:presLayoutVars>
      </dgm:prSet>
      <dgm:spPr/>
      <dgm:t>
        <a:bodyPr/>
        <a:lstStyle/>
        <a:p>
          <a:endParaRPr lang="en-US"/>
        </a:p>
      </dgm:t>
    </dgm:pt>
    <dgm:pt modelId="{2B25C5F4-CDDC-4D3E-B9FE-144FBDE72F16}" type="pres">
      <dgm:prSet presAssocID="{EBFC9D95-45EF-405D-B66D-163C344746D9}" presName="parTxOnlySpace" presStyleCnt="0"/>
      <dgm:spPr/>
    </dgm:pt>
    <dgm:pt modelId="{7BC8C903-EFAE-4831-BCF7-5A2FDADE3410}" type="pres">
      <dgm:prSet presAssocID="{DF165980-88F6-4BD8-BF26-B9B28D7BC64A}" presName="parTxOnly" presStyleLbl="node1" presStyleIdx="1" presStyleCnt="3">
        <dgm:presLayoutVars>
          <dgm:chMax val="0"/>
          <dgm:chPref val="0"/>
          <dgm:bulletEnabled val="1"/>
        </dgm:presLayoutVars>
      </dgm:prSet>
      <dgm:spPr/>
      <dgm:t>
        <a:bodyPr/>
        <a:lstStyle/>
        <a:p>
          <a:endParaRPr lang="en-US"/>
        </a:p>
      </dgm:t>
    </dgm:pt>
    <dgm:pt modelId="{C62BDB26-0108-478C-8399-ACA964392538}" type="pres">
      <dgm:prSet presAssocID="{7B88EB02-6CCA-4932-A7C1-107638D3E0A7}" presName="parTxOnlySpace" presStyleCnt="0"/>
      <dgm:spPr/>
    </dgm:pt>
    <dgm:pt modelId="{44E09982-AD08-4622-8202-CE72034F66CB}" type="pres">
      <dgm:prSet presAssocID="{828D3D4E-D190-4A27-8E64-24DEE6A65BA7}" presName="parTxOnly" presStyleLbl="node1" presStyleIdx="2" presStyleCnt="3">
        <dgm:presLayoutVars>
          <dgm:chMax val="0"/>
          <dgm:chPref val="0"/>
          <dgm:bulletEnabled val="1"/>
        </dgm:presLayoutVars>
      </dgm:prSet>
      <dgm:spPr/>
      <dgm:t>
        <a:bodyPr/>
        <a:lstStyle/>
        <a:p>
          <a:endParaRPr lang="en-US"/>
        </a:p>
      </dgm:t>
    </dgm:pt>
  </dgm:ptLst>
  <dgm:cxnLst>
    <dgm:cxn modelId="{C22647ED-7820-42AD-9144-B3DA3DA3622A}" type="presOf" srcId="{92B6A135-74D7-4F61-9F0E-0A6353571F51}" destId="{13A5E290-1EDB-4FD0-9E23-F10677CD1316}" srcOrd="0" destOrd="0" presId="urn:microsoft.com/office/officeart/2005/8/layout/chevron1"/>
    <dgm:cxn modelId="{B1DD6A79-8621-446A-A8A3-1E0393645F06}" type="presOf" srcId="{F7A45B0D-83EC-4054-997D-4E8D6707D518}" destId="{C419E69B-8388-4C22-94A2-8B172C35C5B3}" srcOrd="0" destOrd="0" presId="urn:microsoft.com/office/officeart/2005/8/layout/chevron1"/>
    <dgm:cxn modelId="{19FAA028-9AC1-45CF-B91B-560285A00056}" srcId="{92B6A135-74D7-4F61-9F0E-0A6353571F51}" destId="{DF165980-88F6-4BD8-BF26-B9B28D7BC64A}" srcOrd="1" destOrd="0" parTransId="{71C5E865-8BB2-443D-B320-77AC7451C655}" sibTransId="{7B88EB02-6CCA-4932-A7C1-107638D3E0A7}"/>
    <dgm:cxn modelId="{98AE0278-0D25-4215-B1CE-2737CAA8B56B}" type="presOf" srcId="{DF165980-88F6-4BD8-BF26-B9B28D7BC64A}" destId="{7BC8C903-EFAE-4831-BCF7-5A2FDADE3410}" srcOrd="0" destOrd="0" presId="urn:microsoft.com/office/officeart/2005/8/layout/chevron1"/>
    <dgm:cxn modelId="{B78E8AC9-D8FF-42AD-A892-5F5802A9E933}" srcId="{92B6A135-74D7-4F61-9F0E-0A6353571F51}" destId="{828D3D4E-D190-4A27-8E64-24DEE6A65BA7}" srcOrd="2" destOrd="0" parTransId="{9E87929D-9D49-4DA7-9CA8-C715F801BED1}" sibTransId="{60931D6D-675F-4E58-8060-78D504F2DFA6}"/>
    <dgm:cxn modelId="{3F05BC49-D34E-4116-9FCF-E6029A64DB70}" srcId="{92B6A135-74D7-4F61-9F0E-0A6353571F51}" destId="{F7A45B0D-83EC-4054-997D-4E8D6707D518}" srcOrd="0" destOrd="0" parTransId="{AEA393FC-BFBC-4BF8-A0F9-E4D90CBA015D}" sibTransId="{EBFC9D95-45EF-405D-B66D-163C344746D9}"/>
    <dgm:cxn modelId="{CD7C3FD8-BC99-429D-BE5C-09B2DBA7E119}" type="presOf" srcId="{828D3D4E-D190-4A27-8E64-24DEE6A65BA7}" destId="{44E09982-AD08-4622-8202-CE72034F66CB}" srcOrd="0" destOrd="0" presId="urn:microsoft.com/office/officeart/2005/8/layout/chevron1"/>
    <dgm:cxn modelId="{1B156473-9C97-4EBF-93BC-8309A72A3B07}" type="presParOf" srcId="{13A5E290-1EDB-4FD0-9E23-F10677CD1316}" destId="{C419E69B-8388-4C22-94A2-8B172C35C5B3}" srcOrd="0" destOrd="0" presId="urn:microsoft.com/office/officeart/2005/8/layout/chevron1"/>
    <dgm:cxn modelId="{3FF9B64F-4F54-4C9C-AC80-C21DB6B2315F}" type="presParOf" srcId="{13A5E290-1EDB-4FD0-9E23-F10677CD1316}" destId="{2B25C5F4-CDDC-4D3E-B9FE-144FBDE72F16}" srcOrd="1" destOrd="0" presId="urn:microsoft.com/office/officeart/2005/8/layout/chevron1"/>
    <dgm:cxn modelId="{8AEE9B3F-8D87-4C4D-ADCE-014E2B1CF800}" type="presParOf" srcId="{13A5E290-1EDB-4FD0-9E23-F10677CD1316}" destId="{7BC8C903-EFAE-4831-BCF7-5A2FDADE3410}" srcOrd="2" destOrd="0" presId="urn:microsoft.com/office/officeart/2005/8/layout/chevron1"/>
    <dgm:cxn modelId="{A48CF26E-57C1-4479-B2A8-CDB27EB177CE}" type="presParOf" srcId="{13A5E290-1EDB-4FD0-9E23-F10677CD1316}" destId="{C62BDB26-0108-478C-8399-ACA964392538}" srcOrd="3" destOrd="0" presId="urn:microsoft.com/office/officeart/2005/8/layout/chevron1"/>
    <dgm:cxn modelId="{8CA382C1-8DC7-476E-B149-CBBEFC222F97}" type="presParOf" srcId="{13A5E290-1EDB-4FD0-9E23-F10677CD1316}" destId="{44E09982-AD08-4622-8202-CE72034F66CB}"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3EAACC-738A-40B6-9291-1730A523C96D}"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en-US"/>
        </a:p>
      </dgm:t>
    </dgm:pt>
    <dgm:pt modelId="{1469E8AE-867E-49BE-BCDF-BB3C7CFC69DD}">
      <dgm:prSet phldrT="[Text]"/>
      <dgm:spPr/>
      <dgm:t>
        <a:bodyPr/>
        <a:lstStyle/>
        <a:p>
          <a:r>
            <a:rPr lang="en-US" dirty="0" smtClean="0"/>
            <a:t>Think “Showroom”</a:t>
          </a:r>
          <a:endParaRPr lang="en-US" dirty="0"/>
        </a:p>
      </dgm:t>
    </dgm:pt>
    <dgm:pt modelId="{B757ECE7-5CC3-446E-A5D3-97653D58B4C8}" type="parTrans" cxnId="{357062A1-67A8-4FB2-BFF2-3EF3C47F971F}">
      <dgm:prSet/>
      <dgm:spPr/>
      <dgm:t>
        <a:bodyPr/>
        <a:lstStyle/>
        <a:p>
          <a:endParaRPr lang="en-US"/>
        </a:p>
      </dgm:t>
    </dgm:pt>
    <dgm:pt modelId="{4EEEE361-5692-4528-A01C-60BCBB997430}" type="sibTrans" cxnId="{357062A1-67A8-4FB2-BFF2-3EF3C47F971F}">
      <dgm:prSet/>
      <dgm:spPr/>
      <dgm:t>
        <a:bodyPr/>
        <a:lstStyle/>
        <a:p>
          <a:endParaRPr lang="en-US"/>
        </a:p>
      </dgm:t>
    </dgm:pt>
    <dgm:pt modelId="{9D0BC40F-EEF2-4F19-A50A-C0F67D5F917B}">
      <dgm:prSet phldrT="[Text]"/>
      <dgm:spPr/>
      <dgm:t>
        <a:bodyPr/>
        <a:lstStyle/>
        <a:p>
          <a:r>
            <a:rPr lang="en-US" dirty="0" smtClean="0"/>
            <a:t>Think “Experience”</a:t>
          </a:r>
          <a:endParaRPr lang="en-US" dirty="0"/>
        </a:p>
      </dgm:t>
    </dgm:pt>
    <dgm:pt modelId="{074EC0D0-1621-480E-9FBB-433B4690880F}" type="parTrans" cxnId="{1746C15D-F4AE-460E-88CC-8BAE58497CEC}">
      <dgm:prSet/>
      <dgm:spPr/>
      <dgm:t>
        <a:bodyPr/>
        <a:lstStyle/>
        <a:p>
          <a:endParaRPr lang="en-US"/>
        </a:p>
      </dgm:t>
    </dgm:pt>
    <dgm:pt modelId="{22700D82-9AF8-426F-9EB6-2C7020721420}" type="sibTrans" cxnId="{1746C15D-F4AE-460E-88CC-8BAE58497CEC}">
      <dgm:prSet/>
      <dgm:spPr/>
      <dgm:t>
        <a:bodyPr/>
        <a:lstStyle/>
        <a:p>
          <a:endParaRPr lang="en-US"/>
        </a:p>
      </dgm:t>
    </dgm:pt>
    <dgm:pt modelId="{E769C11D-4A57-47F1-B796-C2F09480BAA2}">
      <dgm:prSet phldrT="[Text]"/>
      <dgm:spPr/>
      <dgm:t>
        <a:bodyPr/>
        <a:lstStyle/>
        <a:p>
          <a:r>
            <a:rPr lang="en-US" dirty="0" smtClean="0"/>
            <a:t>Think “Relevance”</a:t>
          </a:r>
          <a:endParaRPr lang="en-US" dirty="0"/>
        </a:p>
      </dgm:t>
    </dgm:pt>
    <dgm:pt modelId="{C05675C8-A700-4629-BAC8-B746C71CAA38}" type="parTrans" cxnId="{B39A30E3-C128-4B5C-BC93-A5C5886C99F1}">
      <dgm:prSet/>
      <dgm:spPr/>
      <dgm:t>
        <a:bodyPr/>
        <a:lstStyle/>
        <a:p>
          <a:endParaRPr lang="en-US"/>
        </a:p>
      </dgm:t>
    </dgm:pt>
    <dgm:pt modelId="{4BB7714A-DFDC-4338-99EA-6D65E15A65A4}" type="sibTrans" cxnId="{B39A30E3-C128-4B5C-BC93-A5C5886C99F1}">
      <dgm:prSet/>
      <dgm:spPr/>
      <dgm:t>
        <a:bodyPr/>
        <a:lstStyle/>
        <a:p>
          <a:endParaRPr lang="en-US"/>
        </a:p>
      </dgm:t>
    </dgm:pt>
    <dgm:pt modelId="{0DE9901D-253F-4393-BC60-7F40C4E14B6F}" type="pres">
      <dgm:prSet presAssocID="{993EAACC-738A-40B6-9291-1730A523C96D}" presName="Name0" presStyleCnt="0">
        <dgm:presLayoutVars>
          <dgm:dir/>
          <dgm:animLvl val="lvl"/>
          <dgm:resizeHandles val="exact"/>
        </dgm:presLayoutVars>
      </dgm:prSet>
      <dgm:spPr/>
      <dgm:t>
        <a:bodyPr/>
        <a:lstStyle/>
        <a:p>
          <a:endParaRPr lang="en-US"/>
        </a:p>
      </dgm:t>
    </dgm:pt>
    <dgm:pt modelId="{A7BD7892-F943-41EE-AF64-DECAD365B296}" type="pres">
      <dgm:prSet presAssocID="{1469E8AE-867E-49BE-BCDF-BB3C7CFC69DD}" presName="parTxOnly" presStyleLbl="node1" presStyleIdx="0" presStyleCnt="3" custLinFactNeighborY="-2703">
        <dgm:presLayoutVars>
          <dgm:chMax val="0"/>
          <dgm:chPref val="0"/>
          <dgm:bulletEnabled val="1"/>
        </dgm:presLayoutVars>
      </dgm:prSet>
      <dgm:spPr/>
      <dgm:t>
        <a:bodyPr/>
        <a:lstStyle/>
        <a:p>
          <a:endParaRPr lang="en-US"/>
        </a:p>
      </dgm:t>
    </dgm:pt>
    <dgm:pt modelId="{60511F63-B0CD-4C44-A238-A030AF92EB61}" type="pres">
      <dgm:prSet presAssocID="{4EEEE361-5692-4528-A01C-60BCBB997430}" presName="parTxOnlySpace" presStyleCnt="0"/>
      <dgm:spPr/>
      <dgm:t>
        <a:bodyPr/>
        <a:lstStyle/>
        <a:p>
          <a:endParaRPr lang="en-US"/>
        </a:p>
      </dgm:t>
    </dgm:pt>
    <dgm:pt modelId="{0FD33876-1E06-4C1A-AF91-852CFE4650E3}" type="pres">
      <dgm:prSet presAssocID="{9D0BC40F-EEF2-4F19-A50A-C0F67D5F917B}" presName="parTxOnly" presStyleLbl="node1" presStyleIdx="1" presStyleCnt="3">
        <dgm:presLayoutVars>
          <dgm:chMax val="0"/>
          <dgm:chPref val="0"/>
          <dgm:bulletEnabled val="1"/>
        </dgm:presLayoutVars>
      </dgm:prSet>
      <dgm:spPr/>
      <dgm:t>
        <a:bodyPr/>
        <a:lstStyle/>
        <a:p>
          <a:endParaRPr lang="en-US"/>
        </a:p>
      </dgm:t>
    </dgm:pt>
    <dgm:pt modelId="{5F980655-1AD1-4268-A068-E897C6131B76}" type="pres">
      <dgm:prSet presAssocID="{22700D82-9AF8-426F-9EB6-2C7020721420}" presName="parTxOnlySpace" presStyleCnt="0"/>
      <dgm:spPr/>
      <dgm:t>
        <a:bodyPr/>
        <a:lstStyle/>
        <a:p>
          <a:endParaRPr lang="en-US"/>
        </a:p>
      </dgm:t>
    </dgm:pt>
    <dgm:pt modelId="{2685B31D-EB75-4D27-AA51-AA3C7BA83B23}" type="pres">
      <dgm:prSet presAssocID="{E769C11D-4A57-47F1-B796-C2F09480BAA2}" presName="parTxOnly" presStyleLbl="node1" presStyleIdx="2" presStyleCnt="3" custLinFactNeighborY="-21021">
        <dgm:presLayoutVars>
          <dgm:chMax val="0"/>
          <dgm:chPref val="0"/>
          <dgm:bulletEnabled val="1"/>
        </dgm:presLayoutVars>
      </dgm:prSet>
      <dgm:spPr/>
      <dgm:t>
        <a:bodyPr/>
        <a:lstStyle/>
        <a:p>
          <a:endParaRPr lang="en-US"/>
        </a:p>
      </dgm:t>
    </dgm:pt>
  </dgm:ptLst>
  <dgm:cxnLst>
    <dgm:cxn modelId="{1746C15D-F4AE-460E-88CC-8BAE58497CEC}" srcId="{993EAACC-738A-40B6-9291-1730A523C96D}" destId="{9D0BC40F-EEF2-4F19-A50A-C0F67D5F917B}" srcOrd="1" destOrd="0" parTransId="{074EC0D0-1621-480E-9FBB-433B4690880F}" sibTransId="{22700D82-9AF8-426F-9EB6-2C7020721420}"/>
    <dgm:cxn modelId="{F09DD161-73E9-4C91-AA69-64975767D4A7}" type="presOf" srcId="{9D0BC40F-EEF2-4F19-A50A-C0F67D5F917B}" destId="{0FD33876-1E06-4C1A-AF91-852CFE4650E3}" srcOrd="0" destOrd="0" presId="urn:microsoft.com/office/officeart/2005/8/layout/chevron1"/>
    <dgm:cxn modelId="{B6EA6E1D-0403-4EA9-B16A-226D4BD1B5A3}" type="presOf" srcId="{1469E8AE-867E-49BE-BCDF-BB3C7CFC69DD}" destId="{A7BD7892-F943-41EE-AF64-DECAD365B296}" srcOrd="0" destOrd="0" presId="urn:microsoft.com/office/officeart/2005/8/layout/chevron1"/>
    <dgm:cxn modelId="{EA8FC634-A9AF-4346-8B9D-2F965EA6D7F0}" type="presOf" srcId="{993EAACC-738A-40B6-9291-1730A523C96D}" destId="{0DE9901D-253F-4393-BC60-7F40C4E14B6F}" srcOrd="0" destOrd="0" presId="urn:microsoft.com/office/officeart/2005/8/layout/chevron1"/>
    <dgm:cxn modelId="{357062A1-67A8-4FB2-BFF2-3EF3C47F971F}" srcId="{993EAACC-738A-40B6-9291-1730A523C96D}" destId="{1469E8AE-867E-49BE-BCDF-BB3C7CFC69DD}" srcOrd="0" destOrd="0" parTransId="{B757ECE7-5CC3-446E-A5D3-97653D58B4C8}" sibTransId="{4EEEE361-5692-4528-A01C-60BCBB997430}"/>
    <dgm:cxn modelId="{B39A30E3-C128-4B5C-BC93-A5C5886C99F1}" srcId="{993EAACC-738A-40B6-9291-1730A523C96D}" destId="{E769C11D-4A57-47F1-B796-C2F09480BAA2}" srcOrd="2" destOrd="0" parTransId="{C05675C8-A700-4629-BAC8-B746C71CAA38}" sibTransId="{4BB7714A-DFDC-4338-99EA-6D65E15A65A4}"/>
    <dgm:cxn modelId="{1386F686-F77D-4544-824E-488C62AC1A56}" type="presOf" srcId="{E769C11D-4A57-47F1-B796-C2F09480BAA2}" destId="{2685B31D-EB75-4D27-AA51-AA3C7BA83B23}" srcOrd="0" destOrd="0" presId="urn:microsoft.com/office/officeart/2005/8/layout/chevron1"/>
    <dgm:cxn modelId="{727B30B0-842E-432C-A4DC-B168504BDAF6}" type="presParOf" srcId="{0DE9901D-253F-4393-BC60-7F40C4E14B6F}" destId="{A7BD7892-F943-41EE-AF64-DECAD365B296}" srcOrd="0" destOrd="0" presId="urn:microsoft.com/office/officeart/2005/8/layout/chevron1"/>
    <dgm:cxn modelId="{633AEBD9-4B3E-424D-9ED7-C6AD6A9E41CC}" type="presParOf" srcId="{0DE9901D-253F-4393-BC60-7F40C4E14B6F}" destId="{60511F63-B0CD-4C44-A238-A030AF92EB61}" srcOrd="1" destOrd="0" presId="urn:microsoft.com/office/officeart/2005/8/layout/chevron1"/>
    <dgm:cxn modelId="{CBE44601-A9D8-490D-9499-D5EA7ECF367B}" type="presParOf" srcId="{0DE9901D-253F-4393-BC60-7F40C4E14B6F}" destId="{0FD33876-1E06-4C1A-AF91-852CFE4650E3}" srcOrd="2" destOrd="0" presId="urn:microsoft.com/office/officeart/2005/8/layout/chevron1"/>
    <dgm:cxn modelId="{0893510E-5F49-4D7E-BB44-EAFF8D4AA56F}" type="presParOf" srcId="{0DE9901D-253F-4393-BC60-7F40C4E14B6F}" destId="{5F980655-1AD1-4268-A068-E897C6131B76}" srcOrd="3" destOrd="0" presId="urn:microsoft.com/office/officeart/2005/8/layout/chevron1"/>
    <dgm:cxn modelId="{A7F8DCE8-0A6B-416A-8374-2D689A625049}" type="presParOf" srcId="{0DE9901D-253F-4393-BC60-7F40C4E14B6F}" destId="{2685B31D-EB75-4D27-AA51-AA3C7BA83B2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3EAACC-738A-40B6-9291-1730A523C96D}"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en-US"/>
        </a:p>
      </dgm:t>
    </dgm:pt>
    <dgm:pt modelId="{1469E8AE-867E-49BE-BCDF-BB3C7CFC69DD}">
      <dgm:prSet phldrT="[Text]" custT="1"/>
      <dgm:spPr/>
      <dgm:t>
        <a:bodyPr/>
        <a:lstStyle/>
        <a:p>
          <a:r>
            <a:rPr lang="en-US" sz="2800" dirty="0" smtClean="0"/>
            <a:t>Analyze Traffic Source</a:t>
          </a:r>
          <a:endParaRPr lang="en-US" sz="2800" dirty="0"/>
        </a:p>
      </dgm:t>
    </dgm:pt>
    <dgm:pt modelId="{B757ECE7-5CC3-446E-A5D3-97653D58B4C8}" type="parTrans" cxnId="{357062A1-67A8-4FB2-BFF2-3EF3C47F971F}">
      <dgm:prSet/>
      <dgm:spPr/>
      <dgm:t>
        <a:bodyPr/>
        <a:lstStyle/>
        <a:p>
          <a:endParaRPr lang="en-US" sz="1600"/>
        </a:p>
      </dgm:t>
    </dgm:pt>
    <dgm:pt modelId="{4EEEE361-5692-4528-A01C-60BCBB997430}" type="sibTrans" cxnId="{357062A1-67A8-4FB2-BFF2-3EF3C47F971F}">
      <dgm:prSet/>
      <dgm:spPr/>
      <dgm:t>
        <a:bodyPr/>
        <a:lstStyle/>
        <a:p>
          <a:endParaRPr lang="en-US" sz="1600"/>
        </a:p>
      </dgm:t>
    </dgm:pt>
    <dgm:pt modelId="{98250B95-3EEC-4124-94CA-DC29D05D7FF4}">
      <dgm:prSet phldrT="[Text]" custT="1"/>
      <dgm:spPr/>
      <dgm:t>
        <a:bodyPr/>
        <a:lstStyle/>
        <a:p>
          <a:r>
            <a:rPr lang="en-US" sz="2800" dirty="0" smtClean="0"/>
            <a:t>Identify Opportunities for Optimizing Each Source</a:t>
          </a:r>
          <a:endParaRPr lang="en-US" sz="2800" dirty="0"/>
        </a:p>
      </dgm:t>
    </dgm:pt>
    <dgm:pt modelId="{A9366516-BB13-4249-A5F6-042879351EF5}" type="parTrans" cxnId="{69F9F205-EBA8-4CAA-A528-F40E5F018FB2}">
      <dgm:prSet/>
      <dgm:spPr/>
      <dgm:t>
        <a:bodyPr/>
        <a:lstStyle/>
        <a:p>
          <a:endParaRPr lang="en-US" sz="2800"/>
        </a:p>
      </dgm:t>
    </dgm:pt>
    <dgm:pt modelId="{4F73F97B-8158-48F7-8906-1324CE6CD012}" type="sibTrans" cxnId="{69F9F205-EBA8-4CAA-A528-F40E5F018FB2}">
      <dgm:prSet/>
      <dgm:spPr/>
      <dgm:t>
        <a:bodyPr/>
        <a:lstStyle/>
        <a:p>
          <a:endParaRPr lang="en-US" sz="2800"/>
        </a:p>
      </dgm:t>
    </dgm:pt>
    <dgm:pt modelId="{0DE9901D-253F-4393-BC60-7F40C4E14B6F}" type="pres">
      <dgm:prSet presAssocID="{993EAACC-738A-40B6-9291-1730A523C96D}" presName="Name0" presStyleCnt="0">
        <dgm:presLayoutVars>
          <dgm:dir/>
          <dgm:animLvl val="lvl"/>
          <dgm:resizeHandles val="exact"/>
        </dgm:presLayoutVars>
      </dgm:prSet>
      <dgm:spPr/>
      <dgm:t>
        <a:bodyPr/>
        <a:lstStyle/>
        <a:p>
          <a:endParaRPr lang="en-US"/>
        </a:p>
      </dgm:t>
    </dgm:pt>
    <dgm:pt modelId="{A7BD7892-F943-41EE-AF64-DECAD365B296}" type="pres">
      <dgm:prSet presAssocID="{1469E8AE-867E-49BE-BCDF-BB3C7CFC69DD}" presName="parTxOnly" presStyleLbl="node1" presStyleIdx="0" presStyleCnt="2" custScaleX="114536" custLinFactNeighborX="-11257" custLinFactNeighborY="20234">
        <dgm:presLayoutVars>
          <dgm:chMax val="0"/>
          <dgm:chPref val="0"/>
          <dgm:bulletEnabled val="1"/>
        </dgm:presLayoutVars>
      </dgm:prSet>
      <dgm:spPr/>
      <dgm:t>
        <a:bodyPr/>
        <a:lstStyle/>
        <a:p>
          <a:endParaRPr lang="en-US"/>
        </a:p>
      </dgm:t>
    </dgm:pt>
    <dgm:pt modelId="{60511F63-B0CD-4C44-A238-A030AF92EB61}" type="pres">
      <dgm:prSet presAssocID="{4EEEE361-5692-4528-A01C-60BCBB997430}" presName="parTxOnlySpace" presStyleCnt="0"/>
      <dgm:spPr/>
      <dgm:t>
        <a:bodyPr/>
        <a:lstStyle/>
        <a:p>
          <a:endParaRPr lang="en-US"/>
        </a:p>
      </dgm:t>
    </dgm:pt>
    <dgm:pt modelId="{76032E8D-4432-4599-B64B-5FB7B2418706}" type="pres">
      <dgm:prSet presAssocID="{98250B95-3EEC-4124-94CA-DC29D05D7FF4}" presName="parTxOnly" presStyleLbl="node1" presStyleIdx="1" presStyleCnt="2">
        <dgm:presLayoutVars>
          <dgm:chMax val="0"/>
          <dgm:chPref val="0"/>
          <dgm:bulletEnabled val="1"/>
        </dgm:presLayoutVars>
      </dgm:prSet>
      <dgm:spPr/>
      <dgm:t>
        <a:bodyPr/>
        <a:lstStyle/>
        <a:p>
          <a:endParaRPr lang="en-US"/>
        </a:p>
      </dgm:t>
    </dgm:pt>
  </dgm:ptLst>
  <dgm:cxnLst>
    <dgm:cxn modelId="{25C3E8AB-74C2-4383-8C8F-50774A1FB83C}" type="presOf" srcId="{98250B95-3EEC-4124-94CA-DC29D05D7FF4}" destId="{76032E8D-4432-4599-B64B-5FB7B2418706}" srcOrd="0" destOrd="0" presId="urn:microsoft.com/office/officeart/2005/8/layout/chevron1"/>
    <dgm:cxn modelId="{7C78EB44-CAF5-4540-9406-11F0E15A4AC5}" type="presOf" srcId="{993EAACC-738A-40B6-9291-1730A523C96D}" destId="{0DE9901D-253F-4393-BC60-7F40C4E14B6F}" srcOrd="0" destOrd="0" presId="urn:microsoft.com/office/officeart/2005/8/layout/chevron1"/>
    <dgm:cxn modelId="{69F9F205-EBA8-4CAA-A528-F40E5F018FB2}" srcId="{993EAACC-738A-40B6-9291-1730A523C96D}" destId="{98250B95-3EEC-4124-94CA-DC29D05D7FF4}" srcOrd="1" destOrd="0" parTransId="{A9366516-BB13-4249-A5F6-042879351EF5}" sibTransId="{4F73F97B-8158-48F7-8906-1324CE6CD012}"/>
    <dgm:cxn modelId="{45034B3C-4EAC-4F0D-BCFF-884696EA956D}" type="presOf" srcId="{1469E8AE-867E-49BE-BCDF-BB3C7CFC69DD}" destId="{A7BD7892-F943-41EE-AF64-DECAD365B296}" srcOrd="0" destOrd="0" presId="urn:microsoft.com/office/officeart/2005/8/layout/chevron1"/>
    <dgm:cxn modelId="{357062A1-67A8-4FB2-BFF2-3EF3C47F971F}" srcId="{993EAACC-738A-40B6-9291-1730A523C96D}" destId="{1469E8AE-867E-49BE-BCDF-BB3C7CFC69DD}" srcOrd="0" destOrd="0" parTransId="{B757ECE7-5CC3-446E-A5D3-97653D58B4C8}" sibTransId="{4EEEE361-5692-4528-A01C-60BCBB997430}"/>
    <dgm:cxn modelId="{54A16782-3A45-4042-9AB5-6A96E29D492B}" type="presParOf" srcId="{0DE9901D-253F-4393-BC60-7F40C4E14B6F}" destId="{A7BD7892-F943-41EE-AF64-DECAD365B296}" srcOrd="0" destOrd="0" presId="urn:microsoft.com/office/officeart/2005/8/layout/chevron1"/>
    <dgm:cxn modelId="{3D888E5A-6203-464D-A792-2586DE10D159}" type="presParOf" srcId="{0DE9901D-253F-4393-BC60-7F40C4E14B6F}" destId="{60511F63-B0CD-4C44-A238-A030AF92EB61}" srcOrd="1" destOrd="0" presId="urn:microsoft.com/office/officeart/2005/8/layout/chevron1"/>
    <dgm:cxn modelId="{FEB4D3FD-58EA-4C5F-8DCA-64206ACF37B9}" type="presParOf" srcId="{0DE9901D-253F-4393-BC60-7F40C4E14B6F}" destId="{76032E8D-4432-4599-B64B-5FB7B2418706}" srcOrd="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3EAACC-738A-40B6-9291-1730A523C96D}"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en-US"/>
        </a:p>
      </dgm:t>
    </dgm:pt>
    <dgm:pt modelId="{1469E8AE-867E-49BE-BCDF-BB3C7CFC69DD}">
      <dgm:prSet phldrT="[Text]" custT="1"/>
      <dgm:spPr/>
      <dgm:t>
        <a:bodyPr/>
        <a:lstStyle/>
        <a:p>
          <a:r>
            <a:rPr lang="en-US" sz="2800" dirty="0" smtClean="0"/>
            <a:t>Customer Journey</a:t>
          </a:r>
          <a:endParaRPr lang="en-US" sz="2800" dirty="0"/>
        </a:p>
      </dgm:t>
    </dgm:pt>
    <dgm:pt modelId="{B757ECE7-5CC3-446E-A5D3-97653D58B4C8}" type="parTrans" cxnId="{357062A1-67A8-4FB2-BFF2-3EF3C47F971F}">
      <dgm:prSet/>
      <dgm:spPr/>
      <dgm:t>
        <a:bodyPr/>
        <a:lstStyle/>
        <a:p>
          <a:endParaRPr lang="en-US" sz="1600"/>
        </a:p>
      </dgm:t>
    </dgm:pt>
    <dgm:pt modelId="{4EEEE361-5692-4528-A01C-60BCBB997430}" type="sibTrans" cxnId="{357062A1-67A8-4FB2-BFF2-3EF3C47F971F}">
      <dgm:prSet/>
      <dgm:spPr/>
      <dgm:t>
        <a:bodyPr/>
        <a:lstStyle/>
        <a:p>
          <a:endParaRPr lang="en-US" sz="1600"/>
        </a:p>
      </dgm:t>
    </dgm:pt>
    <dgm:pt modelId="{98250B95-3EEC-4124-94CA-DC29D05D7FF4}">
      <dgm:prSet phldrT="[Text]" custT="1"/>
      <dgm:spPr/>
      <dgm:t>
        <a:bodyPr/>
        <a:lstStyle/>
        <a:p>
          <a:r>
            <a:rPr lang="en-US" sz="2800" dirty="0" smtClean="0"/>
            <a:t>Micro Conversions</a:t>
          </a:r>
          <a:endParaRPr lang="en-US" sz="2800" dirty="0"/>
        </a:p>
      </dgm:t>
    </dgm:pt>
    <dgm:pt modelId="{A9366516-BB13-4249-A5F6-042879351EF5}" type="parTrans" cxnId="{69F9F205-EBA8-4CAA-A528-F40E5F018FB2}">
      <dgm:prSet/>
      <dgm:spPr/>
      <dgm:t>
        <a:bodyPr/>
        <a:lstStyle/>
        <a:p>
          <a:endParaRPr lang="en-US" sz="2800"/>
        </a:p>
      </dgm:t>
    </dgm:pt>
    <dgm:pt modelId="{4F73F97B-8158-48F7-8906-1324CE6CD012}" type="sibTrans" cxnId="{69F9F205-EBA8-4CAA-A528-F40E5F018FB2}">
      <dgm:prSet/>
      <dgm:spPr/>
      <dgm:t>
        <a:bodyPr/>
        <a:lstStyle/>
        <a:p>
          <a:endParaRPr lang="en-US" sz="2800"/>
        </a:p>
      </dgm:t>
    </dgm:pt>
    <dgm:pt modelId="{0DE9901D-253F-4393-BC60-7F40C4E14B6F}" type="pres">
      <dgm:prSet presAssocID="{993EAACC-738A-40B6-9291-1730A523C96D}" presName="Name0" presStyleCnt="0">
        <dgm:presLayoutVars>
          <dgm:dir/>
          <dgm:animLvl val="lvl"/>
          <dgm:resizeHandles val="exact"/>
        </dgm:presLayoutVars>
      </dgm:prSet>
      <dgm:spPr/>
      <dgm:t>
        <a:bodyPr/>
        <a:lstStyle/>
        <a:p>
          <a:endParaRPr lang="en-US"/>
        </a:p>
      </dgm:t>
    </dgm:pt>
    <dgm:pt modelId="{A7BD7892-F943-41EE-AF64-DECAD365B296}" type="pres">
      <dgm:prSet presAssocID="{1469E8AE-867E-49BE-BCDF-BB3C7CFC69DD}" presName="parTxOnly" presStyleLbl="node1" presStyleIdx="0" presStyleCnt="2" custScaleX="114536" custLinFactNeighborX="-11257" custLinFactNeighborY="20234">
        <dgm:presLayoutVars>
          <dgm:chMax val="0"/>
          <dgm:chPref val="0"/>
          <dgm:bulletEnabled val="1"/>
        </dgm:presLayoutVars>
      </dgm:prSet>
      <dgm:spPr/>
      <dgm:t>
        <a:bodyPr/>
        <a:lstStyle/>
        <a:p>
          <a:endParaRPr lang="en-US"/>
        </a:p>
      </dgm:t>
    </dgm:pt>
    <dgm:pt modelId="{60511F63-B0CD-4C44-A238-A030AF92EB61}" type="pres">
      <dgm:prSet presAssocID="{4EEEE361-5692-4528-A01C-60BCBB997430}" presName="parTxOnlySpace" presStyleCnt="0"/>
      <dgm:spPr/>
      <dgm:t>
        <a:bodyPr/>
        <a:lstStyle/>
        <a:p>
          <a:endParaRPr lang="en-US"/>
        </a:p>
      </dgm:t>
    </dgm:pt>
    <dgm:pt modelId="{76032E8D-4432-4599-B64B-5FB7B2418706}" type="pres">
      <dgm:prSet presAssocID="{98250B95-3EEC-4124-94CA-DC29D05D7FF4}" presName="parTxOnly" presStyleLbl="node1" presStyleIdx="1" presStyleCnt="2">
        <dgm:presLayoutVars>
          <dgm:chMax val="0"/>
          <dgm:chPref val="0"/>
          <dgm:bulletEnabled val="1"/>
        </dgm:presLayoutVars>
      </dgm:prSet>
      <dgm:spPr/>
      <dgm:t>
        <a:bodyPr/>
        <a:lstStyle/>
        <a:p>
          <a:endParaRPr lang="en-US"/>
        </a:p>
      </dgm:t>
    </dgm:pt>
  </dgm:ptLst>
  <dgm:cxnLst>
    <dgm:cxn modelId="{366DE4F4-F5AD-49A0-97EA-5A84311BF594}" type="presOf" srcId="{993EAACC-738A-40B6-9291-1730A523C96D}" destId="{0DE9901D-253F-4393-BC60-7F40C4E14B6F}" srcOrd="0" destOrd="0" presId="urn:microsoft.com/office/officeart/2005/8/layout/chevron1"/>
    <dgm:cxn modelId="{69F9F205-EBA8-4CAA-A528-F40E5F018FB2}" srcId="{993EAACC-738A-40B6-9291-1730A523C96D}" destId="{98250B95-3EEC-4124-94CA-DC29D05D7FF4}" srcOrd="1" destOrd="0" parTransId="{A9366516-BB13-4249-A5F6-042879351EF5}" sibTransId="{4F73F97B-8158-48F7-8906-1324CE6CD012}"/>
    <dgm:cxn modelId="{A941873B-29C7-4AF1-9F2B-42E13BF03AB9}" type="presOf" srcId="{1469E8AE-867E-49BE-BCDF-BB3C7CFC69DD}" destId="{A7BD7892-F943-41EE-AF64-DECAD365B296}" srcOrd="0" destOrd="0" presId="urn:microsoft.com/office/officeart/2005/8/layout/chevron1"/>
    <dgm:cxn modelId="{A3F74F6B-D9C2-4343-8758-59477219343F}" type="presOf" srcId="{98250B95-3EEC-4124-94CA-DC29D05D7FF4}" destId="{76032E8D-4432-4599-B64B-5FB7B2418706}" srcOrd="0" destOrd="0" presId="urn:microsoft.com/office/officeart/2005/8/layout/chevron1"/>
    <dgm:cxn modelId="{357062A1-67A8-4FB2-BFF2-3EF3C47F971F}" srcId="{993EAACC-738A-40B6-9291-1730A523C96D}" destId="{1469E8AE-867E-49BE-BCDF-BB3C7CFC69DD}" srcOrd="0" destOrd="0" parTransId="{B757ECE7-5CC3-446E-A5D3-97653D58B4C8}" sibTransId="{4EEEE361-5692-4528-A01C-60BCBB997430}"/>
    <dgm:cxn modelId="{99F5B6D1-61A3-4CB3-B887-32860EC8DCD7}" type="presParOf" srcId="{0DE9901D-253F-4393-BC60-7F40C4E14B6F}" destId="{A7BD7892-F943-41EE-AF64-DECAD365B296}" srcOrd="0" destOrd="0" presId="urn:microsoft.com/office/officeart/2005/8/layout/chevron1"/>
    <dgm:cxn modelId="{655339C8-2816-45FD-B5B5-4DC24566C486}" type="presParOf" srcId="{0DE9901D-253F-4393-BC60-7F40C4E14B6F}" destId="{60511F63-B0CD-4C44-A238-A030AF92EB61}" srcOrd="1" destOrd="0" presId="urn:microsoft.com/office/officeart/2005/8/layout/chevron1"/>
    <dgm:cxn modelId="{15CFB97D-8B6D-4708-BD1C-9F5B54B6DEFD}" type="presParOf" srcId="{0DE9901D-253F-4393-BC60-7F40C4E14B6F}" destId="{76032E8D-4432-4599-B64B-5FB7B2418706}"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3EAACC-738A-40B6-9291-1730A523C96D}" type="doc">
      <dgm:prSet loTypeId="urn:microsoft.com/office/officeart/2005/8/layout/chevron1" loCatId="process" qsTypeId="urn:microsoft.com/office/officeart/2005/8/quickstyle/simple1" qsCatId="simple" csTypeId="urn:microsoft.com/office/officeart/2005/8/colors/colorful3" csCatId="colorful" phldr="1"/>
      <dgm:spPr/>
      <dgm:t>
        <a:bodyPr/>
        <a:lstStyle/>
        <a:p>
          <a:endParaRPr lang="en-US"/>
        </a:p>
      </dgm:t>
    </dgm:pt>
    <dgm:pt modelId="{1469E8AE-867E-49BE-BCDF-BB3C7CFC69DD}">
      <dgm:prSet phldrT="[Text]" custT="1"/>
      <dgm:spPr/>
      <dgm:t>
        <a:bodyPr/>
        <a:lstStyle/>
        <a:p>
          <a:r>
            <a:rPr lang="en-US" sz="2400" dirty="0" smtClean="0"/>
            <a:t>Raison </a:t>
          </a:r>
          <a:r>
            <a:rPr lang="en-US" sz="2400" dirty="0" err="1" smtClean="0"/>
            <a:t>d’etre</a:t>
          </a:r>
          <a:endParaRPr lang="en-US" sz="2400" dirty="0"/>
        </a:p>
      </dgm:t>
    </dgm:pt>
    <dgm:pt modelId="{B757ECE7-5CC3-446E-A5D3-97653D58B4C8}" type="parTrans" cxnId="{357062A1-67A8-4FB2-BFF2-3EF3C47F971F}">
      <dgm:prSet/>
      <dgm:spPr/>
      <dgm:t>
        <a:bodyPr/>
        <a:lstStyle/>
        <a:p>
          <a:endParaRPr lang="en-US" sz="2400"/>
        </a:p>
      </dgm:t>
    </dgm:pt>
    <dgm:pt modelId="{4EEEE361-5692-4528-A01C-60BCBB997430}" type="sibTrans" cxnId="{357062A1-67A8-4FB2-BFF2-3EF3C47F971F}">
      <dgm:prSet/>
      <dgm:spPr/>
      <dgm:t>
        <a:bodyPr/>
        <a:lstStyle/>
        <a:p>
          <a:endParaRPr lang="en-US" sz="2400"/>
        </a:p>
      </dgm:t>
    </dgm:pt>
    <dgm:pt modelId="{D2AE54BA-396F-4636-B38F-139B450396EC}">
      <dgm:prSet phldrT="[Text]" custT="1"/>
      <dgm:spPr/>
      <dgm:t>
        <a:bodyPr/>
        <a:lstStyle/>
        <a:p>
          <a:r>
            <a:rPr lang="en-US" sz="2400" dirty="0" smtClean="0"/>
            <a:t>Data </a:t>
          </a:r>
          <a:endParaRPr lang="en-US" sz="2400" dirty="0"/>
        </a:p>
      </dgm:t>
    </dgm:pt>
    <dgm:pt modelId="{AC717A7A-7DA2-455A-A60F-62CBA63F90AB}" type="parTrans" cxnId="{8736A272-AD13-4E0A-A2A0-692C9483B2B1}">
      <dgm:prSet/>
      <dgm:spPr/>
      <dgm:t>
        <a:bodyPr/>
        <a:lstStyle/>
        <a:p>
          <a:endParaRPr lang="en-US" sz="2400"/>
        </a:p>
      </dgm:t>
    </dgm:pt>
    <dgm:pt modelId="{CCF63E47-809E-4D7F-B074-8B6F0CB37414}" type="sibTrans" cxnId="{8736A272-AD13-4E0A-A2A0-692C9483B2B1}">
      <dgm:prSet/>
      <dgm:spPr/>
      <dgm:t>
        <a:bodyPr/>
        <a:lstStyle/>
        <a:p>
          <a:endParaRPr lang="en-US" sz="2400"/>
        </a:p>
      </dgm:t>
    </dgm:pt>
    <dgm:pt modelId="{E3AFB3DD-7AA5-4A63-A239-7ECA11357023}">
      <dgm:prSet phldrT="[Text]" custT="1"/>
      <dgm:spPr/>
      <dgm:t>
        <a:bodyPr/>
        <a:lstStyle/>
        <a:p>
          <a:r>
            <a:rPr lang="en-US" sz="2400" dirty="0" smtClean="0"/>
            <a:t>Analyze, Act &amp; Measure</a:t>
          </a:r>
          <a:endParaRPr lang="en-US" sz="2400" dirty="0"/>
        </a:p>
      </dgm:t>
    </dgm:pt>
    <dgm:pt modelId="{DDFD9A4C-4C93-4C55-B902-9A327248C41C}" type="parTrans" cxnId="{E913DD21-A31E-41C2-BB4D-5179F5AD303B}">
      <dgm:prSet/>
      <dgm:spPr/>
      <dgm:t>
        <a:bodyPr/>
        <a:lstStyle/>
        <a:p>
          <a:endParaRPr lang="en-US" sz="2400"/>
        </a:p>
      </dgm:t>
    </dgm:pt>
    <dgm:pt modelId="{541DB0C6-8B8D-4A43-A20B-8BC5615D8C76}" type="sibTrans" cxnId="{E913DD21-A31E-41C2-BB4D-5179F5AD303B}">
      <dgm:prSet/>
      <dgm:spPr/>
      <dgm:t>
        <a:bodyPr/>
        <a:lstStyle/>
        <a:p>
          <a:endParaRPr lang="en-US" sz="2400"/>
        </a:p>
      </dgm:t>
    </dgm:pt>
    <dgm:pt modelId="{0DE9901D-253F-4393-BC60-7F40C4E14B6F}" type="pres">
      <dgm:prSet presAssocID="{993EAACC-738A-40B6-9291-1730A523C96D}" presName="Name0" presStyleCnt="0">
        <dgm:presLayoutVars>
          <dgm:dir/>
          <dgm:animLvl val="lvl"/>
          <dgm:resizeHandles val="exact"/>
        </dgm:presLayoutVars>
      </dgm:prSet>
      <dgm:spPr/>
      <dgm:t>
        <a:bodyPr/>
        <a:lstStyle/>
        <a:p>
          <a:endParaRPr lang="en-US"/>
        </a:p>
      </dgm:t>
    </dgm:pt>
    <dgm:pt modelId="{A7BD7892-F943-41EE-AF64-DECAD365B296}" type="pres">
      <dgm:prSet presAssocID="{1469E8AE-867E-49BE-BCDF-BB3C7CFC69DD}" presName="parTxOnly" presStyleLbl="node1" presStyleIdx="0" presStyleCnt="3" custScaleX="48461" custLinFactNeighborX="-11257" custLinFactNeighborY="20234">
        <dgm:presLayoutVars>
          <dgm:chMax val="0"/>
          <dgm:chPref val="0"/>
          <dgm:bulletEnabled val="1"/>
        </dgm:presLayoutVars>
      </dgm:prSet>
      <dgm:spPr/>
      <dgm:t>
        <a:bodyPr/>
        <a:lstStyle/>
        <a:p>
          <a:endParaRPr lang="en-US"/>
        </a:p>
      </dgm:t>
    </dgm:pt>
    <dgm:pt modelId="{60511F63-B0CD-4C44-A238-A030AF92EB61}" type="pres">
      <dgm:prSet presAssocID="{4EEEE361-5692-4528-A01C-60BCBB997430}" presName="parTxOnlySpace" presStyleCnt="0"/>
      <dgm:spPr/>
      <dgm:t>
        <a:bodyPr/>
        <a:lstStyle/>
        <a:p>
          <a:endParaRPr lang="en-US"/>
        </a:p>
      </dgm:t>
    </dgm:pt>
    <dgm:pt modelId="{5F4E0822-93FF-4270-830C-C0345E9249D5}" type="pres">
      <dgm:prSet presAssocID="{D2AE54BA-396F-4636-B38F-139B450396EC}" presName="parTxOnly" presStyleLbl="node1" presStyleIdx="1" presStyleCnt="3" custScaleX="53692">
        <dgm:presLayoutVars>
          <dgm:chMax val="0"/>
          <dgm:chPref val="0"/>
          <dgm:bulletEnabled val="1"/>
        </dgm:presLayoutVars>
      </dgm:prSet>
      <dgm:spPr/>
      <dgm:t>
        <a:bodyPr/>
        <a:lstStyle/>
        <a:p>
          <a:endParaRPr lang="en-US"/>
        </a:p>
      </dgm:t>
    </dgm:pt>
    <dgm:pt modelId="{9DDF1011-8FE0-4751-BC91-7F6D5AE9C13D}" type="pres">
      <dgm:prSet presAssocID="{CCF63E47-809E-4D7F-B074-8B6F0CB37414}" presName="parTxOnlySpace" presStyleCnt="0"/>
      <dgm:spPr/>
    </dgm:pt>
    <dgm:pt modelId="{F044DDE6-8F3F-4EA4-A3C8-D409F421BA2B}" type="pres">
      <dgm:prSet presAssocID="{E3AFB3DD-7AA5-4A63-A239-7ECA11357023}" presName="parTxOnly" presStyleLbl="node1" presStyleIdx="2" presStyleCnt="3">
        <dgm:presLayoutVars>
          <dgm:chMax val="0"/>
          <dgm:chPref val="0"/>
          <dgm:bulletEnabled val="1"/>
        </dgm:presLayoutVars>
      </dgm:prSet>
      <dgm:spPr/>
      <dgm:t>
        <a:bodyPr/>
        <a:lstStyle/>
        <a:p>
          <a:endParaRPr lang="en-US"/>
        </a:p>
      </dgm:t>
    </dgm:pt>
  </dgm:ptLst>
  <dgm:cxnLst>
    <dgm:cxn modelId="{E913DD21-A31E-41C2-BB4D-5179F5AD303B}" srcId="{993EAACC-738A-40B6-9291-1730A523C96D}" destId="{E3AFB3DD-7AA5-4A63-A239-7ECA11357023}" srcOrd="2" destOrd="0" parTransId="{DDFD9A4C-4C93-4C55-B902-9A327248C41C}" sibTransId="{541DB0C6-8B8D-4A43-A20B-8BC5615D8C76}"/>
    <dgm:cxn modelId="{C4CDD17D-632F-4426-B9A6-BEC16C3E126F}" type="presOf" srcId="{1469E8AE-867E-49BE-BCDF-BB3C7CFC69DD}" destId="{A7BD7892-F943-41EE-AF64-DECAD365B296}" srcOrd="0" destOrd="0" presId="urn:microsoft.com/office/officeart/2005/8/layout/chevron1"/>
    <dgm:cxn modelId="{8E3042B8-6BB1-4A7D-BA44-0008080DC213}" type="presOf" srcId="{D2AE54BA-396F-4636-B38F-139B450396EC}" destId="{5F4E0822-93FF-4270-830C-C0345E9249D5}" srcOrd="0" destOrd="0" presId="urn:microsoft.com/office/officeart/2005/8/layout/chevron1"/>
    <dgm:cxn modelId="{4AA6E298-49C7-434B-A18E-645AEE4DEB5E}" type="presOf" srcId="{993EAACC-738A-40B6-9291-1730A523C96D}" destId="{0DE9901D-253F-4393-BC60-7F40C4E14B6F}" srcOrd="0" destOrd="0" presId="urn:microsoft.com/office/officeart/2005/8/layout/chevron1"/>
    <dgm:cxn modelId="{8736A272-AD13-4E0A-A2A0-692C9483B2B1}" srcId="{993EAACC-738A-40B6-9291-1730A523C96D}" destId="{D2AE54BA-396F-4636-B38F-139B450396EC}" srcOrd="1" destOrd="0" parTransId="{AC717A7A-7DA2-455A-A60F-62CBA63F90AB}" sibTransId="{CCF63E47-809E-4D7F-B074-8B6F0CB37414}"/>
    <dgm:cxn modelId="{357062A1-67A8-4FB2-BFF2-3EF3C47F971F}" srcId="{993EAACC-738A-40B6-9291-1730A523C96D}" destId="{1469E8AE-867E-49BE-BCDF-BB3C7CFC69DD}" srcOrd="0" destOrd="0" parTransId="{B757ECE7-5CC3-446E-A5D3-97653D58B4C8}" sibTransId="{4EEEE361-5692-4528-A01C-60BCBB997430}"/>
    <dgm:cxn modelId="{ACFF9145-C915-4CF0-935E-C2B5A52F356B}" type="presOf" srcId="{E3AFB3DD-7AA5-4A63-A239-7ECA11357023}" destId="{F044DDE6-8F3F-4EA4-A3C8-D409F421BA2B}" srcOrd="0" destOrd="0" presId="urn:microsoft.com/office/officeart/2005/8/layout/chevron1"/>
    <dgm:cxn modelId="{06410662-07FD-4023-A563-46FB62E79655}" type="presParOf" srcId="{0DE9901D-253F-4393-BC60-7F40C4E14B6F}" destId="{A7BD7892-F943-41EE-AF64-DECAD365B296}" srcOrd="0" destOrd="0" presId="urn:microsoft.com/office/officeart/2005/8/layout/chevron1"/>
    <dgm:cxn modelId="{183BEAA7-9A08-4B46-BC91-6C2B896DDBD9}" type="presParOf" srcId="{0DE9901D-253F-4393-BC60-7F40C4E14B6F}" destId="{60511F63-B0CD-4C44-A238-A030AF92EB61}" srcOrd="1" destOrd="0" presId="urn:microsoft.com/office/officeart/2005/8/layout/chevron1"/>
    <dgm:cxn modelId="{101ADC72-BB52-491E-84E9-AFA5BF00240B}" type="presParOf" srcId="{0DE9901D-253F-4393-BC60-7F40C4E14B6F}" destId="{5F4E0822-93FF-4270-830C-C0345E9249D5}" srcOrd="2" destOrd="0" presId="urn:microsoft.com/office/officeart/2005/8/layout/chevron1"/>
    <dgm:cxn modelId="{464C2EA1-6667-4F76-9E79-2216E37414E2}" type="presParOf" srcId="{0DE9901D-253F-4393-BC60-7F40C4E14B6F}" destId="{9DDF1011-8FE0-4751-BC91-7F6D5AE9C13D}" srcOrd="3" destOrd="0" presId="urn:microsoft.com/office/officeart/2005/8/layout/chevron1"/>
    <dgm:cxn modelId="{7EF92157-4B9E-449D-A415-A543AFAACA1D}" type="presParOf" srcId="{0DE9901D-253F-4393-BC60-7F40C4E14B6F}" destId="{F044DDE6-8F3F-4EA4-A3C8-D409F421BA2B}"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3EAACC-738A-40B6-9291-1730A523C96D}"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en-US"/>
        </a:p>
      </dgm:t>
    </dgm:pt>
    <dgm:pt modelId="{1469E8AE-867E-49BE-BCDF-BB3C7CFC69DD}">
      <dgm:prSet phldrT="[Text]" custT="1"/>
      <dgm:spPr/>
      <dgm:t>
        <a:bodyPr/>
        <a:lstStyle/>
        <a:p>
          <a:r>
            <a:rPr lang="en-US" sz="2800" dirty="0" smtClean="0"/>
            <a:t>Raison </a:t>
          </a:r>
          <a:r>
            <a:rPr lang="en-US" sz="2800" dirty="0" err="1" smtClean="0"/>
            <a:t>d’etre</a:t>
          </a:r>
          <a:endParaRPr lang="en-US" sz="2800" dirty="0"/>
        </a:p>
      </dgm:t>
    </dgm:pt>
    <dgm:pt modelId="{B757ECE7-5CC3-446E-A5D3-97653D58B4C8}" type="parTrans" cxnId="{357062A1-67A8-4FB2-BFF2-3EF3C47F971F}">
      <dgm:prSet/>
      <dgm:spPr/>
      <dgm:t>
        <a:bodyPr/>
        <a:lstStyle/>
        <a:p>
          <a:endParaRPr lang="en-US" sz="2800"/>
        </a:p>
      </dgm:t>
    </dgm:pt>
    <dgm:pt modelId="{4EEEE361-5692-4528-A01C-60BCBB997430}" type="sibTrans" cxnId="{357062A1-67A8-4FB2-BFF2-3EF3C47F971F}">
      <dgm:prSet/>
      <dgm:spPr/>
      <dgm:t>
        <a:bodyPr/>
        <a:lstStyle/>
        <a:p>
          <a:endParaRPr lang="en-US" sz="2800"/>
        </a:p>
      </dgm:t>
    </dgm:pt>
    <dgm:pt modelId="{A60CD29B-C8C3-42A8-85DD-E358F22DEB6E}">
      <dgm:prSet phldrT="[Text]" custT="1"/>
      <dgm:spPr/>
      <dgm:t>
        <a:bodyPr/>
        <a:lstStyle/>
        <a:p>
          <a:r>
            <a:rPr lang="en-US" sz="2800" dirty="0" smtClean="0"/>
            <a:t>Data </a:t>
          </a:r>
          <a:endParaRPr lang="en-US" sz="2800" dirty="0"/>
        </a:p>
      </dgm:t>
    </dgm:pt>
    <dgm:pt modelId="{260BC3BB-3CBF-4725-B735-A715B03D53A2}" type="parTrans" cxnId="{87E470E6-B779-4880-B421-8FCFA6FBFA79}">
      <dgm:prSet/>
      <dgm:spPr/>
      <dgm:t>
        <a:bodyPr/>
        <a:lstStyle/>
        <a:p>
          <a:endParaRPr lang="en-US" sz="2800"/>
        </a:p>
      </dgm:t>
    </dgm:pt>
    <dgm:pt modelId="{CC4A74C6-921C-48B1-B08C-8BBA85C02705}" type="sibTrans" cxnId="{87E470E6-B779-4880-B421-8FCFA6FBFA79}">
      <dgm:prSet/>
      <dgm:spPr/>
      <dgm:t>
        <a:bodyPr/>
        <a:lstStyle/>
        <a:p>
          <a:endParaRPr lang="en-US" sz="2800"/>
        </a:p>
      </dgm:t>
    </dgm:pt>
    <dgm:pt modelId="{B49E11A0-446C-4822-8B10-3756873DCF53}">
      <dgm:prSet phldrT="[Text]" custT="1"/>
      <dgm:spPr/>
      <dgm:t>
        <a:bodyPr/>
        <a:lstStyle/>
        <a:p>
          <a:r>
            <a:rPr lang="en-US" sz="2800" dirty="0" smtClean="0"/>
            <a:t>Analyze, Act &amp; Measure</a:t>
          </a:r>
          <a:endParaRPr lang="en-US" sz="2800" dirty="0"/>
        </a:p>
      </dgm:t>
    </dgm:pt>
    <dgm:pt modelId="{A8E73DB7-02DC-4AF1-A32D-8BFD1ECCB935}" type="parTrans" cxnId="{A29AD986-F40B-433B-B220-D8315EB02378}">
      <dgm:prSet/>
      <dgm:spPr/>
      <dgm:t>
        <a:bodyPr/>
        <a:lstStyle/>
        <a:p>
          <a:endParaRPr lang="en-US" sz="2800"/>
        </a:p>
      </dgm:t>
    </dgm:pt>
    <dgm:pt modelId="{9FA04CCA-78C3-4CF9-A8C0-6B39C7512177}" type="sibTrans" cxnId="{A29AD986-F40B-433B-B220-D8315EB02378}">
      <dgm:prSet/>
      <dgm:spPr/>
      <dgm:t>
        <a:bodyPr/>
        <a:lstStyle/>
        <a:p>
          <a:endParaRPr lang="en-US" sz="2800"/>
        </a:p>
      </dgm:t>
    </dgm:pt>
    <dgm:pt modelId="{0DE9901D-253F-4393-BC60-7F40C4E14B6F}" type="pres">
      <dgm:prSet presAssocID="{993EAACC-738A-40B6-9291-1730A523C96D}" presName="Name0" presStyleCnt="0">
        <dgm:presLayoutVars>
          <dgm:dir/>
          <dgm:animLvl val="lvl"/>
          <dgm:resizeHandles val="exact"/>
        </dgm:presLayoutVars>
      </dgm:prSet>
      <dgm:spPr/>
      <dgm:t>
        <a:bodyPr/>
        <a:lstStyle/>
        <a:p>
          <a:endParaRPr lang="en-US"/>
        </a:p>
      </dgm:t>
    </dgm:pt>
    <dgm:pt modelId="{A7BD7892-F943-41EE-AF64-DECAD365B296}" type="pres">
      <dgm:prSet presAssocID="{1469E8AE-867E-49BE-BCDF-BB3C7CFC69DD}" presName="parTxOnly" presStyleLbl="node1" presStyleIdx="0" presStyleCnt="3" custScaleX="48346" custLinFactNeighborX="-887" custLinFactNeighborY="14674">
        <dgm:presLayoutVars>
          <dgm:chMax val="0"/>
          <dgm:chPref val="0"/>
          <dgm:bulletEnabled val="1"/>
        </dgm:presLayoutVars>
      </dgm:prSet>
      <dgm:spPr/>
      <dgm:t>
        <a:bodyPr/>
        <a:lstStyle/>
        <a:p>
          <a:endParaRPr lang="en-US"/>
        </a:p>
      </dgm:t>
    </dgm:pt>
    <dgm:pt modelId="{60511F63-B0CD-4C44-A238-A030AF92EB61}" type="pres">
      <dgm:prSet presAssocID="{4EEEE361-5692-4528-A01C-60BCBB997430}" presName="parTxOnlySpace" presStyleCnt="0"/>
      <dgm:spPr/>
      <dgm:t>
        <a:bodyPr/>
        <a:lstStyle/>
        <a:p>
          <a:endParaRPr lang="en-US"/>
        </a:p>
      </dgm:t>
    </dgm:pt>
    <dgm:pt modelId="{2CA3FB9A-2CC8-4CD9-8FEA-F1127EEECC69}" type="pres">
      <dgm:prSet presAssocID="{A60CD29B-C8C3-42A8-85DD-E358F22DEB6E}" presName="parTxOnly" presStyleLbl="node1" presStyleIdx="1" presStyleCnt="3" custScaleX="53692">
        <dgm:presLayoutVars>
          <dgm:chMax val="0"/>
          <dgm:chPref val="0"/>
          <dgm:bulletEnabled val="1"/>
        </dgm:presLayoutVars>
      </dgm:prSet>
      <dgm:spPr/>
      <dgm:t>
        <a:bodyPr/>
        <a:lstStyle/>
        <a:p>
          <a:endParaRPr lang="en-US"/>
        </a:p>
      </dgm:t>
    </dgm:pt>
    <dgm:pt modelId="{51F7162B-A26E-4688-9E28-E49DC04E935C}" type="pres">
      <dgm:prSet presAssocID="{CC4A74C6-921C-48B1-B08C-8BBA85C02705}" presName="parTxOnlySpace" presStyleCnt="0"/>
      <dgm:spPr/>
      <dgm:t>
        <a:bodyPr/>
        <a:lstStyle/>
        <a:p>
          <a:endParaRPr lang="en-US"/>
        </a:p>
      </dgm:t>
    </dgm:pt>
    <dgm:pt modelId="{45250A89-EE9A-42BB-8BA8-AEC26301AEA4}" type="pres">
      <dgm:prSet presAssocID="{B49E11A0-446C-4822-8B10-3756873DCF53}" presName="parTxOnly" presStyleLbl="node1" presStyleIdx="2" presStyleCnt="3">
        <dgm:presLayoutVars>
          <dgm:chMax val="0"/>
          <dgm:chPref val="0"/>
          <dgm:bulletEnabled val="1"/>
        </dgm:presLayoutVars>
      </dgm:prSet>
      <dgm:spPr/>
      <dgm:t>
        <a:bodyPr/>
        <a:lstStyle/>
        <a:p>
          <a:endParaRPr lang="en-US"/>
        </a:p>
      </dgm:t>
    </dgm:pt>
  </dgm:ptLst>
  <dgm:cxnLst>
    <dgm:cxn modelId="{8D24FD4A-CCCE-4C03-8E01-BD2B65966FB2}" type="presOf" srcId="{B49E11A0-446C-4822-8B10-3756873DCF53}" destId="{45250A89-EE9A-42BB-8BA8-AEC26301AEA4}" srcOrd="0" destOrd="0" presId="urn:microsoft.com/office/officeart/2005/8/layout/chevron1"/>
    <dgm:cxn modelId="{2FBAEBAF-37D7-4FAB-A793-5A3FC4B986DA}" type="presOf" srcId="{1469E8AE-867E-49BE-BCDF-BB3C7CFC69DD}" destId="{A7BD7892-F943-41EE-AF64-DECAD365B296}" srcOrd="0" destOrd="0" presId="urn:microsoft.com/office/officeart/2005/8/layout/chevron1"/>
    <dgm:cxn modelId="{87E470E6-B779-4880-B421-8FCFA6FBFA79}" srcId="{993EAACC-738A-40B6-9291-1730A523C96D}" destId="{A60CD29B-C8C3-42A8-85DD-E358F22DEB6E}" srcOrd="1" destOrd="0" parTransId="{260BC3BB-3CBF-4725-B735-A715B03D53A2}" sibTransId="{CC4A74C6-921C-48B1-B08C-8BBA85C02705}"/>
    <dgm:cxn modelId="{15650CE4-B914-4609-876F-5911D943015B}" type="presOf" srcId="{A60CD29B-C8C3-42A8-85DD-E358F22DEB6E}" destId="{2CA3FB9A-2CC8-4CD9-8FEA-F1127EEECC69}" srcOrd="0" destOrd="0" presId="urn:microsoft.com/office/officeart/2005/8/layout/chevron1"/>
    <dgm:cxn modelId="{A29AD986-F40B-433B-B220-D8315EB02378}" srcId="{993EAACC-738A-40B6-9291-1730A523C96D}" destId="{B49E11A0-446C-4822-8B10-3756873DCF53}" srcOrd="2" destOrd="0" parTransId="{A8E73DB7-02DC-4AF1-A32D-8BFD1ECCB935}" sibTransId="{9FA04CCA-78C3-4CF9-A8C0-6B39C7512177}"/>
    <dgm:cxn modelId="{357062A1-67A8-4FB2-BFF2-3EF3C47F971F}" srcId="{993EAACC-738A-40B6-9291-1730A523C96D}" destId="{1469E8AE-867E-49BE-BCDF-BB3C7CFC69DD}" srcOrd="0" destOrd="0" parTransId="{B757ECE7-5CC3-446E-A5D3-97653D58B4C8}" sibTransId="{4EEEE361-5692-4528-A01C-60BCBB997430}"/>
    <dgm:cxn modelId="{90EAF316-C41E-4FB5-859B-40A82C47EBCA}" type="presOf" srcId="{993EAACC-738A-40B6-9291-1730A523C96D}" destId="{0DE9901D-253F-4393-BC60-7F40C4E14B6F}" srcOrd="0" destOrd="0" presId="urn:microsoft.com/office/officeart/2005/8/layout/chevron1"/>
    <dgm:cxn modelId="{DBD92AF1-A3C9-45E0-BC34-109A7B4A02AE}" type="presParOf" srcId="{0DE9901D-253F-4393-BC60-7F40C4E14B6F}" destId="{A7BD7892-F943-41EE-AF64-DECAD365B296}" srcOrd="0" destOrd="0" presId="urn:microsoft.com/office/officeart/2005/8/layout/chevron1"/>
    <dgm:cxn modelId="{DD0D1259-EB98-4C0A-9314-E428F159F40F}" type="presParOf" srcId="{0DE9901D-253F-4393-BC60-7F40C4E14B6F}" destId="{60511F63-B0CD-4C44-A238-A030AF92EB61}" srcOrd="1" destOrd="0" presId="urn:microsoft.com/office/officeart/2005/8/layout/chevron1"/>
    <dgm:cxn modelId="{6F037153-B581-4061-8F71-7350E506B0BD}" type="presParOf" srcId="{0DE9901D-253F-4393-BC60-7F40C4E14B6F}" destId="{2CA3FB9A-2CC8-4CD9-8FEA-F1127EEECC69}" srcOrd="2" destOrd="0" presId="urn:microsoft.com/office/officeart/2005/8/layout/chevron1"/>
    <dgm:cxn modelId="{E1B3CBDC-929C-4354-87A0-D82699AF4CC2}" type="presParOf" srcId="{0DE9901D-253F-4393-BC60-7F40C4E14B6F}" destId="{51F7162B-A26E-4688-9E28-E49DC04E935C}" srcOrd="3" destOrd="0" presId="urn:microsoft.com/office/officeart/2005/8/layout/chevron1"/>
    <dgm:cxn modelId="{CB4621AC-38DA-4F61-9F96-93AA82E4E19B}" type="presParOf" srcId="{0DE9901D-253F-4393-BC60-7F40C4E14B6F}" destId="{45250A89-EE9A-42BB-8BA8-AEC26301AEA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1DE611-C0BD-4B1A-A9FE-399B7AD6A25A}" type="doc">
      <dgm:prSet loTypeId="urn:microsoft.com/office/officeart/2005/8/layout/hProcess9" loCatId="process" qsTypeId="urn:microsoft.com/office/officeart/2005/8/quickstyle/simple1" qsCatId="simple" csTypeId="urn:microsoft.com/office/officeart/2005/8/colors/accent6_2" csCatId="accent6" phldr="1"/>
      <dgm:spPr/>
    </dgm:pt>
    <dgm:pt modelId="{D0EAADF4-FEDC-40F3-AA04-9877390A8257}">
      <dgm:prSet phldrT="[Text]"/>
      <dgm:spPr/>
      <dgm:t>
        <a:bodyPr/>
        <a:lstStyle/>
        <a:p>
          <a:r>
            <a:rPr lang="en-US" dirty="0" smtClean="0"/>
            <a:t>Collect Relevant App Data</a:t>
          </a:r>
          <a:endParaRPr lang="en-US" dirty="0"/>
        </a:p>
      </dgm:t>
    </dgm:pt>
    <dgm:pt modelId="{CE24CE08-6680-4F21-8B5C-47638A986181}" type="parTrans" cxnId="{EB2BE55A-EF52-4021-AAE6-74F6F6E88CB3}">
      <dgm:prSet/>
      <dgm:spPr/>
      <dgm:t>
        <a:bodyPr/>
        <a:lstStyle/>
        <a:p>
          <a:endParaRPr lang="en-US"/>
        </a:p>
      </dgm:t>
    </dgm:pt>
    <dgm:pt modelId="{4D4E276E-A815-462B-A09F-0B889F0C225F}" type="sibTrans" cxnId="{EB2BE55A-EF52-4021-AAE6-74F6F6E88CB3}">
      <dgm:prSet/>
      <dgm:spPr/>
      <dgm:t>
        <a:bodyPr/>
        <a:lstStyle/>
        <a:p>
          <a:endParaRPr lang="en-US"/>
        </a:p>
      </dgm:t>
    </dgm:pt>
    <dgm:pt modelId="{7CB3FE19-9408-4D14-A040-B391C8FE6B8E}">
      <dgm:prSet phldrT="[Text]"/>
      <dgm:spPr/>
      <dgm:t>
        <a:bodyPr/>
        <a:lstStyle/>
        <a:p>
          <a:r>
            <a:rPr lang="en-US" dirty="0" smtClean="0"/>
            <a:t>Generate Insights on User Behaviour</a:t>
          </a:r>
          <a:endParaRPr lang="en-US" dirty="0"/>
        </a:p>
      </dgm:t>
    </dgm:pt>
    <dgm:pt modelId="{A252FA30-AA52-48AA-ADFB-BC92145027EF}" type="parTrans" cxnId="{BFEF6840-CFC0-48EA-879C-E09783E2F8DD}">
      <dgm:prSet/>
      <dgm:spPr/>
      <dgm:t>
        <a:bodyPr/>
        <a:lstStyle/>
        <a:p>
          <a:endParaRPr lang="en-US"/>
        </a:p>
      </dgm:t>
    </dgm:pt>
    <dgm:pt modelId="{39EE6E33-4E15-4D81-B25E-EFF4234C83CC}" type="sibTrans" cxnId="{BFEF6840-CFC0-48EA-879C-E09783E2F8DD}">
      <dgm:prSet/>
      <dgm:spPr/>
      <dgm:t>
        <a:bodyPr/>
        <a:lstStyle/>
        <a:p>
          <a:endParaRPr lang="en-US"/>
        </a:p>
      </dgm:t>
    </dgm:pt>
    <dgm:pt modelId="{2A6F09F0-52C2-47B6-BD22-AEC10A5E8711}">
      <dgm:prSet phldrT="[Text]"/>
      <dgm:spPr/>
      <dgm:t>
        <a:bodyPr/>
        <a:lstStyle/>
        <a:p>
          <a:r>
            <a:rPr lang="en-US" dirty="0" smtClean="0"/>
            <a:t>Act to drive outcomes </a:t>
          </a:r>
          <a:endParaRPr lang="en-US" dirty="0"/>
        </a:p>
      </dgm:t>
    </dgm:pt>
    <dgm:pt modelId="{7811AC5F-7A0B-4D65-B66C-23A49F08958C}" type="parTrans" cxnId="{2DFEEDEC-44FA-4A3D-8318-1E916C1C3849}">
      <dgm:prSet/>
      <dgm:spPr/>
      <dgm:t>
        <a:bodyPr/>
        <a:lstStyle/>
        <a:p>
          <a:endParaRPr lang="en-US"/>
        </a:p>
      </dgm:t>
    </dgm:pt>
    <dgm:pt modelId="{7FBF6EBA-2594-49E4-9C0C-6743B515B604}" type="sibTrans" cxnId="{2DFEEDEC-44FA-4A3D-8318-1E916C1C3849}">
      <dgm:prSet/>
      <dgm:spPr/>
      <dgm:t>
        <a:bodyPr/>
        <a:lstStyle/>
        <a:p>
          <a:endParaRPr lang="en-US"/>
        </a:p>
      </dgm:t>
    </dgm:pt>
    <dgm:pt modelId="{594C0552-ACA6-4599-B96A-961DEA3F4AFF}" type="pres">
      <dgm:prSet presAssocID="{E51DE611-C0BD-4B1A-A9FE-399B7AD6A25A}" presName="CompostProcess" presStyleCnt="0">
        <dgm:presLayoutVars>
          <dgm:dir/>
          <dgm:resizeHandles val="exact"/>
        </dgm:presLayoutVars>
      </dgm:prSet>
      <dgm:spPr/>
    </dgm:pt>
    <dgm:pt modelId="{3B36A1DA-2AE9-4F6E-9CCB-A718AA4EBDEA}" type="pres">
      <dgm:prSet presAssocID="{E51DE611-C0BD-4B1A-A9FE-399B7AD6A25A}" presName="arrow" presStyleLbl="bgShp" presStyleIdx="0" presStyleCnt="1"/>
      <dgm:spPr>
        <a:solidFill>
          <a:schemeClr val="accent5">
            <a:lumMod val="40000"/>
            <a:lumOff val="60000"/>
          </a:schemeClr>
        </a:solidFill>
      </dgm:spPr>
    </dgm:pt>
    <dgm:pt modelId="{F9D322F1-9D2C-4E48-AF57-04C7D55FD100}" type="pres">
      <dgm:prSet presAssocID="{E51DE611-C0BD-4B1A-A9FE-399B7AD6A25A}" presName="linearProcess" presStyleCnt="0"/>
      <dgm:spPr/>
    </dgm:pt>
    <dgm:pt modelId="{1A5D9407-6535-4F85-B482-3B7330B0B34E}" type="pres">
      <dgm:prSet presAssocID="{D0EAADF4-FEDC-40F3-AA04-9877390A8257}" presName="textNode" presStyleLbl="node1" presStyleIdx="0" presStyleCnt="3">
        <dgm:presLayoutVars>
          <dgm:bulletEnabled val="1"/>
        </dgm:presLayoutVars>
      </dgm:prSet>
      <dgm:spPr/>
      <dgm:t>
        <a:bodyPr/>
        <a:lstStyle/>
        <a:p>
          <a:endParaRPr lang="en-US"/>
        </a:p>
      </dgm:t>
    </dgm:pt>
    <dgm:pt modelId="{A802F108-C57A-4F42-BD65-0E7616E1B347}" type="pres">
      <dgm:prSet presAssocID="{4D4E276E-A815-462B-A09F-0B889F0C225F}" presName="sibTrans" presStyleCnt="0"/>
      <dgm:spPr/>
    </dgm:pt>
    <dgm:pt modelId="{996B4A9E-3FA9-4564-8F2F-B26C3D235DA0}" type="pres">
      <dgm:prSet presAssocID="{7CB3FE19-9408-4D14-A040-B391C8FE6B8E}" presName="textNode" presStyleLbl="node1" presStyleIdx="1" presStyleCnt="3">
        <dgm:presLayoutVars>
          <dgm:bulletEnabled val="1"/>
        </dgm:presLayoutVars>
      </dgm:prSet>
      <dgm:spPr/>
      <dgm:t>
        <a:bodyPr/>
        <a:lstStyle/>
        <a:p>
          <a:endParaRPr lang="en-US"/>
        </a:p>
      </dgm:t>
    </dgm:pt>
    <dgm:pt modelId="{07CEF99C-9DB2-4F2C-977E-AEBA5BF770D9}" type="pres">
      <dgm:prSet presAssocID="{39EE6E33-4E15-4D81-B25E-EFF4234C83CC}" presName="sibTrans" presStyleCnt="0"/>
      <dgm:spPr/>
    </dgm:pt>
    <dgm:pt modelId="{1C7786FE-DBD7-494B-BEE1-CBE38C141841}" type="pres">
      <dgm:prSet presAssocID="{2A6F09F0-52C2-47B6-BD22-AEC10A5E8711}" presName="textNode" presStyleLbl="node1" presStyleIdx="2" presStyleCnt="3">
        <dgm:presLayoutVars>
          <dgm:bulletEnabled val="1"/>
        </dgm:presLayoutVars>
      </dgm:prSet>
      <dgm:spPr/>
      <dgm:t>
        <a:bodyPr/>
        <a:lstStyle/>
        <a:p>
          <a:endParaRPr lang="en-US"/>
        </a:p>
      </dgm:t>
    </dgm:pt>
  </dgm:ptLst>
  <dgm:cxnLst>
    <dgm:cxn modelId="{BFEF6840-CFC0-48EA-879C-E09783E2F8DD}" srcId="{E51DE611-C0BD-4B1A-A9FE-399B7AD6A25A}" destId="{7CB3FE19-9408-4D14-A040-B391C8FE6B8E}" srcOrd="1" destOrd="0" parTransId="{A252FA30-AA52-48AA-ADFB-BC92145027EF}" sibTransId="{39EE6E33-4E15-4D81-B25E-EFF4234C83CC}"/>
    <dgm:cxn modelId="{4D8A6B2D-E6FF-4CF7-B5A1-F1FA5725A6B6}" type="presOf" srcId="{2A6F09F0-52C2-47B6-BD22-AEC10A5E8711}" destId="{1C7786FE-DBD7-494B-BEE1-CBE38C141841}" srcOrd="0" destOrd="0" presId="urn:microsoft.com/office/officeart/2005/8/layout/hProcess9"/>
    <dgm:cxn modelId="{DFCDF124-9EC6-4102-B95F-D3DB1F1F788A}" type="presOf" srcId="{E51DE611-C0BD-4B1A-A9FE-399B7AD6A25A}" destId="{594C0552-ACA6-4599-B96A-961DEA3F4AFF}" srcOrd="0" destOrd="0" presId="urn:microsoft.com/office/officeart/2005/8/layout/hProcess9"/>
    <dgm:cxn modelId="{2DFEEDEC-44FA-4A3D-8318-1E916C1C3849}" srcId="{E51DE611-C0BD-4B1A-A9FE-399B7AD6A25A}" destId="{2A6F09F0-52C2-47B6-BD22-AEC10A5E8711}" srcOrd="2" destOrd="0" parTransId="{7811AC5F-7A0B-4D65-B66C-23A49F08958C}" sibTransId="{7FBF6EBA-2594-49E4-9C0C-6743B515B604}"/>
    <dgm:cxn modelId="{11F214E2-56B3-46AE-B1F3-E33D3320ADFE}" type="presOf" srcId="{7CB3FE19-9408-4D14-A040-B391C8FE6B8E}" destId="{996B4A9E-3FA9-4564-8F2F-B26C3D235DA0}" srcOrd="0" destOrd="0" presId="urn:microsoft.com/office/officeart/2005/8/layout/hProcess9"/>
    <dgm:cxn modelId="{EB2BE55A-EF52-4021-AAE6-74F6F6E88CB3}" srcId="{E51DE611-C0BD-4B1A-A9FE-399B7AD6A25A}" destId="{D0EAADF4-FEDC-40F3-AA04-9877390A8257}" srcOrd="0" destOrd="0" parTransId="{CE24CE08-6680-4F21-8B5C-47638A986181}" sibTransId="{4D4E276E-A815-462B-A09F-0B889F0C225F}"/>
    <dgm:cxn modelId="{26CC7C95-3C1A-469D-8E88-23B2F072C011}" type="presOf" srcId="{D0EAADF4-FEDC-40F3-AA04-9877390A8257}" destId="{1A5D9407-6535-4F85-B482-3B7330B0B34E}" srcOrd="0" destOrd="0" presId="urn:microsoft.com/office/officeart/2005/8/layout/hProcess9"/>
    <dgm:cxn modelId="{A67D3C28-719F-4119-A089-428DA2312A62}" type="presParOf" srcId="{594C0552-ACA6-4599-B96A-961DEA3F4AFF}" destId="{3B36A1DA-2AE9-4F6E-9CCB-A718AA4EBDEA}" srcOrd="0" destOrd="0" presId="urn:microsoft.com/office/officeart/2005/8/layout/hProcess9"/>
    <dgm:cxn modelId="{194A4129-F101-4B1F-8271-7E3FF7B43DC4}" type="presParOf" srcId="{594C0552-ACA6-4599-B96A-961DEA3F4AFF}" destId="{F9D322F1-9D2C-4E48-AF57-04C7D55FD100}" srcOrd="1" destOrd="0" presId="urn:microsoft.com/office/officeart/2005/8/layout/hProcess9"/>
    <dgm:cxn modelId="{1F175BFC-8843-409B-8910-629F48617C2D}" type="presParOf" srcId="{F9D322F1-9D2C-4E48-AF57-04C7D55FD100}" destId="{1A5D9407-6535-4F85-B482-3B7330B0B34E}" srcOrd="0" destOrd="0" presId="urn:microsoft.com/office/officeart/2005/8/layout/hProcess9"/>
    <dgm:cxn modelId="{DE5E9213-597F-444D-B4BC-E8D5AD43F708}" type="presParOf" srcId="{F9D322F1-9D2C-4E48-AF57-04C7D55FD100}" destId="{A802F108-C57A-4F42-BD65-0E7616E1B347}" srcOrd="1" destOrd="0" presId="urn:microsoft.com/office/officeart/2005/8/layout/hProcess9"/>
    <dgm:cxn modelId="{338771F0-D0D8-4569-AB19-74BECF91638A}" type="presParOf" srcId="{F9D322F1-9D2C-4E48-AF57-04C7D55FD100}" destId="{996B4A9E-3FA9-4564-8F2F-B26C3D235DA0}" srcOrd="2" destOrd="0" presId="urn:microsoft.com/office/officeart/2005/8/layout/hProcess9"/>
    <dgm:cxn modelId="{66B83548-1EA5-42FE-845B-A03B488F10FD}" type="presParOf" srcId="{F9D322F1-9D2C-4E48-AF57-04C7D55FD100}" destId="{07CEF99C-9DB2-4F2C-977E-AEBA5BF770D9}" srcOrd="3" destOrd="0" presId="urn:microsoft.com/office/officeart/2005/8/layout/hProcess9"/>
    <dgm:cxn modelId="{19D40CA7-A7D2-4B04-9D67-96A52C19BA8F}" type="presParOf" srcId="{F9D322F1-9D2C-4E48-AF57-04C7D55FD100}" destId="{1C7786FE-DBD7-494B-BEE1-CBE38C141841}" srcOrd="4" destOrd="0" presId="urn:microsoft.com/office/officeart/2005/8/layout/hProcess9"/>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93EAACC-738A-40B6-9291-1730A523C96D}"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US"/>
        </a:p>
      </dgm:t>
    </dgm:pt>
    <dgm:pt modelId="{1469E8AE-867E-49BE-BCDF-BB3C7CFC69DD}">
      <dgm:prSet phldrT="[Text]" custT="1"/>
      <dgm:spPr/>
      <dgm:t>
        <a:bodyPr/>
        <a:lstStyle/>
        <a:p>
          <a:r>
            <a:rPr lang="en-US" sz="2000" dirty="0" smtClean="0"/>
            <a:t>Raison </a:t>
          </a:r>
          <a:r>
            <a:rPr lang="en-US" sz="2000" dirty="0" err="1" smtClean="0"/>
            <a:t>d’etre</a:t>
          </a:r>
          <a:endParaRPr lang="en-US" sz="2000" dirty="0"/>
        </a:p>
      </dgm:t>
    </dgm:pt>
    <dgm:pt modelId="{B757ECE7-5CC3-446E-A5D3-97653D58B4C8}" type="parTrans" cxnId="{357062A1-67A8-4FB2-BFF2-3EF3C47F971F}">
      <dgm:prSet/>
      <dgm:spPr/>
      <dgm:t>
        <a:bodyPr/>
        <a:lstStyle/>
        <a:p>
          <a:endParaRPr lang="en-US" sz="2000"/>
        </a:p>
      </dgm:t>
    </dgm:pt>
    <dgm:pt modelId="{4EEEE361-5692-4528-A01C-60BCBB997430}" type="sibTrans" cxnId="{357062A1-67A8-4FB2-BFF2-3EF3C47F971F}">
      <dgm:prSet/>
      <dgm:spPr/>
      <dgm:t>
        <a:bodyPr/>
        <a:lstStyle/>
        <a:p>
          <a:endParaRPr lang="en-US" sz="2000"/>
        </a:p>
      </dgm:t>
    </dgm:pt>
    <dgm:pt modelId="{BB029F89-D355-49D6-8A04-A87B3D18B985}">
      <dgm:prSet phldrT="[Text]" custT="1"/>
      <dgm:spPr/>
      <dgm:t>
        <a:bodyPr/>
        <a:lstStyle/>
        <a:p>
          <a:r>
            <a:rPr lang="en-US" sz="2000" dirty="0" smtClean="0"/>
            <a:t>Data </a:t>
          </a:r>
          <a:endParaRPr lang="en-US" sz="2000" dirty="0"/>
        </a:p>
      </dgm:t>
    </dgm:pt>
    <dgm:pt modelId="{432D15CC-FEF7-4FA4-B4EF-A99AEBED7600}" type="parTrans" cxnId="{F7A700B4-2724-4400-AF6E-28D3799A048F}">
      <dgm:prSet/>
      <dgm:spPr/>
      <dgm:t>
        <a:bodyPr/>
        <a:lstStyle/>
        <a:p>
          <a:endParaRPr lang="en-US" sz="2000"/>
        </a:p>
      </dgm:t>
    </dgm:pt>
    <dgm:pt modelId="{57DE085E-9502-4E2B-B229-0D91F6C6DD88}" type="sibTrans" cxnId="{F7A700B4-2724-4400-AF6E-28D3799A048F}">
      <dgm:prSet/>
      <dgm:spPr/>
      <dgm:t>
        <a:bodyPr/>
        <a:lstStyle/>
        <a:p>
          <a:endParaRPr lang="en-US" sz="2000"/>
        </a:p>
      </dgm:t>
    </dgm:pt>
    <dgm:pt modelId="{3D5AA2E6-B329-4F9D-86C4-384345BA87C9}">
      <dgm:prSet phldrT="[Text]" custT="1"/>
      <dgm:spPr/>
      <dgm:t>
        <a:bodyPr/>
        <a:lstStyle/>
        <a:p>
          <a:r>
            <a:rPr lang="en-US" sz="2000" dirty="0" smtClean="0"/>
            <a:t>Analyze, Act &amp; Measure</a:t>
          </a:r>
          <a:endParaRPr lang="en-US" sz="2000" dirty="0"/>
        </a:p>
      </dgm:t>
    </dgm:pt>
    <dgm:pt modelId="{13F84344-F053-4F71-ABC6-1E32FCEB2AD1}" type="parTrans" cxnId="{6A6F9F66-5D2A-4D00-894F-562437BC70BC}">
      <dgm:prSet/>
      <dgm:spPr/>
      <dgm:t>
        <a:bodyPr/>
        <a:lstStyle/>
        <a:p>
          <a:endParaRPr lang="en-US" sz="2000"/>
        </a:p>
      </dgm:t>
    </dgm:pt>
    <dgm:pt modelId="{DA4FE6C9-1CB6-48E2-8FD0-9629DF56DBFE}" type="sibTrans" cxnId="{6A6F9F66-5D2A-4D00-894F-562437BC70BC}">
      <dgm:prSet/>
      <dgm:spPr/>
      <dgm:t>
        <a:bodyPr/>
        <a:lstStyle/>
        <a:p>
          <a:endParaRPr lang="en-US" sz="2000"/>
        </a:p>
      </dgm:t>
    </dgm:pt>
    <dgm:pt modelId="{0DE9901D-253F-4393-BC60-7F40C4E14B6F}" type="pres">
      <dgm:prSet presAssocID="{993EAACC-738A-40B6-9291-1730A523C96D}" presName="Name0" presStyleCnt="0">
        <dgm:presLayoutVars>
          <dgm:dir/>
          <dgm:animLvl val="lvl"/>
          <dgm:resizeHandles val="exact"/>
        </dgm:presLayoutVars>
      </dgm:prSet>
      <dgm:spPr/>
      <dgm:t>
        <a:bodyPr/>
        <a:lstStyle/>
        <a:p>
          <a:endParaRPr lang="en-IN"/>
        </a:p>
      </dgm:t>
    </dgm:pt>
    <dgm:pt modelId="{A7BD7892-F943-41EE-AF64-DECAD365B296}" type="pres">
      <dgm:prSet presAssocID="{1469E8AE-867E-49BE-BCDF-BB3C7CFC69DD}" presName="parTxOnly" presStyleLbl="node1" presStyleIdx="0" presStyleCnt="3" custScaleX="48314" custLinFactNeighborY="-2703">
        <dgm:presLayoutVars>
          <dgm:chMax val="0"/>
          <dgm:chPref val="0"/>
          <dgm:bulletEnabled val="1"/>
        </dgm:presLayoutVars>
      </dgm:prSet>
      <dgm:spPr/>
      <dgm:t>
        <a:bodyPr/>
        <a:lstStyle/>
        <a:p>
          <a:endParaRPr lang="en-US"/>
        </a:p>
      </dgm:t>
    </dgm:pt>
    <dgm:pt modelId="{60511F63-B0CD-4C44-A238-A030AF92EB61}" type="pres">
      <dgm:prSet presAssocID="{4EEEE361-5692-4528-A01C-60BCBB997430}" presName="parTxOnlySpace" presStyleCnt="0"/>
      <dgm:spPr/>
      <dgm:t>
        <a:bodyPr/>
        <a:lstStyle/>
        <a:p>
          <a:endParaRPr lang="en-US"/>
        </a:p>
      </dgm:t>
    </dgm:pt>
    <dgm:pt modelId="{A26B914E-1B1D-4EFA-BCFC-A3291E520996}" type="pres">
      <dgm:prSet presAssocID="{BB029F89-D355-49D6-8A04-A87B3D18B985}" presName="parTxOnly" presStyleLbl="node1" presStyleIdx="1" presStyleCnt="3" custScaleX="49586">
        <dgm:presLayoutVars>
          <dgm:chMax val="0"/>
          <dgm:chPref val="0"/>
          <dgm:bulletEnabled val="1"/>
        </dgm:presLayoutVars>
      </dgm:prSet>
      <dgm:spPr/>
      <dgm:t>
        <a:bodyPr/>
        <a:lstStyle/>
        <a:p>
          <a:endParaRPr lang="en-US"/>
        </a:p>
      </dgm:t>
    </dgm:pt>
    <dgm:pt modelId="{B6F2CA8B-AD06-454B-A40D-A7FF8179CDB0}" type="pres">
      <dgm:prSet presAssocID="{57DE085E-9502-4E2B-B229-0D91F6C6DD88}" presName="parTxOnlySpace" presStyleCnt="0"/>
      <dgm:spPr/>
      <dgm:t>
        <a:bodyPr/>
        <a:lstStyle/>
        <a:p>
          <a:endParaRPr lang="en-US"/>
        </a:p>
      </dgm:t>
    </dgm:pt>
    <dgm:pt modelId="{8F3E69FC-BC43-49D1-A189-5E3F9D75A292}" type="pres">
      <dgm:prSet presAssocID="{3D5AA2E6-B329-4F9D-86C4-384345BA87C9}" presName="parTxOnly" presStyleLbl="node1" presStyleIdx="2" presStyleCnt="3">
        <dgm:presLayoutVars>
          <dgm:chMax val="0"/>
          <dgm:chPref val="0"/>
          <dgm:bulletEnabled val="1"/>
        </dgm:presLayoutVars>
      </dgm:prSet>
      <dgm:spPr/>
      <dgm:t>
        <a:bodyPr/>
        <a:lstStyle/>
        <a:p>
          <a:endParaRPr lang="en-US"/>
        </a:p>
      </dgm:t>
    </dgm:pt>
  </dgm:ptLst>
  <dgm:cxnLst>
    <dgm:cxn modelId="{D1DD93B2-ADE4-4ECE-B9CB-F6AAFB1DEE84}" type="presOf" srcId="{BB029F89-D355-49D6-8A04-A87B3D18B985}" destId="{A26B914E-1B1D-4EFA-BCFC-A3291E520996}" srcOrd="0" destOrd="0" presId="urn:microsoft.com/office/officeart/2005/8/layout/chevron1"/>
    <dgm:cxn modelId="{F7A700B4-2724-4400-AF6E-28D3799A048F}" srcId="{993EAACC-738A-40B6-9291-1730A523C96D}" destId="{BB029F89-D355-49D6-8A04-A87B3D18B985}" srcOrd="1" destOrd="0" parTransId="{432D15CC-FEF7-4FA4-B4EF-A99AEBED7600}" sibTransId="{57DE085E-9502-4E2B-B229-0D91F6C6DD88}"/>
    <dgm:cxn modelId="{3B2D8E2C-4896-4118-BD57-17DA64DE0CBF}" type="presOf" srcId="{1469E8AE-867E-49BE-BCDF-BB3C7CFC69DD}" destId="{A7BD7892-F943-41EE-AF64-DECAD365B296}" srcOrd="0" destOrd="0" presId="urn:microsoft.com/office/officeart/2005/8/layout/chevron1"/>
    <dgm:cxn modelId="{DBC2A5E0-3691-4149-89CE-5E2D140F7D0B}" type="presOf" srcId="{3D5AA2E6-B329-4F9D-86C4-384345BA87C9}" destId="{8F3E69FC-BC43-49D1-A189-5E3F9D75A292}" srcOrd="0" destOrd="0" presId="urn:microsoft.com/office/officeart/2005/8/layout/chevron1"/>
    <dgm:cxn modelId="{544C8BED-6966-46B5-9260-6B3347FE1B34}" type="presOf" srcId="{993EAACC-738A-40B6-9291-1730A523C96D}" destId="{0DE9901D-253F-4393-BC60-7F40C4E14B6F}" srcOrd="0" destOrd="0" presId="urn:microsoft.com/office/officeart/2005/8/layout/chevron1"/>
    <dgm:cxn modelId="{357062A1-67A8-4FB2-BFF2-3EF3C47F971F}" srcId="{993EAACC-738A-40B6-9291-1730A523C96D}" destId="{1469E8AE-867E-49BE-BCDF-BB3C7CFC69DD}" srcOrd="0" destOrd="0" parTransId="{B757ECE7-5CC3-446E-A5D3-97653D58B4C8}" sibTransId="{4EEEE361-5692-4528-A01C-60BCBB997430}"/>
    <dgm:cxn modelId="{6A6F9F66-5D2A-4D00-894F-562437BC70BC}" srcId="{993EAACC-738A-40B6-9291-1730A523C96D}" destId="{3D5AA2E6-B329-4F9D-86C4-384345BA87C9}" srcOrd="2" destOrd="0" parTransId="{13F84344-F053-4F71-ABC6-1E32FCEB2AD1}" sibTransId="{DA4FE6C9-1CB6-48E2-8FD0-9629DF56DBFE}"/>
    <dgm:cxn modelId="{0C78CF28-DEDD-4F53-BFB8-768C6BB1121F}" type="presParOf" srcId="{0DE9901D-253F-4393-BC60-7F40C4E14B6F}" destId="{A7BD7892-F943-41EE-AF64-DECAD365B296}" srcOrd="0" destOrd="0" presId="urn:microsoft.com/office/officeart/2005/8/layout/chevron1"/>
    <dgm:cxn modelId="{04B38D25-DA30-4272-B292-6E01D8A48290}" type="presParOf" srcId="{0DE9901D-253F-4393-BC60-7F40C4E14B6F}" destId="{60511F63-B0CD-4C44-A238-A030AF92EB61}" srcOrd="1" destOrd="0" presId="urn:microsoft.com/office/officeart/2005/8/layout/chevron1"/>
    <dgm:cxn modelId="{4A11EE6D-589B-499A-8376-8186883A89D8}" type="presParOf" srcId="{0DE9901D-253F-4393-BC60-7F40C4E14B6F}" destId="{A26B914E-1B1D-4EFA-BCFC-A3291E520996}" srcOrd="2" destOrd="0" presId="urn:microsoft.com/office/officeart/2005/8/layout/chevron1"/>
    <dgm:cxn modelId="{56069D83-7BE3-4B07-9EEC-8896991D40BC}" type="presParOf" srcId="{0DE9901D-253F-4393-BC60-7F40C4E14B6F}" destId="{B6F2CA8B-AD06-454B-A40D-A7FF8179CDB0}" srcOrd="3" destOrd="0" presId="urn:microsoft.com/office/officeart/2005/8/layout/chevron1"/>
    <dgm:cxn modelId="{9D8A143A-97A0-4349-82F8-5F3E474BB626}" type="presParOf" srcId="{0DE9901D-253F-4393-BC60-7F40C4E14B6F}" destId="{8F3E69FC-BC43-49D1-A189-5E3F9D75A292}"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DEAF9-D195-4D96-8A13-D989FD67B026}">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552A0A-3CDE-44D5-B641-5A25B5E7EAB0}">
      <dsp:nvSpPr>
        <dsp:cNvPr id="0" name=""/>
        <dsp:cNvSpPr/>
      </dsp:nvSpPr>
      <dsp:spPr>
        <a:xfrm>
          <a:off x="610504" y="416587"/>
          <a:ext cx="9010458" cy="833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Through Digital Analytics</a:t>
          </a:r>
          <a:endParaRPr lang="en-US" sz="2400" kern="1200" dirty="0"/>
        </a:p>
        <a:p>
          <a:pPr marL="171450" lvl="1" indent="-171450" algn="l" defTabSz="800100">
            <a:lnSpc>
              <a:spcPct val="90000"/>
            </a:lnSpc>
            <a:spcBef>
              <a:spcPct val="0"/>
            </a:spcBef>
            <a:spcAft>
              <a:spcPct val="15000"/>
            </a:spcAft>
            <a:buChar char="••"/>
          </a:pPr>
          <a:r>
            <a:rPr lang="en-US" sz="1800" kern="1200" dirty="0" smtClean="0"/>
            <a:t> What outcomes can I hope for?    What problems can I solve?</a:t>
          </a:r>
          <a:endParaRPr lang="en-US" sz="1800" kern="1200" dirty="0"/>
        </a:p>
      </dsp:txBody>
      <dsp:txXfrm>
        <a:off x="610504" y="416587"/>
        <a:ext cx="9010458" cy="833607"/>
      </dsp:txXfrm>
    </dsp:sp>
    <dsp:sp modelId="{C014E6DA-BBC7-4917-A3D6-E5D3F1EB7C65}">
      <dsp:nvSpPr>
        <dsp:cNvPr id="0" name=""/>
        <dsp:cNvSpPr/>
      </dsp:nvSpPr>
      <dsp:spPr>
        <a:xfrm>
          <a:off x="89500" y="312386"/>
          <a:ext cx="1042009" cy="1042009"/>
        </a:xfrm>
        <a:prstGeom prst="ellipse">
          <a:avLst/>
        </a:prstGeom>
        <a:blipFill rotWithShape="0">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547618-F81F-4751-B443-A098735B500F}">
      <dsp:nvSpPr>
        <dsp:cNvPr id="0" name=""/>
        <dsp:cNvSpPr/>
      </dsp:nvSpPr>
      <dsp:spPr>
        <a:xfrm>
          <a:off x="1088431" y="1667215"/>
          <a:ext cx="8532531" cy="833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What’s the process I will have to take to meet my outcomes</a:t>
          </a:r>
          <a:endParaRPr lang="en-US" sz="2400" kern="1200" dirty="0"/>
        </a:p>
        <a:p>
          <a:pPr marL="171450" lvl="1" indent="-171450" algn="l" defTabSz="800100">
            <a:lnSpc>
              <a:spcPct val="90000"/>
            </a:lnSpc>
            <a:spcBef>
              <a:spcPct val="0"/>
            </a:spcBef>
            <a:spcAft>
              <a:spcPct val="15000"/>
            </a:spcAft>
            <a:buChar char="••"/>
          </a:pPr>
          <a:r>
            <a:rPr lang="en-US" sz="1800" kern="1200" dirty="0" smtClean="0"/>
            <a:t> Across the digital landscape of web, app, social and email</a:t>
          </a:r>
          <a:endParaRPr lang="en-US" sz="1800" kern="1200" dirty="0"/>
        </a:p>
      </dsp:txBody>
      <dsp:txXfrm>
        <a:off x="1088431" y="1667215"/>
        <a:ext cx="8532531" cy="833607"/>
      </dsp:txXfrm>
    </dsp:sp>
    <dsp:sp modelId="{5E6DDA54-FB98-4B3F-9C80-951BEEB4D7B8}">
      <dsp:nvSpPr>
        <dsp:cNvPr id="0" name=""/>
        <dsp:cNvSpPr/>
      </dsp:nvSpPr>
      <dsp:spPr>
        <a:xfrm>
          <a:off x="567426" y="1563014"/>
          <a:ext cx="1042009" cy="1042009"/>
        </a:xfrm>
        <a:prstGeom prst="ellipse">
          <a:avLst/>
        </a:prstGeom>
        <a:blipFill rotWithShape="0">
          <a:blip xmlns:r="http://schemas.openxmlformats.org/officeDocument/2006/relationships" r:embed="rId2"/>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2F6057-B08C-4749-A210-4110806BCCAC}">
      <dsp:nvSpPr>
        <dsp:cNvPr id="0" name=""/>
        <dsp:cNvSpPr/>
      </dsp:nvSpPr>
      <dsp:spPr>
        <a:xfrm>
          <a:off x="1088431" y="2917843"/>
          <a:ext cx="8532531" cy="833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What is the data I will need to help me through this process</a:t>
          </a:r>
        </a:p>
        <a:p>
          <a:pPr marL="171450" lvl="1" indent="-171450" algn="l" defTabSz="800100">
            <a:lnSpc>
              <a:spcPct val="90000"/>
            </a:lnSpc>
            <a:spcBef>
              <a:spcPct val="0"/>
            </a:spcBef>
            <a:spcAft>
              <a:spcPct val="15000"/>
            </a:spcAft>
            <a:buChar char="••"/>
          </a:pPr>
          <a:r>
            <a:rPr lang="en-US" sz="1800" kern="1200" dirty="0" smtClean="0"/>
            <a:t> Across the digital landscape of web, app, social and email</a:t>
          </a:r>
          <a:endParaRPr lang="en-US" sz="1800" kern="1200" dirty="0"/>
        </a:p>
      </dsp:txBody>
      <dsp:txXfrm>
        <a:off x="1088431" y="2917843"/>
        <a:ext cx="8532531" cy="833607"/>
      </dsp:txXfrm>
    </dsp:sp>
    <dsp:sp modelId="{0D825F06-1B92-45B7-8FF6-444650A198A2}">
      <dsp:nvSpPr>
        <dsp:cNvPr id="0" name=""/>
        <dsp:cNvSpPr/>
      </dsp:nvSpPr>
      <dsp:spPr>
        <a:xfrm>
          <a:off x="567426" y="2813642"/>
          <a:ext cx="1042009" cy="1042009"/>
        </a:xfrm>
        <a:prstGeom prst="ellipse">
          <a:avLst/>
        </a:prstGeom>
        <a:blipFill rotWithShape="0">
          <a:blip xmlns:r="http://schemas.openxmlformats.org/officeDocument/2006/relationships" r:embed="rId3"/>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AB0936-4D55-402E-A931-1F9515AD0371}">
      <dsp:nvSpPr>
        <dsp:cNvPr id="0" name=""/>
        <dsp:cNvSpPr/>
      </dsp:nvSpPr>
      <dsp:spPr>
        <a:xfrm>
          <a:off x="610504" y="4168472"/>
          <a:ext cx="9010458" cy="8336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Where are some Companies today?</a:t>
          </a:r>
          <a:endParaRPr lang="en-US" sz="2400" kern="1200" dirty="0"/>
        </a:p>
        <a:p>
          <a:pPr marL="171450" lvl="1" indent="-171450" algn="l" defTabSz="800100">
            <a:lnSpc>
              <a:spcPct val="90000"/>
            </a:lnSpc>
            <a:spcBef>
              <a:spcPct val="0"/>
            </a:spcBef>
            <a:spcAft>
              <a:spcPct val="15000"/>
            </a:spcAft>
            <a:buChar char="••"/>
          </a:pPr>
          <a:r>
            <a:rPr lang="en-US" sz="1800" kern="1200" dirty="0" smtClean="0"/>
            <a:t>Can we get there?</a:t>
          </a:r>
          <a:endParaRPr lang="en-US" sz="1800" kern="1200" dirty="0"/>
        </a:p>
      </dsp:txBody>
      <dsp:txXfrm>
        <a:off x="610504" y="4168472"/>
        <a:ext cx="9010458" cy="833607"/>
      </dsp:txXfrm>
    </dsp:sp>
    <dsp:sp modelId="{408488BF-F83D-4251-B5AB-29C5A66D6F2F}">
      <dsp:nvSpPr>
        <dsp:cNvPr id="0" name=""/>
        <dsp:cNvSpPr/>
      </dsp:nvSpPr>
      <dsp:spPr>
        <a:xfrm>
          <a:off x="89500" y="4064271"/>
          <a:ext cx="1042009" cy="1042009"/>
        </a:xfrm>
        <a:prstGeom prst="ellipse">
          <a:avLst/>
        </a:prstGeom>
        <a:blipFill rotWithShape="0">
          <a:blip xmlns:r="http://schemas.openxmlformats.org/officeDocument/2006/relationships" r:embed="rId4"/>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D7892-F943-41EE-AF64-DECAD365B296}">
      <dsp:nvSpPr>
        <dsp:cNvPr id="0" name=""/>
        <dsp:cNvSpPr/>
      </dsp:nvSpPr>
      <dsp:spPr>
        <a:xfrm>
          <a:off x="1740" y="0"/>
          <a:ext cx="2905653" cy="5350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smtClean="0"/>
            <a:t>Raison d’etre</a:t>
          </a:r>
          <a:endParaRPr lang="en-US" sz="2800" kern="1200" dirty="0"/>
        </a:p>
      </dsp:txBody>
      <dsp:txXfrm>
        <a:off x="269280" y="0"/>
        <a:ext cx="2370574" cy="535079"/>
      </dsp:txXfrm>
    </dsp:sp>
    <dsp:sp modelId="{D3830F1A-C108-48D7-B4B1-28F5B278E95F}">
      <dsp:nvSpPr>
        <dsp:cNvPr id="0" name=""/>
        <dsp:cNvSpPr/>
      </dsp:nvSpPr>
      <dsp:spPr>
        <a:xfrm>
          <a:off x="2263181" y="0"/>
          <a:ext cx="3194389" cy="5350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Data </a:t>
          </a:r>
          <a:endParaRPr lang="en-US" sz="2800" kern="1200" dirty="0"/>
        </a:p>
      </dsp:txBody>
      <dsp:txXfrm>
        <a:off x="2530721" y="0"/>
        <a:ext cx="2659310" cy="535079"/>
      </dsp:txXfrm>
    </dsp:sp>
    <dsp:sp modelId="{C850AD2D-3DA0-44FD-8064-57738AD1827E}">
      <dsp:nvSpPr>
        <dsp:cNvPr id="0" name=""/>
        <dsp:cNvSpPr/>
      </dsp:nvSpPr>
      <dsp:spPr>
        <a:xfrm>
          <a:off x="4813358" y="0"/>
          <a:ext cx="6442118" cy="5350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Analyze, Act &amp; Measure</a:t>
          </a:r>
          <a:endParaRPr lang="en-US" sz="2800" kern="1200" dirty="0"/>
        </a:p>
      </dsp:txBody>
      <dsp:txXfrm>
        <a:off x="5080898" y="0"/>
        <a:ext cx="5907039" cy="5350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D7892-F943-41EE-AF64-DECAD365B296}">
      <dsp:nvSpPr>
        <dsp:cNvPr id="0" name=""/>
        <dsp:cNvSpPr/>
      </dsp:nvSpPr>
      <dsp:spPr>
        <a:xfrm>
          <a:off x="3269" y="0"/>
          <a:ext cx="3983909" cy="516187"/>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Offline:</a:t>
          </a:r>
          <a:br>
            <a:rPr lang="en-US" sz="1600" kern="1200" dirty="0" smtClean="0"/>
          </a:br>
          <a:r>
            <a:rPr lang="en-US" sz="1600" kern="1200" dirty="0" smtClean="0"/>
            <a:t>Prompt to go Online</a:t>
          </a:r>
          <a:endParaRPr lang="en-US" sz="1600" kern="1200" dirty="0"/>
        </a:p>
      </dsp:txBody>
      <dsp:txXfrm>
        <a:off x="261363" y="0"/>
        <a:ext cx="3467722" cy="516187"/>
      </dsp:txXfrm>
    </dsp:sp>
    <dsp:sp modelId="{0FD33876-1E06-4C1A-AF91-852CFE4650E3}">
      <dsp:nvSpPr>
        <dsp:cNvPr id="0" name=""/>
        <dsp:cNvSpPr/>
      </dsp:nvSpPr>
      <dsp:spPr>
        <a:xfrm>
          <a:off x="3588788" y="0"/>
          <a:ext cx="3983909" cy="516187"/>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Online:</a:t>
          </a:r>
          <a:br>
            <a:rPr lang="en-US" sz="1600" kern="1200" dirty="0" smtClean="0"/>
          </a:br>
          <a:r>
            <a:rPr lang="en-US" sz="1600" kern="1200" dirty="0" smtClean="0"/>
            <a:t>Easing customer journey</a:t>
          </a:r>
          <a:endParaRPr lang="en-US" sz="1600" kern="1200" dirty="0"/>
        </a:p>
      </dsp:txBody>
      <dsp:txXfrm>
        <a:off x="3846882" y="0"/>
        <a:ext cx="3467722" cy="516187"/>
      </dsp:txXfrm>
    </dsp:sp>
    <dsp:sp modelId="{1BFE44A8-C6A6-46B6-B511-C771E9B067F6}">
      <dsp:nvSpPr>
        <dsp:cNvPr id="0" name=""/>
        <dsp:cNvSpPr/>
      </dsp:nvSpPr>
      <dsp:spPr>
        <a:xfrm>
          <a:off x="7177576" y="0"/>
          <a:ext cx="3983909" cy="516187"/>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Offline + Online:</a:t>
          </a:r>
          <a:br>
            <a:rPr lang="en-US" sz="1600" kern="1200" dirty="0" smtClean="0"/>
          </a:br>
          <a:r>
            <a:rPr lang="en-US" sz="1600" kern="1200" dirty="0" smtClean="0"/>
            <a:t>Driving Conversion</a:t>
          </a:r>
          <a:endParaRPr lang="en-US" sz="1600" kern="1200" dirty="0"/>
        </a:p>
      </dsp:txBody>
      <dsp:txXfrm>
        <a:off x="7435670" y="0"/>
        <a:ext cx="3467722" cy="51618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4BD08-C6E3-434D-A0E0-057268164A04}">
      <dsp:nvSpPr>
        <dsp:cNvPr id="0" name=""/>
        <dsp:cNvSpPr/>
      </dsp:nvSpPr>
      <dsp:spPr>
        <a:xfrm rot="5400000">
          <a:off x="2905333" y="87042"/>
          <a:ext cx="1322593" cy="11506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t>Wahaca</a:t>
          </a:r>
          <a:endParaRPr lang="en-US" sz="1800" kern="1200" dirty="0"/>
        </a:p>
      </dsp:txBody>
      <dsp:txXfrm rot="-5400000">
        <a:off x="3170612" y="207178"/>
        <a:ext cx="792034" cy="910385"/>
      </dsp:txXfrm>
    </dsp:sp>
    <dsp:sp modelId="{09F1D0B6-5981-4809-88AE-9835362D4174}">
      <dsp:nvSpPr>
        <dsp:cNvPr id="0" name=""/>
        <dsp:cNvSpPr/>
      </dsp:nvSpPr>
      <dsp:spPr>
        <a:xfrm>
          <a:off x="4176875" y="265592"/>
          <a:ext cx="1476014" cy="79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QR Code on table</a:t>
          </a:r>
          <a:endParaRPr lang="en-US" sz="1800" kern="1200" dirty="0"/>
        </a:p>
      </dsp:txBody>
      <dsp:txXfrm>
        <a:off x="4176875" y="265592"/>
        <a:ext cx="1476014" cy="793556"/>
      </dsp:txXfrm>
    </dsp:sp>
    <dsp:sp modelId="{60C377BA-E0A0-49BC-9C29-2027A4941335}">
      <dsp:nvSpPr>
        <dsp:cNvPr id="0" name=""/>
        <dsp:cNvSpPr/>
      </dsp:nvSpPr>
      <dsp:spPr>
        <a:xfrm rot="5400000">
          <a:off x="1662624" y="87042"/>
          <a:ext cx="1322593" cy="1150656"/>
        </a:xfrm>
        <a:prstGeom prst="hexagon">
          <a:avLst>
            <a:gd name="adj" fmla="val 25000"/>
            <a:gd name="vf" fmla="val 11547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endParaRPr lang="en-US" sz="4800" kern="1200" dirty="0"/>
        </a:p>
      </dsp:txBody>
      <dsp:txXfrm rot="-5400000">
        <a:off x="1927903" y="207178"/>
        <a:ext cx="792034" cy="910385"/>
      </dsp:txXfrm>
    </dsp:sp>
    <dsp:sp modelId="{3C26786C-7627-4B78-BE4A-E0A12D71DB09}">
      <dsp:nvSpPr>
        <dsp:cNvPr id="0" name=""/>
        <dsp:cNvSpPr/>
      </dsp:nvSpPr>
      <dsp:spPr>
        <a:xfrm rot="5400000">
          <a:off x="2281598" y="1209660"/>
          <a:ext cx="1322593" cy="11506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Bird’s Eye</a:t>
          </a:r>
          <a:endParaRPr lang="en-US" sz="1800" kern="1200" dirty="0"/>
        </a:p>
      </dsp:txBody>
      <dsp:txXfrm rot="-5400000">
        <a:off x="2546877" y="1329796"/>
        <a:ext cx="792034" cy="910385"/>
      </dsp:txXfrm>
    </dsp:sp>
    <dsp:sp modelId="{13D2C412-D28F-4962-8C95-6C9B33FCDC4F}">
      <dsp:nvSpPr>
        <dsp:cNvPr id="0" name=""/>
        <dsp:cNvSpPr/>
      </dsp:nvSpPr>
      <dsp:spPr>
        <a:xfrm>
          <a:off x="891552" y="1388210"/>
          <a:ext cx="1428401" cy="79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en-US" sz="1800" kern="1200" dirty="0" smtClean="0"/>
            <a:t>Pay by picture</a:t>
          </a:r>
          <a:endParaRPr lang="en-US" sz="1800" kern="1200" dirty="0"/>
        </a:p>
      </dsp:txBody>
      <dsp:txXfrm>
        <a:off x="891552" y="1388210"/>
        <a:ext cx="1428401" cy="793556"/>
      </dsp:txXfrm>
    </dsp:sp>
    <dsp:sp modelId="{9ACE332A-3986-484B-8EA0-F1A1AB9AE196}">
      <dsp:nvSpPr>
        <dsp:cNvPr id="0" name=""/>
        <dsp:cNvSpPr/>
      </dsp:nvSpPr>
      <dsp:spPr>
        <a:xfrm rot="5400000">
          <a:off x="3524307" y="1209660"/>
          <a:ext cx="1322593" cy="1150656"/>
        </a:xfrm>
        <a:prstGeom prst="hexagon">
          <a:avLst>
            <a:gd name="adj" fmla="val 25000"/>
            <a:gd name="vf" fmla="val 115470"/>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endParaRPr lang="en-US" sz="4800" kern="1200"/>
        </a:p>
      </dsp:txBody>
      <dsp:txXfrm rot="-5400000">
        <a:off x="3789586" y="1329796"/>
        <a:ext cx="792034" cy="910385"/>
      </dsp:txXfrm>
    </dsp:sp>
    <dsp:sp modelId="{F80522F9-8A4B-47A7-81A3-D6E3EC1968ED}">
      <dsp:nvSpPr>
        <dsp:cNvPr id="0" name=""/>
        <dsp:cNvSpPr/>
      </dsp:nvSpPr>
      <dsp:spPr>
        <a:xfrm rot="5400000">
          <a:off x="2905333" y="2332277"/>
          <a:ext cx="1322593" cy="11506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t>Lloyds Pharmacy</a:t>
          </a:r>
        </a:p>
      </dsp:txBody>
      <dsp:txXfrm rot="-5400000">
        <a:off x="3170612" y="2452413"/>
        <a:ext cx="792034" cy="910385"/>
      </dsp:txXfrm>
    </dsp:sp>
    <dsp:sp modelId="{4D0D9F07-A6F7-44C1-AC0E-8CFD860F6F26}">
      <dsp:nvSpPr>
        <dsp:cNvPr id="0" name=""/>
        <dsp:cNvSpPr/>
      </dsp:nvSpPr>
      <dsp:spPr>
        <a:xfrm>
          <a:off x="4176875" y="2510827"/>
          <a:ext cx="1476014" cy="79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Health Points</a:t>
          </a:r>
        </a:p>
        <a:p>
          <a:pPr lvl="0" algn="l" defTabSz="800100">
            <a:lnSpc>
              <a:spcPct val="90000"/>
            </a:lnSpc>
            <a:spcBef>
              <a:spcPct val="0"/>
            </a:spcBef>
            <a:spcAft>
              <a:spcPct val="35000"/>
            </a:spcAft>
          </a:pPr>
          <a:r>
            <a:rPr lang="en-US" sz="1800" kern="1200" dirty="0" smtClean="0"/>
            <a:t>In-store kiosks</a:t>
          </a:r>
          <a:endParaRPr lang="en-US" sz="1800" kern="1200" dirty="0"/>
        </a:p>
      </dsp:txBody>
      <dsp:txXfrm>
        <a:off x="4176875" y="2510827"/>
        <a:ext cx="1476014" cy="793556"/>
      </dsp:txXfrm>
    </dsp:sp>
    <dsp:sp modelId="{111C50A0-B6F8-402E-BA84-1122C8CD4AFA}">
      <dsp:nvSpPr>
        <dsp:cNvPr id="0" name=""/>
        <dsp:cNvSpPr/>
      </dsp:nvSpPr>
      <dsp:spPr>
        <a:xfrm rot="5400000">
          <a:off x="1662624" y="2332277"/>
          <a:ext cx="1322593" cy="1150656"/>
        </a:xfrm>
        <a:prstGeom prst="hexagon">
          <a:avLst>
            <a:gd name="adj" fmla="val 25000"/>
            <a:gd name="vf" fmla="val 115470"/>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endParaRPr lang="en-US" sz="4800" kern="1200"/>
        </a:p>
      </dsp:txBody>
      <dsp:txXfrm rot="-5400000">
        <a:off x="1927903" y="2452413"/>
        <a:ext cx="792034" cy="910385"/>
      </dsp:txXfrm>
    </dsp:sp>
    <dsp:sp modelId="{7DE80D2A-9B7F-4CB8-8113-27D393C176BD}">
      <dsp:nvSpPr>
        <dsp:cNvPr id="0" name=""/>
        <dsp:cNvSpPr/>
      </dsp:nvSpPr>
      <dsp:spPr>
        <a:xfrm rot="5400000">
          <a:off x="2281598" y="3454895"/>
          <a:ext cx="1322593" cy="11506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Amazon Locker</a:t>
          </a:r>
          <a:endParaRPr lang="en-US" sz="1800" kern="1200" dirty="0"/>
        </a:p>
      </dsp:txBody>
      <dsp:txXfrm rot="-5400000">
        <a:off x="2546877" y="3575031"/>
        <a:ext cx="792034" cy="910385"/>
      </dsp:txXfrm>
    </dsp:sp>
    <dsp:sp modelId="{F8C84508-F924-4D6F-BE70-3E21830456C6}">
      <dsp:nvSpPr>
        <dsp:cNvPr id="0" name=""/>
        <dsp:cNvSpPr/>
      </dsp:nvSpPr>
      <dsp:spPr>
        <a:xfrm>
          <a:off x="891552" y="3633445"/>
          <a:ext cx="1428401" cy="79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en-US" sz="1800" kern="1200" dirty="0" err="1" smtClean="0"/>
            <a:t>Pikcup</a:t>
          </a:r>
          <a:r>
            <a:rPr lang="en-US" sz="1800" kern="1200" dirty="0" smtClean="0"/>
            <a:t> from self-service location</a:t>
          </a:r>
          <a:endParaRPr lang="en-US" sz="1800" kern="1200" dirty="0"/>
        </a:p>
      </dsp:txBody>
      <dsp:txXfrm>
        <a:off x="891552" y="3633445"/>
        <a:ext cx="1428401" cy="793556"/>
      </dsp:txXfrm>
    </dsp:sp>
    <dsp:sp modelId="{2C85B04C-302D-4B1B-843D-08F4809B83D4}">
      <dsp:nvSpPr>
        <dsp:cNvPr id="0" name=""/>
        <dsp:cNvSpPr/>
      </dsp:nvSpPr>
      <dsp:spPr>
        <a:xfrm rot="5400000">
          <a:off x="3524307" y="3454895"/>
          <a:ext cx="1322593" cy="1150656"/>
        </a:xfrm>
        <a:prstGeom prst="hexagon">
          <a:avLst>
            <a:gd name="adj" fmla="val 25000"/>
            <a:gd name="vf" fmla="val 115470"/>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endParaRPr lang="en-US" sz="4800" kern="1200"/>
        </a:p>
      </dsp:txBody>
      <dsp:txXfrm rot="-5400000">
        <a:off x="3789586" y="3575031"/>
        <a:ext cx="792034" cy="91038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4BD08-C6E3-434D-A0E0-057268164A04}">
      <dsp:nvSpPr>
        <dsp:cNvPr id="0" name=""/>
        <dsp:cNvSpPr/>
      </dsp:nvSpPr>
      <dsp:spPr>
        <a:xfrm rot="5400000">
          <a:off x="2281598" y="87042"/>
          <a:ext cx="1322593" cy="11506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Amazon Fresh </a:t>
          </a:r>
          <a:endParaRPr lang="en-US" sz="1800" kern="1200" dirty="0"/>
        </a:p>
      </dsp:txBody>
      <dsp:txXfrm rot="-5400000">
        <a:off x="2546877" y="207178"/>
        <a:ext cx="792034" cy="910385"/>
      </dsp:txXfrm>
    </dsp:sp>
    <dsp:sp modelId="{09F1D0B6-5981-4809-88AE-9835362D4174}">
      <dsp:nvSpPr>
        <dsp:cNvPr id="0" name=""/>
        <dsp:cNvSpPr/>
      </dsp:nvSpPr>
      <dsp:spPr>
        <a:xfrm>
          <a:off x="891552" y="265592"/>
          <a:ext cx="1428401" cy="79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en-US" sz="1800" kern="1200" dirty="0" smtClean="0"/>
            <a:t>Scan items at home</a:t>
          </a:r>
          <a:endParaRPr lang="en-US" sz="1800" kern="1200" dirty="0"/>
        </a:p>
      </dsp:txBody>
      <dsp:txXfrm>
        <a:off x="891552" y="265592"/>
        <a:ext cx="1428401" cy="793556"/>
      </dsp:txXfrm>
    </dsp:sp>
    <dsp:sp modelId="{60C377BA-E0A0-49BC-9C29-2027A4941335}">
      <dsp:nvSpPr>
        <dsp:cNvPr id="0" name=""/>
        <dsp:cNvSpPr/>
      </dsp:nvSpPr>
      <dsp:spPr>
        <a:xfrm rot="5400000">
          <a:off x="3524307" y="87042"/>
          <a:ext cx="1322593" cy="1150656"/>
        </a:xfrm>
        <a:prstGeom prst="hexagon">
          <a:avLst>
            <a:gd name="adj" fmla="val 25000"/>
            <a:gd name="vf" fmla="val 11547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endParaRPr lang="en-US" sz="4800" kern="1200" dirty="0"/>
        </a:p>
      </dsp:txBody>
      <dsp:txXfrm rot="-5400000">
        <a:off x="3789586" y="207178"/>
        <a:ext cx="792034" cy="910385"/>
      </dsp:txXfrm>
    </dsp:sp>
    <dsp:sp modelId="{3C26786C-7627-4B78-BE4A-E0A12D71DB09}">
      <dsp:nvSpPr>
        <dsp:cNvPr id="0" name=""/>
        <dsp:cNvSpPr/>
      </dsp:nvSpPr>
      <dsp:spPr>
        <a:xfrm rot="5400000">
          <a:off x="2905333" y="1209660"/>
          <a:ext cx="1322593" cy="11506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Ikea</a:t>
          </a:r>
          <a:endParaRPr lang="en-US" sz="1800" kern="1200" dirty="0"/>
        </a:p>
      </dsp:txBody>
      <dsp:txXfrm rot="-5400000">
        <a:off x="3170612" y="1329796"/>
        <a:ext cx="792034" cy="910385"/>
      </dsp:txXfrm>
    </dsp:sp>
    <dsp:sp modelId="{13D2C412-D28F-4962-8C95-6C9B33FCDC4F}">
      <dsp:nvSpPr>
        <dsp:cNvPr id="0" name=""/>
        <dsp:cNvSpPr/>
      </dsp:nvSpPr>
      <dsp:spPr>
        <a:xfrm>
          <a:off x="4176875" y="1388210"/>
          <a:ext cx="1476014" cy="79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Augmented Reality App</a:t>
          </a:r>
          <a:endParaRPr lang="en-US" sz="1800" kern="1200" dirty="0"/>
        </a:p>
      </dsp:txBody>
      <dsp:txXfrm>
        <a:off x="4176875" y="1388210"/>
        <a:ext cx="1476014" cy="793556"/>
      </dsp:txXfrm>
    </dsp:sp>
    <dsp:sp modelId="{9ACE332A-3986-484B-8EA0-F1A1AB9AE196}">
      <dsp:nvSpPr>
        <dsp:cNvPr id="0" name=""/>
        <dsp:cNvSpPr/>
      </dsp:nvSpPr>
      <dsp:spPr>
        <a:xfrm rot="5400000">
          <a:off x="1662624" y="1209660"/>
          <a:ext cx="1322593" cy="1150656"/>
        </a:xfrm>
        <a:prstGeom prst="hexagon">
          <a:avLst>
            <a:gd name="adj" fmla="val 25000"/>
            <a:gd name="vf" fmla="val 115470"/>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endParaRPr lang="en-US" sz="4800" kern="1200"/>
        </a:p>
      </dsp:txBody>
      <dsp:txXfrm rot="-5400000">
        <a:off x="1927903" y="1329796"/>
        <a:ext cx="792034" cy="910385"/>
      </dsp:txXfrm>
    </dsp:sp>
    <dsp:sp modelId="{F80522F9-8A4B-47A7-81A3-D6E3EC1968ED}">
      <dsp:nvSpPr>
        <dsp:cNvPr id="0" name=""/>
        <dsp:cNvSpPr/>
      </dsp:nvSpPr>
      <dsp:spPr>
        <a:xfrm rot="5400000">
          <a:off x="2281598" y="2332277"/>
          <a:ext cx="1322593" cy="11506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t>Under </a:t>
          </a:r>
          <a:r>
            <a:rPr lang="en-US" sz="1800" b="0" i="0" kern="1200" dirty="0" err="1" smtClean="0"/>
            <a:t>Armour</a:t>
          </a:r>
          <a:endParaRPr lang="en-US" sz="1800" b="0" i="0" kern="1200" dirty="0" smtClean="0"/>
        </a:p>
      </dsp:txBody>
      <dsp:txXfrm rot="-5400000">
        <a:off x="2546877" y="2452413"/>
        <a:ext cx="792034" cy="910385"/>
      </dsp:txXfrm>
    </dsp:sp>
    <dsp:sp modelId="{4D0D9F07-A6F7-44C1-AC0E-8CFD860F6F26}">
      <dsp:nvSpPr>
        <dsp:cNvPr id="0" name=""/>
        <dsp:cNvSpPr/>
      </dsp:nvSpPr>
      <dsp:spPr>
        <a:xfrm>
          <a:off x="891552" y="2510827"/>
          <a:ext cx="1428401" cy="79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r" defTabSz="800100">
            <a:lnSpc>
              <a:spcPct val="90000"/>
            </a:lnSpc>
            <a:spcBef>
              <a:spcPct val="0"/>
            </a:spcBef>
            <a:spcAft>
              <a:spcPct val="35000"/>
            </a:spcAft>
          </a:pPr>
          <a:r>
            <a:rPr lang="en-US" sz="1800" kern="1200" dirty="0" smtClean="0"/>
            <a:t>Showroom – 80% storytelling</a:t>
          </a:r>
          <a:endParaRPr lang="en-US" sz="1800" kern="1200" dirty="0"/>
        </a:p>
      </dsp:txBody>
      <dsp:txXfrm>
        <a:off x="891552" y="2510827"/>
        <a:ext cx="1428401" cy="793556"/>
      </dsp:txXfrm>
    </dsp:sp>
    <dsp:sp modelId="{111C50A0-B6F8-402E-BA84-1122C8CD4AFA}">
      <dsp:nvSpPr>
        <dsp:cNvPr id="0" name=""/>
        <dsp:cNvSpPr/>
      </dsp:nvSpPr>
      <dsp:spPr>
        <a:xfrm rot="5400000">
          <a:off x="3524307" y="2332277"/>
          <a:ext cx="1322593" cy="1150656"/>
        </a:xfrm>
        <a:prstGeom prst="hexagon">
          <a:avLst>
            <a:gd name="adj" fmla="val 25000"/>
            <a:gd name="vf" fmla="val 115470"/>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endParaRPr lang="en-US" sz="4800" kern="1200"/>
        </a:p>
      </dsp:txBody>
      <dsp:txXfrm rot="-5400000">
        <a:off x="3789586" y="2452413"/>
        <a:ext cx="792034" cy="910385"/>
      </dsp:txXfrm>
    </dsp:sp>
    <dsp:sp modelId="{7DE80D2A-9B7F-4CB8-8113-27D393C176BD}">
      <dsp:nvSpPr>
        <dsp:cNvPr id="0" name=""/>
        <dsp:cNvSpPr/>
      </dsp:nvSpPr>
      <dsp:spPr>
        <a:xfrm rot="5400000">
          <a:off x="2905333" y="3454895"/>
          <a:ext cx="1322593" cy="115065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Macy’s</a:t>
          </a:r>
          <a:endParaRPr lang="en-US" sz="1800" kern="1200" dirty="0"/>
        </a:p>
      </dsp:txBody>
      <dsp:txXfrm rot="-5400000">
        <a:off x="3170612" y="3575031"/>
        <a:ext cx="792034" cy="910385"/>
      </dsp:txXfrm>
    </dsp:sp>
    <dsp:sp modelId="{F8C84508-F924-4D6F-BE70-3E21830456C6}">
      <dsp:nvSpPr>
        <dsp:cNvPr id="0" name=""/>
        <dsp:cNvSpPr/>
      </dsp:nvSpPr>
      <dsp:spPr>
        <a:xfrm>
          <a:off x="4176875" y="3633445"/>
          <a:ext cx="1476014" cy="793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iBeacon’s – Offers on phone when in store</a:t>
          </a:r>
          <a:endParaRPr lang="en-US" sz="1800" kern="1200" dirty="0"/>
        </a:p>
      </dsp:txBody>
      <dsp:txXfrm>
        <a:off x="4176875" y="3633445"/>
        <a:ext cx="1476014" cy="793556"/>
      </dsp:txXfrm>
    </dsp:sp>
    <dsp:sp modelId="{2C85B04C-302D-4B1B-843D-08F4809B83D4}">
      <dsp:nvSpPr>
        <dsp:cNvPr id="0" name=""/>
        <dsp:cNvSpPr/>
      </dsp:nvSpPr>
      <dsp:spPr>
        <a:xfrm rot="5400000">
          <a:off x="1662624" y="3454895"/>
          <a:ext cx="1322593" cy="1150656"/>
        </a:xfrm>
        <a:prstGeom prst="hexagon">
          <a:avLst>
            <a:gd name="adj" fmla="val 25000"/>
            <a:gd name="vf" fmla="val 115470"/>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133600">
            <a:lnSpc>
              <a:spcPct val="90000"/>
            </a:lnSpc>
            <a:spcBef>
              <a:spcPct val="0"/>
            </a:spcBef>
            <a:spcAft>
              <a:spcPct val="35000"/>
            </a:spcAft>
          </a:pPr>
          <a:endParaRPr lang="en-US" sz="4800" kern="1200"/>
        </a:p>
      </dsp:txBody>
      <dsp:txXfrm rot="-5400000">
        <a:off x="1927903" y="3575031"/>
        <a:ext cx="792034" cy="910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9E69B-8388-4C22-94A2-8B172C35C5B3}">
      <dsp:nvSpPr>
        <dsp:cNvPr id="0" name=""/>
        <dsp:cNvSpPr/>
      </dsp:nvSpPr>
      <dsp:spPr>
        <a:xfrm>
          <a:off x="2478" y="0"/>
          <a:ext cx="6534408" cy="54623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3200" kern="1200" dirty="0" smtClean="0"/>
            <a:t>Analytics</a:t>
          </a:r>
          <a:endParaRPr lang="en-US" sz="3200" kern="1200" dirty="0"/>
        </a:p>
      </dsp:txBody>
      <dsp:txXfrm>
        <a:off x="275596" y="0"/>
        <a:ext cx="5988172" cy="546236"/>
      </dsp:txXfrm>
    </dsp:sp>
    <dsp:sp modelId="{7BC8C903-EFAE-4831-BCF7-5A2FDADE3410}">
      <dsp:nvSpPr>
        <dsp:cNvPr id="0" name=""/>
        <dsp:cNvSpPr/>
      </dsp:nvSpPr>
      <dsp:spPr>
        <a:xfrm>
          <a:off x="6225629" y="0"/>
          <a:ext cx="3112571" cy="54623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3200" kern="1200" dirty="0" smtClean="0"/>
            <a:t>Action</a:t>
          </a:r>
          <a:endParaRPr lang="en-US" sz="3200" kern="1200" dirty="0"/>
        </a:p>
      </dsp:txBody>
      <dsp:txXfrm>
        <a:off x="6498747" y="0"/>
        <a:ext cx="2566335" cy="546236"/>
      </dsp:txXfrm>
    </dsp:sp>
    <dsp:sp modelId="{44E09982-AD08-4622-8202-CE72034F66CB}">
      <dsp:nvSpPr>
        <dsp:cNvPr id="0" name=""/>
        <dsp:cNvSpPr/>
      </dsp:nvSpPr>
      <dsp:spPr>
        <a:xfrm>
          <a:off x="9026944" y="0"/>
          <a:ext cx="3112571" cy="54623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3200" kern="1200" dirty="0" smtClean="0"/>
            <a:t>Measurement</a:t>
          </a:r>
          <a:endParaRPr lang="en-US" sz="3200" kern="1200" dirty="0"/>
        </a:p>
      </dsp:txBody>
      <dsp:txXfrm>
        <a:off x="9300062" y="0"/>
        <a:ext cx="2566335" cy="546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D7892-F943-41EE-AF64-DECAD365B296}">
      <dsp:nvSpPr>
        <dsp:cNvPr id="0" name=""/>
        <dsp:cNvSpPr/>
      </dsp:nvSpPr>
      <dsp:spPr>
        <a:xfrm>
          <a:off x="3269" y="0"/>
          <a:ext cx="3983909" cy="60415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3200" kern="1200" dirty="0" smtClean="0"/>
            <a:t>Think “Showroom”</a:t>
          </a:r>
          <a:endParaRPr lang="en-US" sz="3200" kern="1200" dirty="0"/>
        </a:p>
      </dsp:txBody>
      <dsp:txXfrm>
        <a:off x="305348" y="0"/>
        <a:ext cx="3379752" cy="604157"/>
      </dsp:txXfrm>
    </dsp:sp>
    <dsp:sp modelId="{0FD33876-1E06-4C1A-AF91-852CFE4650E3}">
      <dsp:nvSpPr>
        <dsp:cNvPr id="0" name=""/>
        <dsp:cNvSpPr/>
      </dsp:nvSpPr>
      <dsp:spPr>
        <a:xfrm>
          <a:off x="3588788" y="0"/>
          <a:ext cx="3983909" cy="604157"/>
        </a:xfrm>
        <a:prstGeom prst="chevron">
          <a:avLst/>
        </a:prstGeom>
        <a:solidFill>
          <a:schemeClr val="accent3">
            <a:hueOff val="2312758"/>
            <a:satOff val="-12398"/>
            <a:lumOff val="-1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3200" kern="1200" dirty="0" smtClean="0"/>
            <a:t>Think “Experience”</a:t>
          </a:r>
          <a:endParaRPr lang="en-US" sz="3200" kern="1200" dirty="0"/>
        </a:p>
      </dsp:txBody>
      <dsp:txXfrm>
        <a:off x="3890867" y="0"/>
        <a:ext cx="3379752" cy="604157"/>
      </dsp:txXfrm>
    </dsp:sp>
    <dsp:sp modelId="{2685B31D-EB75-4D27-AA51-AA3C7BA83B23}">
      <dsp:nvSpPr>
        <dsp:cNvPr id="0" name=""/>
        <dsp:cNvSpPr/>
      </dsp:nvSpPr>
      <dsp:spPr>
        <a:xfrm>
          <a:off x="7174306" y="0"/>
          <a:ext cx="3983909" cy="604157"/>
        </a:xfrm>
        <a:prstGeom prst="chevron">
          <a:avLst/>
        </a:prstGeom>
        <a:solidFill>
          <a:schemeClr val="accent3">
            <a:hueOff val="4625516"/>
            <a:satOff val="-24796"/>
            <a:lumOff val="-3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sz="3200" kern="1200" dirty="0" smtClean="0"/>
            <a:t>Think “Relevance”</a:t>
          </a:r>
          <a:endParaRPr lang="en-US" sz="3200" kern="1200" dirty="0"/>
        </a:p>
      </dsp:txBody>
      <dsp:txXfrm>
        <a:off x="7476385" y="0"/>
        <a:ext cx="3379752" cy="6041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D7892-F943-41EE-AF64-DECAD365B296}">
      <dsp:nvSpPr>
        <dsp:cNvPr id="0" name=""/>
        <dsp:cNvSpPr/>
      </dsp:nvSpPr>
      <dsp:spPr>
        <a:xfrm>
          <a:off x="0" y="0"/>
          <a:ext cx="6535565" cy="76242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Analyze Traffic Source</a:t>
          </a:r>
          <a:endParaRPr lang="en-US" sz="2800" kern="1200" dirty="0"/>
        </a:p>
      </dsp:txBody>
      <dsp:txXfrm>
        <a:off x="381212" y="0"/>
        <a:ext cx="5773142" cy="762423"/>
      </dsp:txXfrm>
    </dsp:sp>
    <dsp:sp modelId="{76032E8D-4432-4599-B64B-5FB7B2418706}">
      <dsp:nvSpPr>
        <dsp:cNvPr id="0" name=""/>
        <dsp:cNvSpPr/>
      </dsp:nvSpPr>
      <dsp:spPr>
        <a:xfrm>
          <a:off x="5966648" y="0"/>
          <a:ext cx="5706123" cy="762423"/>
        </a:xfrm>
        <a:prstGeom prst="chevron">
          <a:avLst/>
        </a:prstGeom>
        <a:solidFill>
          <a:schemeClr val="accent3">
            <a:hueOff val="4625516"/>
            <a:satOff val="-24796"/>
            <a:lumOff val="-3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Identify Opportunities for Optimizing Each Source</a:t>
          </a:r>
          <a:endParaRPr lang="en-US" sz="2800" kern="1200" dirty="0"/>
        </a:p>
      </dsp:txBody>
      <dsp:txXfrm>
        <a:off x="6347860" y="0"/>
        <a:ext cx="4943700" cy="7624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D7892-F943-41EE-AF64-DECAD365B296}">
      <dsp:nvSpPr>
        <dsp:cNvPr id="0" name=""/>
        <dsp:cNvSpPr/>
      </dsp:nvSpPr>
      <dsp:spPr>
        <a:xfrm>
          <a:off x="0" y="0"/>
          <a:ext cx="6535565" cy="40717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Customer Journey</a:t>
          </a:r>
          <a:endParaRPr lang="en-US" sz="2800" kern="1200" dirty="0"/>
        </a:p>
      </dsp:txBody>
      <dsp:txXfrm>
        <a:off x="203589" y="0"/>
        <a:ext cx="6128388" cy="407177"/>
      </dsp:txXfrm>
    </dsp:sp>
    <dsp:sp modelId="{76032E8D-4432-4599-B64B-5FB7B2418706}">
      <dsp:nvSpPr>
        <dsp:cNvPr id="0" name=""/>
        <dsp:cNvSpPr/>
      </dsp:nvSpPr>
      <dsp:spPr>
        <a:xfrm>
          <a:off x="5966648" y="0"/>
          <a:ext cx="5706123" cy="407177"/>
        </a:xfrm>
        <a:prstGeom prst="chevron">
          <a:avLst/>
        </a:prstGeom>
        <a:solidFill>
          <a:schemeClr val="accent3">
            <a:hueOff val="4625516"/>
            <a:satOff val="-24796"/>
            <a:lumOff val="-3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Micro Conversions</a:t>
          </a:r>
          <a:endParaRPr lang="en-US" sz="2800" kern="1200" dirty="0"/>
        </a:p>
      </dsp:txBody>
      <dsp:txXfrm>
        <a:off x="6170237" y="0"/>
        <a:ext cx="5298946" cy="4071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D7892-F943-41EE-AF64-DECAD365B296}">
      <dsp:nvSpPr>
        <dsp:cNvPr id="0" name=""/>
        <dsp:cNvSpPr/>
      </dsp:nvSpPr>
      <dsp:spPr>
        <a:xfrm>
          <a:off x="0" y="0"/>
          <a:ext cx="3105029" cy="407177"/>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Raison </a:t>
          </a:r>
          <a:r>
            <a:rPr lang="en-US" sz="2400" kern="1200" dirty="0" err="1" smtClean="0"/>
            <a:t>d’etre</a:t>
          </a:r>
          <a:endParaRPr lang="en-US" sz="2400" kern="1200" dirty="0"/>
        </a:p>
      </dsp:txBody>
      <dsp:txXfrm>
        <a:off x="203589" y="0"/>
        <a:ext cx="2697852" cy="407177"/>
      </dsp:txXfrm>
    </dsp:sp>
    <dsp:sp modelId="{5F4E0822-93FF-4270-830C-C0345E9249D5}">
      <dsp:nvSpPr>
        <dsp:cNvPr id="0" name=""/>
        <dsp:cNvSpPr/>
      </dsp:nvSpPr>
      <dsp:spPr>
        <a:xfrm>
          <a:off x="2466013" y="0"/>
          <a:ext cx="3440194" cy="407177"/>
        </a:xfrm>
        <a:prstGeom prst="chevron">
          <a:avLst/>
        </a:prstGeom>
        <a:solidFill>
          <a:schemeClr val="accent3">
            <a:hueOff val="2312758"/>
            <a:satOff val="-12398"/>
            <a:lumOff val="-1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Data </a:t>
          </a:r>
          <a:endParaRPr lang="en-US" sz="2400" kern="1200" dirty="0"/>
        </a:p>
      </dsp:txBody>
      <dsp:txXfrm>
        <a:off x="2669602" y="0"/>
        <a:ext cx="3033017" cy="407177"/>
      </dsp:txXfrm>
    </dsp:sp>
    <dsp:sp modelId="{F044DDE6-8F3F-4EA4-A3C8-D409F421BA2B}">
      <dsp:nvSpPr>
        <dsp:cNvPr id="0" name=""/>
        <dsp:cNvSpPr/>
      </dsp:nvSpPr>
      <dsp:spPr>
        <a:xfrm>
          <a:off x="5265480" y="0"/>
          <a:ext cx="6407275" cy="407177"/>
        </a:xfrm>
        <a:prstGeom prst="chevron">
          <a:avLst/>
        </a:prstGeom>
        <a:solidFill>
          <a:schemeClr val="accent3">
            <a:hueOff val="4625516"/>
            <a:satOff val="-24796"/>
            <a:lumOff val="-33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Analyze, Act &amp; Measure</a:t>
          </a:r>
          <a:endParaRPr lang="en-US" sz="2400" kern="1200" dirty="0"/>
        </a:p>
      </dsp:txBody>
      <dsp:txXfrm>
        <a:off x="5469069" y="0"/>
        <a:ext cx="6000098" cy="4071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D7892-F943-41EE-AF64-DECAD365B296}">
      <dsp:nvSpPr>
        <dsp:cNvPr id="0" name=""/>
        <dsp:cNvSpPr/>
      </dsp:nvSpPr>
      <dsp:spPr>
        <a:xfrm>
          <a:off x="0" y="0"/>
          <a:ext cx="3039250" cy="53507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Raison </a:t>
          </a:r>
          <a:r>
            <a:rPr lang="en-US" sz="2800" kern="1200" dirty="0" err="1" smtClean="0"/>
            <a:t>d’etre</a:t>
          </a:r>
          <a:endParaRPr lang="en-US" sz="2800" kern="1200" dirty="0"/>
        </a:p>
      </dsp:txBody>
      <dsp:txXfrm>
        <a:off x="267540" y="0"/>
        <a:ext cx="2504171" cy="535079"/>
      </dsp:txXfrm>
    </dsp:sp>
    <dsp:sp modelId="{2CA3FB9A-2CC8-4CD9-8FEA-F1127EEECC69}">
      <dsp:nvSpPr>
        <dsp:cNvPr id="0" name=""/>
        <dsp:cNvSpPr/>
      </dsp:nvSpPr>
      <dsp:spPr>
        <a:xfrm>
          <a:off x="2415898" y="0"/>
          <a:ext cx="3375324" cy="535079"/>
        </a:xfrm>
        <a:prstGeom prst="chevron">
          <a:avLst/>
        </a:prstGeom>
        <a:solidFill>
          <a:schemeClr val="accent5">
            <a:hueOff val="-515611"/>
            <a:satOff val="-6008"/>
            <a:lumOff val="-1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Data </a:t>
          </a:r>
          <a:endParaRPr lang="en-US" sz="2800" kern="1200" dirty="0"/>
        </a:p>
      </dsp:txBody>
      <dsp:txXfrm>
        <a:off x="2683438" y="0"/>
        <a:ext cx="2840245" cy="535079"/>
      </dsp:txXfrm>
    </dsp:sp>
    <dsp:sp modelId="{45250A89-EE9A-42BB-8BA8-AEC26301AEA4}">
      <dsp:nvSpPr>
        <dsp:cNvPr id="0" name=""/>
        <dsp:cNvSpPr/>
      </dsp:nvSpPr>
      <dsp:spPr>
        <a:xfrm>
          <a:off x="5162577" y="0"/>
          <a:ext cx="6286457" cy="535079"/>
        </a:xfrm>
        <a:prstGeom prst="chevron">
          <a:avLst/>
        </a:prstGeom>
        <a:solidFill>
          <a:schemeClr val="accent5">
            <a:hueOff val="-1031223"/>
            <a:satOff val="-12017"/>
            <a:lumOff val="-2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en-US" sz="2800" kern="1200" dirty="0" smtClean="0"/>
            <a:t>Analyze, Act &amp; Measure</a:t>
          </a:r>
          <a:endParaRPr lang="en-US" sz="2800" kern="1200" dirty="0"/>
        </a:p>
      </dsp:txBody>
      <dsp:txXfrm>
        <a:off x="5430117" y="0"/>
        <a:ext cx="5751378" cy="5350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6A1DA-2AE9-4F6E-9CCB-A718AA4EBDEA}">
      <dsp:nvSpPr>
        <dsp:cNvPr id="0" name=""/>
        <dsp:cNvSpPr/>
      </dsp:nvSpPr>
      <dsp:spPr>
        <a:xfrm>
          <a:off x="851146" y="0"/>
          <a:ext cx="9646321" cy="1942096"/>
        </a:xfrm>
        <a:prstGeom prst="rightArrow">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1A5D9407-6535-4F85-B482-3B7330B0B34E}">
      <dsp:nvSpPr>
        <dsp:cNvPr id="0" name=""/>
        <dsp:cNvSpPr/>
      </dsp:nvSpPr>
      <dsp:spPr>
        <a:xfrm>
          <a:off x="347163" y="582628"/>
          <a:ext cx="3404584" cy="77683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Collect Relevant App Data</a:t>
          </a:r>
          <a:endParaRPr lang="en-US" sz="1900" kern="1200" dirty="0"/>
        </a:p>
      </dsp:txBody>
      <dsp:txXfrm>
        <a:off x="385085" y="620550"/>
        <a:ext cx="3328740" cy="700994"/>
      </dsp:txXfrm>
    </dsp:sp>
    <dsp:sp modelId="{996B4A9E-3FA9-4564-8F2F-B26C3D235DA0}">
      <dsp:nvSpPr>
        <dsp:cNvPr id="0" name=""/>
        <dsp:cNvSpPr/>
      </dsp:nvSpPr>
      <dsp:spPr>
        <a:xfrm>
          <a:off x="3972014" y="582628"/>
          <a:ext cx="3404584" cy="77683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Generate Insights on User Behaviour</a:t>
          </a:r>
          <a:endParaRPr lang="en-US" sz="1900" kern="1200" dirty="0"/>
        </a:p>
      </dsp:txBody>
      <dsp:txXfrm>
        <a:off x="4009936" y="620550"/>
        <a:ext cx="3328740" cy="700994"/>
      </dsp:txXfrm>
    </dsp:sp>
    <dsp:sp modelId="{1C7786FE-DBD7-494B-BEE1-CBE38C141841}">
      <dsp:nvSpPr>
        <dsp:cNvPr id="0" name=""/>
        <dsp:cNvSpPr/>
      </dsp:nvSpPr>
      <dsp:spPr>
        <a:xfrm>
          <a:off x="7596866" y="582628"/>
          <a:ext cx="3404584" cy="77683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Act to drive outcomes </a:t>
          </a:r>
          <a:endParaRPr lang="en-US" sz="1900" kern="1200" dirty="0"/>
        </a:p>
      </dsp:txBody>
      <dsp:txXfrm>
        <a:off x="7634788" y="620550"/>
        <a:ext cx="3328740" cy="7009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D7892-F943-41EE-AF64-DECAD365B296}">
      <dsp:nvSpPr>
        <dsp:cNvPr id="0" name=""/>
        <dsp:cNvSpPr/>
      </dsp:nvSpPr>
      <dsp:spPr>
        <a:xfrm>
          <a:off x="5858" y="0"/>
          <a:ext cx="3028049" cy="535079"/>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Raison </a:t>
          </a:r>
          <a:r>
            <a:rPr lang="en-US" sz="2000" kern="1200" dirty="0" err="1" smtClean="0"/>
            <a:t>d’etre</a:t>
          </a:r>
          <a:endParaRPr lang="en-US" sz="2000" kern="1200" dirty="0"/>
        </a:p>
      </dsp:txBody>
      <dsp:txXfrm>
        <a:off x="273398" y="0"/>
        <a:ext cx="2492970" cy="535079"/>
      </dsp:txXfrm>
    </dsp:sp>
    <dsp:sp modelId="{A26B914E-1B1D-4EFA-BCFC-A3291E520996}">
      <dsp:nvSpPr>
        <dsp:cNvPr id="0" name=""/>
        <dsp:cNvSpPr/>
      </dsp:nvSpPr>
      <dsp:spPr>
        <a:xfrm>
          <a:off x="2407164" y="0"/>
          <a:ext cx="3107770" cy="535079"/>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Data </a:t>
          </a:r>
          <a:endParaRPr lang="en-US" sz="2000" kern="1200" dirty="0"/>
        </a:p>
      </dsp:txBody>
      <dsp:txXfrm>
        <a:off x="2674704" y="0"/>
        <a:ext cx="2572691" cy="535079"/>
      </dsp:txXfrm>
    </dsp:sp>
    <dsp:sp modelId="{8F3E69FC-BC43-49D1-A189-5E3F9D75A292}">
      <dsp:nvSpPr>
        <dsp:cNvPr id="0" name=""/>
        <dsp:cNvSpPr/>
      </dsp:nvSpPr>
      <dsp:spPr>
        <a:xfrm>
          <a:off x="4888191" y="0"/>
          <a:ext cx="6267435" cy="535079"/>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Analyze, Act &amp; Measure</a:t>
          </a:r>
          <a:endParaRPr lang="en-US" sz="2000" kern="1200" dirty="0"/>
        </a:p>
      </dsp:txBody>
      <dsp:txXfrm>
        <a:off x="5155731" y="0"/>
        <a:ext cx="5732356" cy="53507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5A9C2F-27AC-462B-83F7-8EDF275C07A3}" type="datetimeFigureOut">
              <a:rPr lang="en-IN" smtClean="0"/>
              <a:t>27-07-2016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54D25-C531-45E1-9A3F-9D8C5D837AAD}" type="slidenum">
              <a:rPr lang="en-IN" smtClean="0"/>
              <a:t>‹#›</a:t>
            </a:fld>
            <a:endParaRPr lang="en-IN" dirty="0"/>
          </a:p>
        </p:txBody>
      </p:sp>
    </p:spTree>
    <p:extLst>
      <p:ext uri="{BB962C8B-B14F-4D97-AF65-F5344CB8AC3E}">
        <p14:creationId xmlns:p14="http://schemas.microsoft.com/office/powerpoint/2010/main" val="2831024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1</a:t>
            </a:fld>
            <a:endParaRPr lang="en-IN" dirty="0"/>
          </a:p>
        </p:txBody>
      </p:sp>
    </p:spTree>
    <p:extLst>
      <p:ext uri="{BB962C8B-B14F-4D97-AF65-F5344CB8AC3E}">
        <p14:creationId xmlns:p14="http://schemas.microsoft.com/office/powerpoint/2010/main" val="683023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16</a:t>
            </a:fld>
            <a:endParaRPr lang="en-IN" dirty="0"/>
          </a:p>
        </p:txBody>
      </p:sp>
    </p:spTree>
    <p:extLst>
      <p:ext uri="{BB962C8B-B14F-4D97-AF65-F5344CB8AC3E}">
        <p14:creationId xmlns:p14="http://schemas.microsoft.com/office/powerpoint/2010/main" val="279312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17</a:t>
            </a:fld>
            <a:endParaRPr lang="en-IN" dirty="0"/>
          </a:p>
        </p:txBody>
      </p:sp>
    </p:spTree>
    <p:extLst>
      <p:ext uri="{BB962C8B-B14F-4D97-AF65-F5344CB8AC3E}">
        <p14:creationId xmlns:p14="http://schemas.microsoft.com/office/powerpoint/2010/main" val="905175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19</a:t>
            </a:fld>
            <a:endParaRPr lang="en-IN" dirty="0">
              <a:solidFill>
                <a:prstClr val="black"/>
              </a:solidFill>
            </a:endParaRPr>
          </a:p>
        </p:txBody>
      </p:sp>
    </p:spTree>
    <p:extLst>
      <p:ext uri="{BB962C8B-B14F-4D97-AF65-F5344CB8AC3E}">
        <p14:creationId xmlns:p14="http://schemas.microsoft.com/office/powerpoint/2010/main" val="2354280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20</a:t>
            </a:fld>
            <a:endParaRPr lang="en-IN" dirty="0"/>
          </a:p>
        </p:txBody>
      </p:sp>
    </p:spTree>
    <p:extLst>
      <p:ext uri="{BB962C8B-B14F-4D97-AF65-F5344CB8AC3E}">
        <p14:creationId xmlns:p14="http://schemas.microsoft.com/office/powerpoint/2010/main" val="78556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21</a:t>
            </a:fld>
            <a:endParaRPr lang="en-IN" dirty="0"/>
          </a:p>
        </p:txBody>
      </p:sp>
    </p:spTree>
    <p:extLst>
      <p:ext uri="{BB962C8B-B14F-4D97-AF65-F5344CB8AC3E}">
        <p14:creationId xmlns:p14="http://schemas.microsoft.com/office/powerpoint/2010/main" val="374261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22</a:t>
            </a:fld>
            <a:endParaRPr lang="en-IN" dirty="0"/>
          </a:p>
        </p:txBody>
      </p:sp>
    </p:spTree>
    <p:extLst>
      <p:ext uri="{BB962C8B-B14F-4D97-AF65-F5344CB8AC3E}">
        <p14:creationId xmlns:p14="http://schemas.microsoft.com/office/powerpoint/2010/main" val="802824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24</a:t>
            </a:fld>
            <a:endParaRPr lang="en-IN" dirty="0"/>
          </a:p>
        </p:txBody>
      </p:sp>
    </p:spTree>
    <p:extLst>
      <p:ext uri="{BB962C8B-B14F-4D97-AF65-F5344CB8AC3E}">
        <p14:creationId xmlns:p14="http://schemas.microsoft.com/office/powerpoint/2010/main" val="2567865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25</a:t>
            </a:fld>
            <a:endParaRPr lang="en-IN" dirty="0"/>
          </a:p>
        </p:txBody>
      </p:sp>
    </p:spTree>
    <p:extLst>
      <p:ext uri="{BB962C8B-B14F-4D97-AF65-F5344CB8AC3E}">
        <p14:creationId xmlns:p14="http://schemas.microsoft.com/office/powerpoint/2010/main" val="446592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26</a:t>
            </a:fld>
            <a:endParaRPr lang="en-IN" dirty="0"/>
          </a:p>
        </p:txBody>
      </p:sp>
    </p:spTree>
    <p:extLst>
      <p:ext uri="{BB962C8B-B14F-4D97-AF65-F5344CB8AC3E}">
        <p14:creationId xmlns:p14="http://schemas.microsoft.com/office/powerpoint/2010/main" val="290227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27</a:t>
            </a:fld>
            <a:endParaRPr lang="en-IN" dirty="0"/>
          </a:p>
        </p:txBody>
      </p:sp>
    </p:spTree>
    <p:extLst>
      <p:ext uri="{BB962C8B-B14F-4D97-AF65-F5344CB8AC3E}">
        <p14:creationId xmlns:p14="http://schemas.microsoft.com/office/powerpoint/2010/main" val="381090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2</a:t>
            </a:fld>
            <a:endParaRPr lang="en-IN" dirty="0"/>
          </a:p>
        </p:txBody>
      </p:sp>
    </p:spTree>
    <p:extLst>
      <p:ext uri="{BB962C8B-B14F-4D97-AF65-F5344CB8AC3E}">
        <p14:creationId xmlns:p14="http://schemas.microsoft.com/office/powerpoint/2010/main" val="3975213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28</a:t>
            </a:fld>
            <a:endParaRPr lang="en-IN" dirty="0">
              <a:solidFill>
                <a:prstClr val="black"/>
              </a:solidFill>
            </a:endParaRPr>
          </a:p>
        </p:txBody>
      </p:sp>
    </p:spTree>
    <p:extLst>
      <p:ext uri="{BB962C8B-B14F-4D97-AF65-F5344CB8AC3E}">
        <p14:creationId xmlns:p14="http://schemas.microsoft.com/office/powerpoint/2010/main" val="2085205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29</a:t>
            </a:fld>
            <a:endParaRPr lang="en-IN" dirty="0">
              <a:solidFill>
                <a:prstClr val="black"/>
              </a:solidFill>
            </a:endParaRPr>
          </a:p>
        </p:txBody>
      </p:sp>
    </p:spTree>
    <p:extLst>
      <p:ext uri="{BB962C8B-B14F-4D97-AF65-F5344CB8AC3E}">
        <p14:creationId xmlns:p14="http://schemas.microsoft.com/office/powerpoint/2010/main" val="3379872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30</a:t>
            </a:fld>
            <a:endParaRPr lang="en-IN" dirty="0">
              <a:solidFill>
                <a:prstClr val="black"/>
              </a:solidFill>
            </a:endParaRPr>
          </a:p>
        </p:txBody>
      </p:sp>
    </p:spTree>
    <p:extLst>
      <p:ext uri="{BB962C8B-B14F-4D97-AF65-F5344CB8AC3E}">
        <p14:creationId xmlns:p14="http://schemas.microsoft.com/office/powerpoint/2010/main" val="4210934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http://www.computerweekly.com/news/2240203420/Case-study-How-Premier-Inn-uses-mobile-analytics</a:t>
            </a:r>
          </a:p>
          <a:p>
            <a:r>
              <a:rPr lang="en-US" dirty="0" smtClean="0"/>
              <a:t>https://www.marketingweek.com/2013/05/28/premier-inn-to-harness-big-data-insights-to-bolster-android-audience/</a:t>
            </a:r>
          </a:p>
          <a:p>
            <a:endParaRPr lang="en-US" dirty="0" smtClean="0"/>
          </a:p>
          <a:p>
            <a:r>
              <a:rPr lang="en-US" dirty="0" smtClean="0"/>
              <a:t>https://mixpanel.com/case-study/airbnb/</a:t>
            </a:r>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31</a:t>
            </a:fld>
            <a:endParaRPr lang="en-IN" dirty="0">
              <a:solidFill>
                <a:prstClr val="black"/>
              </a:solidFill>
            </a:endParaRPr>
          </a:p>
        </p:txBody>
      </p:sp>
    </p:spTree>
    <p:extLst>
      <p:ext uri="{BB962C8B-B14F-4D97-AF65-F5344CB8AC3E}">
        <p14:creationId xmlns:p14="http://schemas.microsoft.com/office/powerpoint/2010/main" val="1845445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33</a:t>
            </a:fld>
            <a:endParaRPr lang="en-IN" dirty="0">
              <a:solidFill>
                <a:prstClr val="black"/>
              </a:solidFill>
            </a:endParaRPr>
          </a:p>
        </p:txBody>
      </p:sp>
    </p:spTree>
    <p:extLst>
      <p:ext uri="{BB962C8B-B14F-4D97-AF65-F5344CB8AC3E}">
        <p14:creationId xmlns:p14="http://schemas.microsoft.com/office/powerpoint/2010/main" val="4165800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34</a:t>
            </a:fld>
            <a:endParaRPr lang="en-IN" dirty="0">
              <a:solidFill>
                <a:prstClr val="black"/>
              </a:solidFill>
            </a:endParaRPr>
          </a:p>
        </p:txBody>
      </p:sp>
    </p:spTree>
    <p:extLst>
      <p:ext uri="{BB962C8B-B14F-4D97-AF65-F5344CB8AC3E}">
        <p14:creationId xmlns:p14="http://schemas.microsoft.com/office/powerpoint/2010/main" val="964188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35</a:t>
            </a:fld>
            <a:endParaRPr lang="en-IN" dirty="0">
              <a:solidFill>
                <a:prstClr val="black"/>
              </a:solidFill>
            </a:endParaRPr>
          </a:p>
        </p:txBody>
      </p:sp>
    </p:spTree>
    <p:extLst>
      <p:ext uri="{BB962C8B-B14F-4D97-AF65-F5344CB8AC3E}">
        <p14:creationId xmlns:p14="http://schemas.microsoft.com/office/powerpoint/2010/main" val="1770971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37</a:t>
            </a:fld>
            <a:endParaRPr lang="en-IN" dirty="0">
              <a:solidFill>
                <a:prstClr val="black"/>
              </a:solidFill>
            </a:endParaRPr>
          </a:p>
        </p:txBody>
      </p:sp>
    </p:spTree>
    <p:extLst>
      <p:ext uri="{BB962C8B-B14F-4D97-AF65-F5344CB8AC3E}">
        <p14:creationId xmlns:p14="http://schemas.microsoft.com/office/powerpoint/2010/main" val="1653575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38</a:t>
            </a:fld>
            <a:endParaRPr lang="en-IN" dirty="0">
              <a:solidFill>
                <a:prstClr val="black"/>
              </a:solidFill>
            </a:endParaRPr>
          </a:p>
        </p:txBody>
      </p:sp>
    </p:spTree>
    <p:extLst>
      <p:ext uri="{BB962C8B-B14F-4D97-AF65-F5344CB8AC3E}">
        <p14:creationId xmlns:p14="http://schemas.microsoft.com/office/powerpoint/2010/main" val="598200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39</a:t>
            </a:fld>
            <a:endParaRPr lang="en-IN" dirty="0">
              <a:solidFill>
                <a:prstClr val="black"/>
              </a:solidFill>
            </a:endParaRPr>
          </a:p>
        </p:txBody>
      </p:sp>
    </p:spTree>
    <p:extLst>
      <p:ext uri="{BB962C8B-B14F-4D97-AF65-F5344CB8AC3E}">
        <p14:creationId xmlns:p14="http://schemas.microsoft.com/office/powerpoint/2010/main" val="2834824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3</a:t>
            </a:fld>
            <a:endParaRPr lang="en-IN" dirty="0"/>
          </a:p>
        </p:txBody>
      </p:sp>
    </p:spTree>
    <p:extLst>
      <p:ext uri="{BB962C8B-B14F-4D97-AF65-F5344CB8AC3E}">
        <p14:creationId xmlns:p14="http://schemas.microsoft.com/office/powerpoint/2010/main" val="4131795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40</a:t>
            </a:fld>
            <a:endParaRPr lang="en-IN" dirty="0">
              <a:solidFill>
                <a:prstClr val="black"/>
              </a:solidFill>
            </a:endParaRPr>
          </a:p>
        </p:txBody>
      </p:sp>
    </p:spTree>
    <p:extLst>
      <p:ext uri="{BB962C8B-B14F-4D97-AF65-F5344CB8AC3E}">
        <p14:creationId xmlns:p14="http://schemas.microsoft.com/office/powerpoint/2010/main" val="3329763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41</a:t>
            </a:fld>
            <a:endParaRPr lang="en-IN" dirty="0">
              <a:solidFill>
                <a:prstClr val="black"/>
              </a:solidFill>
            </a:endParaRPr>
          </a:p>
        </p:txBody>
      </p:sp>
    </p:spTree>
    <p:extLst>
      <p:ext uri="{BB962C8B-B14F-4D97-AF65-F5344CB8AC3E}">
        <p14:creationId xmlns:p14="http://schemas.microsoft.com/office/powerpoint/2010/main" val="4214642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42</a:t>
            </a:fld>
            <a:endParaRPr lang="en-IN" dirty="0">
              <a:solidFill>
                <a:prstClr val="black"/>
              </a:solidFill>
            </a:endParaRPr>
          </a:p>
        </p:txBody>
      </p:sp>
    </p:spTree>
    <p:extLst>
      <p:ext uri="{BB962C8B-B14F-4D97-AF65-F5344CB8AC3E}">
        <p14:creationId xmlns:p14="http://schemas.microsoft.com/office/powerpoint/2010/main" val="1501633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43</a:t>
            </a:fld>
            <a:endParaRPr lang="en-IN" dirty="0">
              <a:solidFill>
                <a:prstClr val="black"/>
              </a:solidFill>
            </a:endParaRPr>
          </a:p>
        </p:txBody>
      </p:sp>
    </p:spTree>
    <p:extLst>
      <p:ext uri="{BB962C8B-B14F-4D97-AF65-F5344CB8AC3E}">
        <p14:creationId xmlns:p14="http://schemas.microsoft.com/office/powerpoint/2010/main" val="3449483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45</a:t>
            </a:fld>
            <a:endParaRPr lang="en-IN" dirty="0">
              <a:solidFill>
                <a:prstClr val="black"/>
              </a:solidFill>
            </a:endParaRPr>
          </a:p>
        </p:txBody>
      </p:sp>
    </p:spTree>
    <p:extLst>
      <p:ext uri="{BB962C8B-B14F-4D97-AF65-F5344CB8AC3E}">
        <p14:creationId xmlns:p14="http://schemas.microsoft.com/office/powerpoint/2010/main" val="2168809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46</a:t>
            </a:fld>
            <a:endParaRPr lang="en-IN" dirty="0">
              <a:solidFill>
                <a:prstClr val="black"/>
              </a:solidFill>
            </a:endParaRPr>
          </a:p>
        </p:txBody>
      </p:sp>
    </p:spTree>
    <p:extLst>
      <p:ext uri="{BB962C8B-B14F-4D97-AF65-F5344CB8AC3E}">
        <p14:creationId xmlns:p14="http://schemas.microsoft.com/office/powerpoint/2010/main" val="40883011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47</a:t>
            </a:fld>
            <a:endParaRPr lang="en-IN" dirty="0">
              <a:solidFill>
                <a:prstClr val="black"/>
              </a:solidFill>
            </a:endParaRPr>
          </a:p>
        </p:txBody>
      </p:sp>
    </p:spTree>
    <p:extLst>
      <p:ext uri="{BB962C8B-B14F-4D97-AF65-F5344CB8AC3E}">
        <p14:creationId xmlns:p14="http://schemas.microsoft.com/office/powerpoint/2010/main" val="89709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49</a:t>
            </a:fld>
            <a:endParaRPr lang="en-IN" dirty="0">
              <a:solidFill>
                <a:prstClr val="black"/>
              </a:solidFill>
            </a:endParaRPr>
          </a:p>
        </p:txBody>
      </p:sp>
    </p:spTree>
    <p:extLst>
      <p:ext uri="{BB962C8B-B14F-4D97-AF65-F5344CB8AC3E}">
        <p14:creationId xmlns:p14="http://schemas.microsoft.com/office/powerpoint/2010/main" val="3452345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solidFill>
                  <a:prstClr val="black"/>
                </a:solidFill>
              </a:rPr>
              <a:pPr/>
              <a:t>50</a:t>
            </a:fld>
            <a:endParaRPr lang="en-IN" dirty="0">
              <a:solidFill>
                <a:prstClr val="black"/>
              </a:solidFill>
            </a:endParaRPr>
          </a:p>
        </p:txBody>
      </p:sp>
    </p:spTree>
    <p:extLst>
      <p:ext uri="{BB962C8B-B14F-4D97-AF65-F5344CB8AC3E}">
        <p14:creationId xmlns:p14="http://schemas.microsoft.com/office/powerpoint/2010/main" val="280682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05754D25-C531-45E1-9A3F-9D8C5D837AAD}" type="slidenum">
              <a:rPr lang="en-IN" smtClean="0"/>
              <a:t>8</a:t>
            </a:fld>
            <a:endParaRPr lang="en-IN" dirty="0"/>
          </a:p>
        </p:txBody>
      </p:sp>
    </p:spTree>
    <p:extLst>
      <p:ext uri="{BB962C8B-B14F-4D97-AF65-F5344CB8AC3E}">
        <p14:creationId xmlns:p14="http://schemas.microsoft.com/office/powerpoint/2010/main" val="170257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9</a:t>
            </a:fld>
            <a:endParaRPr lang="en-IN" dirty="0"/>
          </a:p>
        </p:txBody>
      </p:sp>
    </p:spTree>
    <p:extLst>
      <p:ext uri="{BB962C8B-B14F-4D97-AF65-F5344CB8AC3E}">
        <p14:creationId xmlns:p14="http://schemas.microsoft.com/office/powerpoint/2010/main" val="2683647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10</a:t>
            </a:fld>
            <a:endParaRPr lang="en-IN" dirty="0"/>
          </a:p>
        </p:txBody>
      </p:sp>
    </p:spTree>
    <p:extLst>
      <p:ext uri="{BB962C8B-B14F-4D97-AF65-F5344CB8AC3E}">
        <p14:creationId xmlns:p14="http://schemas.microsoft.com/office/powerpoint/2010/main" val="910638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11</a:t>
            </a:fld>
            <a:endParaRPr lang="en-IN" dirty="0"/>
          </a:p>
        </p:txBody>
      </p:sp>
    </p:spTree>
    <p:extLst>
      <p:ext uri="{BB962C8B-B14F-4D97-AF65-F5344CB8AC3E}">
        <p14:creationId xmlns:p14="http://schemas.microsoft.com/office/powerpoint/2010/main" val="822855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13</a:t>
            </a:fld>
            <a:endParaRPr lang="en-IN" dirty="0"/>
          </a:p>
        </p:txBody>
      </p:sp>
    </p:spTree>
    <p:extLst>
      <p:ext uri="{BB962C8B-B14F-4D97-AF65-F5344CB8AC3E}">
        <p14:creationId xmlns:p14="http://schemas.microsoft.com/office/powerpoint/2010/main" val="4150029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54D25-C531-45E1-9A3F-9D8C5D837AAD}" type="slidenum">
              <a:rPr lang="en-IN" smtClean="0"/>
              <a:t>15</a:t>
            </a:fld>
            <a:endParaRPr lang="en-IN" dirty="0"/>
          </a:p>
        </p:txBody>
      </p:sp>
    </p:spTree>
    <p:extLst>
      <p:ext uri="{BB962C8B-B14F-4D97-AF65-F5344CB8AC3E}">
        <p14:creationId xmlns:p14="http://schemas.microsoft.com/office/powerpoint/2010/main" val="2820092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A7A2F9-2791-4C9B-A4CB-730F738B65FA}" type="datetime1">
              <a:rPr lang="en-US" smtClean="0">
                <a:solidFill>
                  <a:srgbClr val="ACD433"/>
                </a:solidFill>
              </a:rPr>
              <a:pPr/>
              <a:t>7/27/2016</a:t>
            </a:fld>
            <a:endParaRPr lang="en-US" dirty="0">
              <a:solidFill>
                <a:srgbClr val="ACD433"/>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p:spPr>
        <p:txBody>
          <a:bodyPr>
            <a:normAutofit/>
          </a:bodyPr>
          <a:lstStyle>
            <a:lvl1pPr marL="0" indent="0">
              <a:buNone/>
              <a:defRPr sz="1800">
                <a:solidFill>
                  <a:schemeClr val="tx2">
                    <a:lumMod val="60000"/>
                    <a:lumOff val="40000"/>
                  </a:schemeClr>
                </a:solidFill>
              </a:defRPr>
            </a:lvl1pPr>
          </a:lstStyle>
          <a:p>
            <a:pPr lvl="0"/>
            <a:endParaRPr lang="en-IN" dirty="0"/>
          </a:p>
        </p:txBody>
      </p:sp>
      <p:sp>
        <p:nvSpPr>
          <p:cNvPr id="8" name="Footer Placeholder 4"/>
          <p:cNvSpPr>
            <a:spLocks noGrp="1"/>
          </p:cNvSpPr>
          <p:nvPr>
            <p:ph type="ftr" sz="quarter" idx="3"/>
          </p:nvPr>
        </p:nvSpPr>
        <p:spPr>
          <a:xfrm>
            <a:off x="1196498" y="6647419"/>
            <a:ext cx="8964000" cy="198472"/>
          </a:xfrm>
          <a:prstGeom prst="rect">
            <a:avLst/>
          </a:prstGeom>
        </p:spPr>
        <p:txBody>
          <a:bodyPr vert="horz" lIns="91440" tIns="45720" rIns="91440" bIns="45720" rtlCol="0" anchor="b"/>
          <a:lstStyle>
            <a:lvl1pPr algn="l">
              <a:defRPr sz="1000" b="1" i="0">
                <a:solidFill>
                  <a:schemeClr val="bg2">
                    <a:lumMod val="75000"/>
                  </a:schemeClr>
                </a:solidFill>
                <a:latin typeface="+mn-lt"/>
              </a:defRPr>
            </a:lvl1p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Tree>
    <p:extLst>
      <p:ext uri="{BB962C8B-B14F-4D97-AF65-F5344CB8AC3E}">
        <p14:creationId xmlns:p14="http://schemas.microsoft.com/office/powerpoint/2010/main" val="5669814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cstate="email">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0EA7AC-973C-4890-8C8F-5713B4430E66}"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2746050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cstate="email">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defTabSz="457200"/>
            <a:r>
              <a:rPr lang="en-US" sz="9600" dirty="0">
                <a:solidFill>
                  <a:srgbClr val="ACD433"/>
                </a:solidFill>
              </a:rPr>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defTabSz="457200"/>
            <a:r>
              <a:rPr lang="en-US" sz="9600" dirty="0">
                <a:solidFill>
                  <a:srgbClr val="ACD433"/>
                </a:solidFill>
              </a:rPr>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4CB4A7-A039-47BA-8611-423ABC1B084B}"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32" name="Rectangle 31"/>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85071266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cstate="email">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4F628B-4CBE-4103-A993-1BF1EE287E73}"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2" name="Rectangle 11"/>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92128227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2E54B1-73A1-4263-B78F-FF5389683A00}" type="datetime1">
              <a:rPr lang="en-US" smtClean="0">
                <a:solidFill>
                  <a:srgbClr val="ACD433"/>
                </a:solidFill>
              </a:rPr>
              <a:pPr/>
              <a:t>7/27/2016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7" name="Text Placeholder 9"/>
          <p:cNvSpPr>
            <a:spLocks noGrp="1"/>
          </p:cNvSpPr>
          <p:nvPr>
            <p:ph type="body" sz="quarter" idx="18"/>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338366052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24F1AEE-92DB-4E7F-88D2-942D1764EA56}" type="datetime1">
              <a:rPr lang="en-US" smtClean="0">
                <a:solidFill>
                  <a:srgbClr val="ACD433"/>
                </a:solidFill>
              </a:rPr>
              <a:pPr/>
              <a:t>7/27/2016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20" name="Text Placeholder 9"/>
          <p:cNvSpPr>
            <a:spLocks noGrp="1"/>
          </p:cNvSpPr>
          <p:nvPr>
            <p:ph type="body" sz="quarter" idx="2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
        <p:nvSpPr>
          <p:cNvPr id="21" name="Title 1"/>
          <p:cNvSpPr>
            <a:spLocks noGrp="1"/>
          </p:cNvSpPr>
          <p:nvPr>
            <p:ph type="title"/>
          </p:nvPr>
        </p:nvSpPr>
        <p:spPr>
          <a:xfrm>
            <a:off x="1154953" y="516222"/>
            <a:ext cx="9130460" cy="706964"/>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13399436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AECB69-58DB-4BFC-A325-53FE97BF7120}"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9" name="Text Placeholder 9"/>
          <p:cNvSpPr>
            <a:spLocks noGrp="1"/>
          </p:cNvSpPr>
          <p:nvPr>
            <p:ph type="body" sz="quarter" idx="13"/>
          </p:nvPr>
        </p:nvSpPr>
        <p:spPr>
          <a:xfrm>
            <a:off x="528357" y="1217086"/>
            <a:ext cx="11113180" cy="582362"/>
          </a:xfrm>
        </p:spPr>
        <p:txBody>
          <a:bodyPr>
            <a:normAutofit/>
          </a:bodyPr>
          <a:lstStyle>
            <a:lvl1pPr marL="0" indent="0">
              <a:buNone/>
              <a:defRPr sz="1800"/>
            </a:lvl1pPr>
          </a:lstStyle>
          <a:p>
            <a:pPr lvl="0"/>
            <a:endParaRPr lang="en-IN" dirty="0"/>
          </a:p>
        </p:txBody>
      </p:sp>
      <p:sp>
        <p:nvSpPr>
          <p:cNvPr id="10" name="Title 1"/>
          <p:cNvSpPr>
            <a:spLocks noGrp="1"/>
          </p:cNvSpPr>
          <p:nvPr>
            <p:ph type="title"/>
          </p:nvPr>
        </p:nvSpPr>
        <p:spPr>
          <a:xfrm>
            <a:off x="1154953" y="516222"/>
            <a:ext cx="9130460" cy="706964"/>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3844883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cstate="email">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957FAD-3E96-46CB-BEF0-7672DAA2E0D2}"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83662763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sldNum" sz="quarter" idx="10"/>
            <p:custDataLst>
              <p:tags r:id="rId1"/>
            </p:custDataLst>
          </p:nvPr>
        </p:nvSpPr>
        <p:spPr>
          <a:ln/>
        </p:spPr>
        <p:txBody>
          <a:bodyPr/>
          <a:lstStyle>
            <a:lvl1pPr>
              <a:defRPr/>
            </a:lvl1pPr>
          </a:lstStyle>
          <a:p>
            <a:pPr>
              <a:defRPr/>
            </a:pPr>
            <a:fld id="{BCE75BFD-5AAE-4C38-AD8C-F9F5DC2AA28A}" type="slidenum">
              <a:rPr lang="en-US">
                <a:solidFill>
                  <a:srgbClr val="0E5580"/>
                </a:solidFill>
              </a:rPr>
              <a:pPr>
                <a:defRPr/>
              </a:pPr>
              <a:t>‹#›</a:t>
            </a:fld>
            <a:r>
              <a:rPr lang="en-US" dirty="0">
                <a:solidFill>
                  <a:srgbClr val="0E5580"/>
                </a:solidFill>
              </a:rPr>
              <a:t> </a:t>
            </a:r>
          </a:p>
        </p:txBody>
      </p:sp>
    </p:spTree>
    <p:extLst>
      <p:ext uri="{BB962C8B-B14F-4D97-AF65-F5344CB8AC3E}">
        <p14:creationId xmlns:p14="http://schemas.microsoft.com/office/powerpoint/2010/main" val="323548275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t>27-07-2016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040F425-731D-4835-A38A-9545B9CAE996}" type="slidenum">
              <a:rPr lang="en-IN" smtClean="0"/>
              <a:t>‹#›</a:t>
            </a:fld>
            <a:endParaRPr lang="en-IN" dirty="0"/>
          </a:p>
        </p:txBody>
      </p:sp>
    </p:spTree>
    <p:extLst>
      <p:ext uri="{BB962C8B-B14F-4D97-AF65-F5344CB8AC3E}">
        <p14:creationId xmlns:p14="http://schemas.microsoft.com/office/powerpoint/2010/main" val="432262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676457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cstate="email">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314C6A-BDF1-4CCB-BEC3-2F1FB60332B4}" type="datetime1">
              <a:rPr lang="en-US" smtClean="0">
                <a:solidFill>
                  <a:srgbClr val="ACD433"/>
                </a:solidFill>
              </a:rPr>
              <a:pPr/>
              <a:t>7/27/2016</a:t>
            </a:fld>
            <a:endParaRPr lang="en-US" dirty="0">
              <a:solidFill>
                <a:srgbClr val="ACD433"/>
              </a:solidFill>
            </a:endParaRPr>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r>
              <a:rPr lang="en-IN" dirty="0" smtClean="0">
                <a:solidFill>
                  <a:prstClr val="white">
                    <a:lumMod val="50000"/>
                  </a:prstClr>
                </a:solidFill>
              </a:rPr>
              <a:t>The information contained in this document is strictly private and confidential. © Copyright, Consumer Analytics Division, Tata Industries Limited   </a:t>
            </a:r>
            <a:endParaRPr lang="en-US" dirty="0">
              <a:solidFill>
                <a:prstClr val="white">
                  <a:lumMod val="50000"/>
                </a:prstClr>
              </a:solidFill>
            </a:endParaRPr>
          </a:p>
        </p:txBody>
      </p:sp>
      <p:sp>
        <p:nvSpPr>
          <p:cNvPr id="15" name="Rectangle 14"/>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417831710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401888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349366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221460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IN"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5026259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5562166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I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6685592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078638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4702952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6354930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774769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C8D8B9C-4075-4BC1-AF9A-5E9B94506DB7}" type="datetime1">
              <a:rPr lang="en-US" smtClean="0">
                <a:solidFill>
                  <a:srgbClr val="ACD433"/>
                </a:solidFill>
              </a:rPr>
              <a:pPr/>
              <a:t>7/27/2016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0"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46522834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417983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0377473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4462890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787772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IN"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487685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838132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I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0364971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1902844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41694448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093437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EA3936-0EFA-41DE-9BD7-867C7334E912}" type="datetime1">
              <a:rPr lang="en-US" smtClean="0">
                <a:solidFill>
                  <a:srgbClr val="ACD433"/>
                </a:solidFill>
              </a:rPr>
              <a:pPr/>
              <a:t>7/27/2016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1"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US" sz="1800" b="0" i="0" kern="1200" dirty="0">
              <a:solidFill>
                <a:schemeClr val="tx2">
                  <a:lumMod val="60000"/>
                  <a:lumOff val="40000"/>
                </a:schemeClr>
              </a:solidFill>
              <a:latin typeface="+mn-lt"/>
              <a:ea typeface="+mn-ea"/>
              <a:cs typeface="+mn-cs"/>
            </a:endParaRPr>
          </a:p>
        </p:txBody>
      </p:sp>
    </p:spTree>
    <p:extLst>
      <p:ext uri="{BB962C8B-B14F-4D97-AF65-F5344CB8AC3E}">
        <p14:creationId xmlns:p14="http://schemas.microsoft.com/office/powerpoint/2010/main" val="23967863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8488072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7862207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163612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3589429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5455167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IN"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8055512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IN"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8830813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IN"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6535345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9021623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455273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DCA53F-FCBF-4517-A84A-91F4E4243AD6}" type="datetime1">
              <a:rPr lang="en-US" smtClean="0">
                <a:solidFill>
                  <a:srgbClr val="ACD433"/>
                </a:solidFill>
              </a:rPr>
              <a:pPr/>
              <a:t>7/27/2016</a:t>
            </a:fld>
            <a:endParaRPr lang="en-US" dirty="0">
              <a:solidFill>
                <a:srgbClr val="ACD433"/>
              </a:solidFill>
            </a:endParaRPr>
          </a:p>
        </p:txBody>
      </p:sp>
      <p:sp>
        <p:nvSpPr>
          <p:cNvPr id="4" name="Footer Placeholder 3"/>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7"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216789290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7429085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2FF8D3-827B-46C7-970B-BED96715392A}" type="datetimeFigureOut">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0622758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1656979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5761778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6711825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836092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IN"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1005094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IN"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4459015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IN"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31358830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291324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37F569-69F7-4064-9BEA-699FAB1E2095}" type="datetime1">
              <a:rPr lang="en-US" smtClean="0">
                <a:solidFill>
                  <a:srgbClr val="ACD433"/>
                </a:solidFill>
              </a:rPr>
              <a:pPr/>
              <a:t>7/27/2016</a:t>
            </a:fld>
            <a:endParaRPr lang="en-US" dirty="0">
              <a:solidFill>
                <a:srgbClr val="ACD433"/>
              </a:solidFill>
            </a:endParaRPr>
          </a:p>
        </p:txBody>
      </p:sp>
      <p:sp>
        <p:nvSpPr>
          <p:cNvPr id="3" name="Footer Placeholder 2"/>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7" name="Rectangle 6"/>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42120943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IN"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5000365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2819293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6294909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AA91A6-FD04-4E19-B792-CF680451A998}"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4357216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BAAD45-CBD4-4AD8-9ACE-2DB9FBA911CE}"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0054438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1E5138-06C1-4E83-86F0-643B515D3AD2}"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066132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38420B-A3AD-439E-8E32-CAC02BA8AB99}" type="datetime1">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2373952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547249-C32B-4FD9-A64F-975066F44F79}" type="datetime1">
              <a:rPr lang="en-IN" smtClean="0">
                <a:solidFill>
                  <a:srgbClr val="000000">
                    <a:tint val="75000"/>
                  </a:srgbClr>
                </a:solidFill>
              </a:rPr>
              <a:pPr/>
              <a:t>27-07-2016</a:t>
            </a:fld>
            <a:endParaRPr lang="en-IN" dirty="0">
              <a:solidFill>
                <a:srgbClr val="000000">
                  <a:tint val="75000"/>
                </a:srgbClr>
              </a:solidFill>
            </a:endParaRPr>
          </a:p>
        </p:txBody>
      </p:sp>
      <p:sp>
        <p:nvSpPr>
          <p:cNvPr id="8" name="Footer Placeholder 7"/>
          <p:cNvSpPr>
            <a:spLocks noGrp="1"/>
          </p:cNvSpPr>
          <p:nvPr>
            <p:ph type="ftr" sz="quarter" idx="11"/>
          </p:nvPr>
        </p:nvSpPr>
        <p:spPr/>
        <p:txBody>
          <a:bodyPr/>
          <a:lstStyle/>
          <a:p>
            <a:endParaRPr lang="en-IN" dirty="0">
              <a:solidFill>
                <a:srgbClr val="000000">
                  <a:tint val="75000"/>
                </a:srgbClr>
              </a:solidFill>
            </a:endParaRPr>
          </a:p>
        </p:txBody>
      </p:sp>
      <p:sp>
        <p:nvSpPr>
          <p:cNvPr id="9" name="Slide Number Placeholder 8"/>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1957646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5F39491-950C-4FD8-8F9A-9ED671DE0FAE}" type="datetime1">
              <a:rPr lang="en-IN" smtClean="0">
                <a:solidFill>
                  <a:srgbClr val="000000">
                    <a:tint val="75000"/>
                  </a:srgbClr>
                </a:solidFill>
              </a:rPr>
              <a:pPr/>
              <a:t>27-07-2016</a:t>
            </a:fld>
            <a:endParaRPr lang="en-IN" dirty="0">
              <a:solidFill>
                <a:srgbClr val="000000">
                  <a:tint val="75000"/>
                </a:srgbClr>
              </a:solidFill>
            </a:endParaRPr>
          </a:p>
        </p:txBody>
      </p:sp>
      <p:sp>
        <p:nvSpPr>
          <p:cNvPr id="4" name="Footer Placeholder 3"/>
          <p:cNvSpPr>
            <a:spLocks noGrp="1"/>
          </p:cNvSpPr>
          <p:nvPr>
            <p:ph type="ftr" sz="quarter" idx="11"/>
          </p:nvPr>
        </p:nvSpPr>
        <p:spPr/>
        <p:txBody>
          <a:bodyPr/>
          <a:lstStyle/>
          <a:p>
            <a:endParaRPr lang="en-IN"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17517195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6F7404-FAB8-433B-94AE-44F0969812C2}" type="datetime1">
              <a:rPr lang="en-IN" smtClean="0">
                <a:solidFill>
                  <a:srgbClr val="000000">
                    <a:tint val="75000"/>
                  </a:srgbClr>
                </a:solidFill>
              </a:rPr>
              <a:pPr/>
              <a:t>27-07-2016</a:t>
            </a:fld>
            <a:endParaRPr lang="en-IN" dirty="0">
              <a:solidFill>
                <a:srgbClr val="000000">
                  <a:tint val="75000"/>
                </a:srgbClr>
              </a:solidFill>
            </a:endParaRPr>
          </a:p>
        </p:txBody>
      </p:sp>
      <p:sp>
        <p:nvSpPr>
          <p:cNvPr id="3" name="Footer Placeholder 2"/>
          <p:cNvSpPr>
            <a:spLocks noGrp="1"/>
          </p:cNvSpPr>
          <p:nvPr>
            <p:ph type="ftr" sz="quarter" idx="11"/>
          </p:nvPr>
        </p:nvSpPr>
        <p:spPr/>
        <p:txBody>
          <a:bodyPr/>
          <a:lstStyle/>
          <a:p>
            <a:endParaRPr lang="en-IN" dirty="0">
              <a:solidFill>
                <a:srgbClr val="000000">
                  <a:tint val="75000"/>
                </a:srgbClr>
              </a:solidFill>
            </a:endParaRPr>
          </a:p>
        </p:txBody>
      </p:sp>
      <p:sp>
        <p:nvSpPr>
          <p:cNvPr id="4" name="Slide Number Placeholder 3"/>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266469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cstate="email">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8F716B-BD40-4E33-9AD7-F407523D0EAA}" type="datetime1">
              <a:rPr lang="en-US" smtClean="0">
                <a:solidFill>
                  <a:srgbClr val="ACD433"/>
                </a:solidFill>
              </a:rPr>
              <a:pPr/>
              <a:t>7/27/2016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5" name="Rectangle 14"/>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1177186240"/>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EFDB81-9CC8-453D-BF29-FB8B3AB3B39F}" type="datetime1">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26335439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C9E7B7-B9CE-4974-997F-29FA6B30F120}" type="datetime1">
              <a:rPr lang="en-IN" smtClean="0">
                <a:solidFill>
                  <a:srgbClr val="000000">
                    <a:tint val="75000"/>
                  </a:srgbClr>
                </a:solidFill>
              </a:rPr>
              <a:pPr/>
              <a:t>27-07-2016</a:t>
            </a:fld>
            <a:endParaRPr lang="en-IN" dirty="0">
              <a:solidFill>
                <a:srgbClr val="000000">
                  <a:tint val="75000"/>
                </a:srgbClr>
              </a:solidFill>
            </a:endParaRPr>
          </a:p>
        </p:txBody>
      </p:sp>
      <p:sp>
        <p:nvSpPr>
          <p:cNvPr id="6" name="Footer Placeholder 5"/>
          <p:cNvSpPr>
            <a:spLocks noGrp="1"/>
          </p:cNvSpPr>
          <p:nvPr>
            <p:ph type="ftr" sz="quarter" idx="11"/>
          </p:nvPr>
        </p:nvSpPr>
        <p:spPr/>
        <p:txBody>
          <a:bodyPr/>
          <a:lstStyle/>
          <a:p>
            <a:endParaRPr lang="en-IN" dirty="0">
              <a:solidFill>
                <a:srgbClr val="000000">
                  <a:tint val="75000"/>
                </a:srgbClr>
              </a:solidFill>
            </a:endParaRPr>
          </a:p>
        </p:txBody>
      </p:sp>
      <p:sp>
        <p:nvSpPr>
          <p:cNvPr id="7" name="Slide Number Placeholder 6"/>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41439076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D6B6608-6197-413D-B42E-C971A1879F7C}"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0201965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636797-2DAE-4AF5-A8AA-08E4BF3FB788}" type="datetime1">
              <a:rPr lang="en-IN" smtClean="0">
                <a:solidFill>
                  <a:srgbClr val="000000">
                    <a:tint val="75000"/>
                  </a:srgbClr>
                </a:solidFill>
              </a:rPr>
              <a:pPr/>
              <a:t>27-07-2016</a:t>
            </a:fld>
            <a:endParaRPr lang="en-IN" dirty="0">
              <a:solidFill>
                <a:srgbClr val="000000">
                  <a:tint val="75000"/>
                </a:srgbClr>
              </a:solidFill>
            </a:endParaRPr>
          </a:p>
        </p:txBody>
      </p:sp>
      <p:sp>
        <p:nvSpPr>
          <p:cNvPr id="5" name="Footer Placeholder 4"/>
          <p:cNvSpPr>
            <a:spLocks noGrp="1"/>
          </p:cNvSpPr>
          <p:nvPr>
            <p:ph type="ftr" sz="quarter" idx="11"/>
          </p:nvPr>
        </p:nvSpPr>
        <p:spPr/>
        <p:txBody>
          <a:bodyPr/>
          <a:lstStyle/>
          <a:p>
            <a:endParaRPr lang="en-IN" dirty="0">
              <a:solidFill>
                <a:srgbClr val="000000">
                  <a:tint val="75000"/>
                </a:srgbClr>
              </a:solidFill>
            </a:endParaRPr>
          </a:p>
        </p:txBody>
      </p:sp>
      <p:sp>
        <p:nvSpPr>
          <p:cNvPr id="6" name="Slide Number Placeholder 5"/>
          <p:cNvSpPr>
            <a:spLocks noGrp="1"/>
          </p:cNvSpPr>
          <p:nvPr>
            <p:ph type="sldNum" sz="quarter" idx="12"/>
          </p:nvPr>
        </p:nvSpPr>
        <p:spPr/>
        <p:txBody>
          <a:bodyPr/>
          <a:lstStyle/>
          <a:p>
            <a:fld id="{3040F425-731D-4835-A38A-9545B9CAE996}" type="slidenum">
              <a:rPr lang="en-IN" smtClean="0">
                <a:solidFill>
                  <a:srgbClr val="000000">
                    <a:tint val="75000"/>
                  </a:srgbClr>
                </a:solidFill>
              </a:rPr>
              <a:pPr/>
              <a:t>‹#›</a:t>
            </a:fld>
            <a:endParaRPr lang="en-IN" dirty="0">
              <a:solidFill>
                <a:srgbClr val="000000">
                  <a:tint val="75000"/>
                </a:srgbClr>
              </a:solidFill>
            </a:endParaRPr>
          </a:p>
        </p:txBody>
      </p:sp>
    </p:spTree>
    <p:extLst>
      <p:ext uri="{BB962C8B-B14F-4D97-AF65-F5344CB8AC3E}">
        <p14:creationId xmlns:p14="http://schemas.microsoft.com/office/powerpoint/2010/main" val="31303082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2AD9A84-76C8-4647-A162-8C79586E1A62}" type="datetime1">
              <a:rPr lang="en-US" smtClean="0">
                <a:solidFill>
                  <a:srgbClr val="000000">
                    <a:tint val="75000"/>
                  </a:srgbClr>
                </a:solidFill>
              </a:rPr>
              <a:pPr/>
              <a:t>7/27/2016</a:t>
            </a:fld>
            <a:endParaRPr lang="en-US" dirty="0">
              <a:solidFill>
                <a:srgbClr val="000000">
                  <a:tint val="75000"/>
                </a:srgbClr>
              </a:solidFill>
            </a:endParaRPr>
          </a:p>
        </p:txBody>
      </p:sp>
      <p:sp>
        <p:nvSpPr>
          <p:cNvPr id="4" name="Footer Placeholder 3"/>
          <p:cNvSpPr>
            <a:spLocks noGrp="1"/>
          </p:cNvSpPr>
          <p:nvPr>
            <p:ph type="ftr" sz="quarter" idx="11"/>
          </p:nvPr>
        </p:nvSpPr>
        <p:spPr/>
        <p:txBody>
          <a:bodyPr/>
          <a:lstStyle/>
          <a:p>
            <a:r>
              <a:rPr lang="en-IN" smtClean="0">
                <a:solidFill>
                  <a:srgbClr val="000000">
                    <a:tint val="75000"/>
                  </a:srgbClr>
                </a:solidFill>
              </a:rPr>
              <a:t>The information contained in this document is strictly private and confidential. © Copyright, Consumer Analytics Division, Tata Industries Limited   </a:t>
            </a:r>
            <a:endParaRPr lang="en-US"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00000">
                    <a:tint val="75000"/>
                  </a:srgbClr>
                </a:solidFill>
              </a:rPr>
              <a:pPr/>
              <a:t>‹#›</a:t>
            </a:fld>
            <a:endParaRPr lang="en-US" dirty="0">
              <a:solidFill>
                <a:srgbClr val="000000">
                  <a:tint val="75000"/>
                </a:srgbClr>
              </a:solidFill>
            </a:endParaRPr>
          </a:p>
        </p:txBody>
      </p:sp>
      <p:sp>
        <p:nvSpPr>
          <p:cNvPr id="7"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19095485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cstate="email">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64C8B8-752A-44DB-A90C-10515ACFC9C9}" type="datetime1">
              <a:rPr lang="en-US" smtClean="0">
                <a:solidFill>
                  <a:srgbClr val="ACD433"/>
                </a:solidFill>
              </a:rPr>
              <a:pPr/>
              <a:t>7/27/2016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4" name="Rectangle 13"/>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20805710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cstate="email">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E22D1A-CAE7-4D37-85C8-6F613DE24951}" type="datetime1">
              <a:rPr lang="en-US" smtClean="0">
                <a:solidFill>
                  <a:srgbClr val="ACD433"/>
                </a:solidFill>
              </a:rPr>
              <a:pPr/>
              <a:t>7/27/2016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2610268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6.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55228"/>
            <a:ext cx="12192000" cy="6867027"/>
            <a:chOff x="0" y="-2373"/>
            <a:chExt cx="12192000" cy="6867027"/>
          </a:xfrm>
        </p:grpSpPr>
        <p:sp>
          <p:nvSpPr>
            <p:cNvPr id="26" name="Rectangle 25"/>
            <p:cNvSpPr/>
            <p:nvPr/>
          </p:nvSpPr>
          <p:spPr>
            <a:xfrm>
              <a:off x="0" y="0"/>
              <a:ext cx="12192000" cy="6858000"/>
            </a:xfrm>
            <a:prstGeom prst="rect">
              <a:avLst/>
            </a:prstGeom>
            <a:blipFill>
              <a:blip r:embed="rId20" cstate="email">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629984" y="542362"/>
            <a:ext cx="9785683" cy="706964"/>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pPr defTabSz="457200"/>
            <a:fld id="{F87393B5-8BA9-476F-99E3-FFB38A1E2962}" type="datetime1">
              <a:rPr lang="en-US" smtClean="0">
                <a:solidFill>
                  <a:srgbClr val="ACD433"/>
                </a:solidFill>
              </a:rPr>
              <a:pPr defTabSz="457200"/>
              <a:t>7/27/2016</a:t>
            </a:fld>
            <a:endParaRPr lang="en-US" dirty="0">
              <a:solidFill>
                <a:srgbClr val="ACD433"/>
              </a:solidFill>
            </a:endParaRPr>
          </a:p>
        </p:txBody>
      </p:sp>
      <p:sp>
        <p:nvSpPr>
          <p:cNvPr id="5" name="Footer Placeholder 4"/>
          <p:cNvSpPr>
            <a:spLocks noGrp="1"/>
          </p:cNvSpPr>
          <p:nvPr>
            <p:ph type="ftr" sz="quarter" idx="3"/>
          </p:nvPr>
        </p:nvSpPr>
        <p:spPr>
          <a:xfrm>
            <a:off x="1196498" y="6647419"/>
            <a:ext cx="8964000" cy="198472"/>
          </a:xfrm>
          <a:prstGeom prst="rect">
            <a:avLst/>
          </a:prstGeom>
        </p:spPr>
        <p:txBody>
          <a:bodyPr vert="horz" lIns="91440" tIns="45720" rIns="91440" bIns="45720" rtlCol="0" anchor="b"/>
          <a:lstStyle>
            <a:lvl1pPr algn="l">
              <a:defRPr sz="1000" b="0" i="0">
                <a:solidFill>
                  <a:schemeClr val="bg2">
                    <a:lumMod val="75000"/>
                  </a:schemeClr>
                </a:solidFill>
                <a:latin typeface="+mn-lt"/>
              </a:defRPr>
            </a:lvl1pPr>
          </a:lstStyle>
          <a:p>
            <a:pPr defTabSz="457200"/>
            <a:r>
              <a:rPr lang="en-IN" dirty="0"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22" name="Rectangle 21"/>
          <p:cNvSpPr/>
          <p:nvPr/>
        </p:nvSpPr>
        <p:spPr>
          <a:xfrm>
            <a:off x="10437812" y="0"/>
            <a:ext cx="685800" cy="1061351"/>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2"/>
                </a:solidFill>
                <a:latin typeface="+mn-lt"/>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pic>
        <p:nvPicPr>
          <p:cNvPr id="24" name="Picture 23"/>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11714962" y="0"/>
            <a:ext cx="477038" cy="450761"/>
          </a:xfrm>
          <a:prstGeom prst="rect">
            <a:avLst/>
          </a:prstGeom>
        </p:spPr>
      </p:pic>
      <p:sp>
        <p:nvSpPr>
          <p:cNvPr id="31" name="Rectangle 30"/>
          <p:cNvSpPr/>
          <p:nvPr userDrawn="1"/>
        </p:nvSpPr>
        <p:spPr>
          <a:xfrm>
            <a:off x="444500" y="1151908"/>
            <a:ext cx="11270462" cy="104348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
        <p:nvSpPr>
          <p:cNvPr id="32" name="Rectangle 31"/>
          <p:cNvSpPr/>
          <p:nvPr userDrawn="1"/>
        </p:nvSpPr>
        <p:spPr>
          <a:xfrm>
            <a:off x="484906" y="1893122"/>
            <a:ext cx="11230056" cy="412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Tree>
    <p:extLst>
      <p:ext uri="{BB962C8B-B14F-4D97-AF65-F5344CB8AC3E}">
        <p14:creationId xmlns:p14="http://schemas.microsoft.com/office/powerpoint/2010/main" val="11786712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Lst>
  <p:timing>
    <p:tnLst>
      <p:par>
        <p:cTn id="1" dur="indefinite" restart="never" nodeType="tmRoot"/>
      </p:par>
    </p:tnLst>
  </p:timing>
  <p:hf hdr="0" ftr="0" dt="0"/>
  <p:txStyles>
    <p:title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67286883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299610044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F87393B5-8BA9-476F-99E3-FFB38A1E2962}" type="datetime1">
              <a:rPr lang="en-US" smtClean="0">
                <a:solidFill>
                  <a:srgbClr val="ACD433"/>
                </a:solidFill>
              </a:rPr>
              <a:pPr defTabSz="457200"/>
              <a:t>7/27/2016</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IN" smtClean="0">
                <a:solidFill>
                  <a:srgbClr val="EBEBEB">
                    <a:lumMod val="75000"/>
                  </a:srgbClr>
                </a:solidFill>
              </a:rPr>
              <a:t>The information contained in this document is strictly private and confidential. © Copyright, Consumer Analytics Division, Tata Industries Limited   </a:t>
            </a:r>
            <a:endParaRPr lang="en-US" dirty="0">
              <a:solidFill>
                <a:srgbClr val="EBEBEB">
                  <a:lumMod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spTree>
    <p:extLst>
      <p:ext uri="{BB962C8B-B14F-4D97-AF65-F5344CB8AC3E}">
        <p14:creationId xmlns:p14="http://schemas.microsoft.com/office/powerpoint/2010/main" val="352003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2FF8D3-827B-46C7-970B-BED96715392A}" type="datetimeFigureOut">
              <a:rPr lang="en-IN" smtClean="0">
                <a:solidFill>
                  <a:prstClr val="black">
                    <a:tint val="75000"/>
                  </a:prstClr>
                </a:solidFill>
              </a:rPr>
              <a:pPr/>
              <a:t>27-07-2016</a:t>
            </a:fld>
            <a:endParaRPr lang="en-IN"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0F425-731D-4835-A38A-9545B9CAE996}" type="slidenum">
              <a:rPr lang="en-IN" smtClean="0">
                <a:solidFill>
                  <a:prstClr val="black">
                    <a:tint val="75000"/>
                  </a:prstClr>
                </a:solidFill>
              </a:rPr>
              <a:pPr/>
              <a:t>‹#›</a:t>
            </a:fld>
            <a:endParaRPr lang="en-IN" dirty="0">
              <a:solidFill>
                <a:prstClr val="black">
                  <a:tint val="75000"/>
                </a:prstClr>
              </a:solidFill>
            </a:endParaRPr>
          </a:p>
        </p:txBody>
      </p:sp>
    </p:spTree>
    <p:extLst>
      <p:ext uri="{BB962C8B-B14F-4D97-AF65-F5344CB8AC3E}">
        <p14:creationId xmlns:p14="http://schemas.microsoft.com/office/powerpoint/2010/main" val="106293159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FF1498A-6351-4C0F-B78A-E58B5200989D}" type="datetime1">
              <a:rPr lang="en-IN" smtClean="0">
                <a:solidFill>
                  <a:srgbClr val="ACD433"/>
                </a:solidFill>
              </a:rPr>
              <a:pPr defTabSz="457200"/>
              <a:t>27-07-2016</a:t>
            </a:fld>
            <a:endParaRPr lang="en-US" dirty="0">
              <a:solidFill>
                <a:srgbClr val="ACD433"/>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srgbClr val="EBEBEB">
                  <a:lumMod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spTree>
    <p:extLst>
      <p:ext uri="{BB962C8B-B14F-4D97-AF65-F5344CB8AC3E}">
        <p14:creationId xmlns:p14="http://schemas.microsoft.com/office/powerpoint/2010/main" val="97044331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jpe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66.emf"/><Relationship Id="rId4" Type="http://schemas.openxmlformats.org/officeDocument/2006/relationships/image" Target="../media/image65.emf"/><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jpeg"/><Relationship Id="rId7"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jpeg"/><Relationship Id="rId3" Type="http://schemas.openxmlformats.org/officeDocument/2006/relationships/image" Target="../media/image5.jpe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jpeg"/><Relationship Id="rId2" Type="http://schemas.openxmlformats.org/officeDocument/2006/relationships/notesSlide" Target="../notesSlides/notesSlide8.xml"/><Relationship Id="rId16" Type="http://schemas.openxmlformats.org/officeDocument/2006/relationships/image" Target="../media/image84.png"/><Relationship Id="rId1" Type="http://schemas.openxmlformats.org/officeDocument/2006/relationships/slideLayout" Target="../slideLayouts/slideLayout20.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jpeg"/><Relationship Id="rId4" Type="http://schemas.openxmlformats.org/officeDocument/2006/relationships/image" Target="../media/image54.png"/><Relationship Id="rId9" Type="http://schemas.openxmlformats.org/officeDocument/2006/relationships/image" Target="../media/image77.jpeg"/><Relationship Id="rId14" Type="http://schemas.openxmlformats.org/officeDocument/2006/relationships/image" Target="../media/image82.png"/></Relationships>
</file>

<file path=ppt/slides/_rels/slide1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91.png"/><Relationship Id="rId2" Type="http://schemas.openxmlformats.org/officeDocument/2006/relationships/image" Target="../media/image5.jpeg"/><Relationship Id="rId1" Type="http://schemas.openxmlformats.org/officeDocument/2006/relationships/slideLayout" Target="../slideLayouts/slideLayout20.xml"/><Relationship Id="rId6" Type="http://schemas.openxmlformats.org/officeDocument/2006/relationships/diagramColors" Target="../diagrams/colors3.xml"/><Relationship Id="rId11" Type="http://schemas.openxmlformats.org/officeDocument/2006/relationships/image" Target="../media/image90.png"/><Relationship Id="rId5" Type="http://schemas.openxmlformats.org/officeDocument/2006/relationships/diagramQuickStyle" Target="../diagrams/quickStyle3.xml"/><Relationship Id="rId10" Type="http://schemas.openxmlformats.org/officeDocument/2006/relationships/image" Target="../media/image89.png"/><Relationship Id="rId4" Type="http://schemas.openxmlformats.org/officeDocument/2006/relationships/diagramLayout" Target="../diagrams/layout3.xml"/><Relationship Id="rId9" Type="http://schemas.openxmlformats.org/officeDocument/2006/relationships/image" Target="../media/image88.png"/></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5.jpeg"/><Relationship Id="rId7" Type="http://schemas.openxmlformats.org/officeDocument/2006/relationships/image" Target="../media/image96.png"/><Relationship Id="rId12"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95.png"/><Relationship Id="rId11" Type="http://schemas.openxmlformats.org/officeDocument/2006/relationships/image" Target="../media/image78.jpeg"/><Relationship Id="rId5" Type="http://schemas.openxmlformats.org/officeDocument/2006/relationships/image" Target="../media/image94.png"/><Relationship Id="rId10" Type="http://schemas.openxmlformats.org/officeDocument/2006/relationships/image" Target="../media/image77.jpeg"/><Relationship Id="rId4" Type="http://schemas.openxmlformats.org/officeDocument/2006/relationships/image" Target="../media/image93.png"/><Relationship Id="rId9"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5.jpeg"/><Relationship Id="rId7" Type="http://schemas.openxmlformats.org/officeDocument/2006/relationships/diagramLayout" Target="../diagrams/layout4.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Data" Target="../diagrams/data4.xml"/><Relationship Id="rId5" Type="http://schemas.openxmlformats.org/officeDocument/2006/relationships/image" Target="../media/image101.png"/><Relationship Id="rId10" Type="http://schemas.microsoft.com/office/2007/relationships/diagramDrawing" Target="../diagrams/drawing4.xml"/><Relationship Id="rId4" Type="http://schemas.openxmlformats.org/officeDocument/2006/relationships/chart" Target="../charts/chart1.xml"/><Relationship Id="rId9" Type="http://schemas.openxmlformats.org/officeDocument/2006/relationships/diagramColors" Target="../diagrams/colors4.xml"/></Relationships>
</file>

<file path=ppt/slides/_rels/slide1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jpeg"/><Relationship Id="rId1" Type="http://schemas.openxmlformats.org/officeDocument/2006/relationships/slideLayout" Target="../slideLayouts/slideLayout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03.jpe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42.xml"/><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png"/><Relationship Id="rId17" Type="http://schemas.openxmlformats.org/officeDocument/2006/relationships/image" Target="../media/image17.jpeg"/><Relationship Id="rId2" Type="http://schemas.openxmlformats.org/officeDocument/2006/relationships/tags" Target="../tags/tag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tags" Target="../tags/tag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notesSlide" Target="../notesSlides/notesSlide2.xml"/><Relationship Id="rId9" Type="http://schemas.openxmlformats.org/officeDocument/2006/relationships/image" Target="../media/image9.png"/><Relationship Id="rId14" Type="http://schemas.openxmlformats.org/officeDocument/2006/relationships/image" Target="../media/image14.jpeg"/><Relationship Id="rId22" Type="http://schemas.openxmlformats.org/officeDocument/2006/relationships/image" Target="../media/image22.jpeg"/></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jpeg"/><Relationship Id="rId7" Type="http://schemas.openxmlformats.org/officeDocument/2006/relationships/diagramColors" Target="../diagrams/colors6.xml"/><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5.jpeg"/><Relationship Id="rId7" Type="http://schemas.openxmlformats.org/officeDocument/2006/relationships/image" Target="../media/image110.jpe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109.jpeg"/><Relationship Id="rId5" Type="http://schemas.openxmlformats.org/officeDocument/2006/relationships/image" Target="../media/image108.png"/><Relationship Id="rId4" Type="http://schemas.openxmlformats.org/officeDocument/2006/relationships/image" Target="../media/image107.jpeg"/><Relationship Id="rId9" Type="http://schemas.openxmlformats.org/officeDocument/2006/relationships/image" Target="../media/image112.jpeg"/></Relationships>
</file>

<file path=ppt/slides/_rels/slide22.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5.jpeg"/><Relationship Id="rId7"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6.jpe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85.jpeg"/><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5.jpeg"/><Relationship Id="rId7" Type="http://schemas.openxmlformats.org/officeDocument/2006/relationships/image" Target="../media/image120.png"/><Relationship Id="rId12" Type="http://schemas.openxmlformats.org/officeDocument/2006/relationships/image" Target="../media/image125.jpe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119.jpe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127.png"/></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118.png"/><Relationship Id="rId5" Type="http://schemas.openxmlformats.org/officeDocument/2006/relationships/image" Target="../media/image129.jpeg"/><Relationship Id="rId4" Type="http://schemas.openxmlformats.org/officeDocument/2006/relationships/image" Target="../media/image128.jpe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130.jpeg"/></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131.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jpeg"/><Relationship Id="rId7" Type="http://schemas.openxmlformats.org/officeDocument/2006/relationships/diagramColors" Target="../diagrams/colors7.xml"/><Relationship Id="rId12" Type="http://schemas.openxmlformats.org/officeDocument/2006/relationships/image" Target="../media/image135.jpe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diagramQuickStyle" Target="../diagrams/quickStyle7.xml"/><Relationship Id="rId11" Type="http://schemas.openxmlformats.org/officeDocument/2006/relationships/image" Target="../media/image134.png"/><Relationship Id="rId5" Type="http://schemas.openxmlformats.org/officeDocument/2006/relationships/diagramLayout" Target="../diagrams/layout7.xml"/><Relationship Id="rId10" Type="http://schemas.openxmlformats.org/officeDocument/2006/relationships/image" Target="../media/image133.jpeg"/><Relationship Id="rId4" Type="http://schemas.openxmlformats.org/officeDocument/2006/relationships/diagramData" Target="../diagrams/data7.xml"/><Relationship Id="rId9" Type="http://schemas.openxmlformats.org/officeDocument/2006/relationships/image" Target="../media/image132.jpeg"/></Relationships>
</file>

<file path=ppt/slides/_rels/slide31.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diagramColors" Target="../diagrams/colors8.xml"/><Relationship Id="rId3" Type="http://schemas.openxmlformats.org/officeDocument/2006/relationships/image" Target="../media/image5.jpeg"/><Relationship Id="rId7" Type="http://schemas.openxmlformats.org/officeDocument/2006/relationships/image" Target="../media/image139.png"/><Relationship Id="rId12" Type="http://schemas.openxmlformats.org/officeDocument/2006/relationships/diagramQuickStyle" Target="../diagrams/quickStyle8.xml"/><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138.png"/><Relationship Id="rId11" Type="http://schemas.openxmlformats.org/officeDocument/2006/relationships/diagramLayout" Target="../diagrams/layout8.xml"/><Relationship Id="rId5" Type="http://schemas.openxmlformats.org/officeDocument/2006/relationships/image" Target="../media/image137.png"/><Relationship Id="rId15" Type="http://schemas.openxmlformats.org/officeDocument/2006/relationships/image" Target="../media/image142.png"/><Relationship Id="rId10" Type="http://schemas.openxmlformats.org/officeDocument/2006/relationships/diagramData" Target="../diagrams/data8.xml"/><Relationship Id="rId4" Type="http://schemas.openxmlformats.org/officeDocument/2006/relationships/image" Target="../media/image136.png"/><Relationship Id="rId9" Type="http://schemas.openxmlformats.org/officeDocument/2006/relationships/image" Target="../media/image141.png"/><Relationship Id="rId14" Type="http://schemas.microsoft.com/office/2007/relationships/diagramDrawing" Target="../diagrams/drawing8.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46.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jpeg"/><Relationship Id="rId7" Type="http://schemas.openxmlformats.org/officeDocument/2006/relationships/diagramColors" Target="../diagrams/colors9.xml"/><Relationship Id="rId12" Type="http://schemas.openxmlformats.org/officeDocument/2006/relationships/image" Target="../media/image150.jpe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diagramQuickStyle" Target="../diagrams/quickStyle9.xml"/><Relationship Id="rId11" Type="http://schemas.openxmlformats.org/officeDocument/2006/relationships/image" Target="../media/image149.gif"/><Relationship Id="rId5" Type="http://schemas.openxmlformats.org/officeDocument/2006/relationships/diagramLayout" Target="../diagrams/layout9.xml"/><Relationship Id="rId10" Type="http://schemas.openxmlformats.org/officeDocument/2006/relationships/image" Target="../media/image148.png"/><Relationship Id="rId4" Type="http://schemas.openxmlformats.org/officeDocument/2006/relationships/diagramData" Target="../diagrams/data9.xml"/><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152.png"/><Relationship Id="rId5" Type="http://schemas.openxmlformats.org/officeDocument/2006/relationships/image" Target="../media/image81.png"/><Relationship Id="rId4" Type="http://schemas.openxmlformats.org/officeDocument/2006/relationships/image" Target="../media/image151.png"/></Relationships>
</file>

<file path=ppt/slides/_rels/slide38.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jpeg"/><Relationship Id="rId18" Type="http://schemas.openxmlformats.org/officeDocument/2006/relationships/image" Target="../media/image167.png"/><Relationship Id="rId3" Type="http://schemas.openxmlformats.org/officeDocument/2006/relationships/image" Target="../media/image5.jpeg"/><Relationship Id="rId21" Type="http://schemas.openxmlformats.org/officeDocument/2006/relationships/image" Target="../media/image170.jpe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jpeg"/><Relationship Id="rId2" Type="http://schemas.openxmlformats.org/officeDocument/2006/relationships/notesSlide" Target="../notesSlides/notesSlide28.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20.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jpe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3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jpe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notesSlide" Target="../notesSlides/notesSlide29.xml"/><Relationship Id="rId16" Type="http://schemas.openxmlformats.org/officeDocument/2006/relationships/image" Target="../media/image184.jpeg"/><Relationship Id="rId1" Type="http://schemas.openxmlformats.org/officeDocument/2006/relationships/slideLayout" Target="../slideLayouts/slideLayout20.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jpeg"/><Relationship Id="rId15" Type="http://schemas.openxmlformats.org/officeDocument/2006/relationships/image" Target="../media/image183.jpeg"/><Relationship Id="rId10" Type="http://schemas.openxmlformats.org/officeDocument/2006/relationships/image" Target="../media/image178.gif"/><Relationship Id="rId4" Type="http://schemas.openxmlformats.org/officeDocument/2006/relationships/image" Target="../media/image172.jpeg"/><Relationship Id="rId9" Type="http://schemas.openxmlformats.org/officeDocument/2006/relationships/image" Target="../media/image177.png"/><Relationship Id="rId14" Type="http://schemas.openxmlformats.org/officeDocument/2006/relationships/image" Target="../media/image182.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4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4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20.xml"/><Relationship Id="rId4" Type="http://schemas.openxmlformats.org/officeDocument/2006/relationships/image" Target="../media/image187.png"/></Relationships>
</file>

<file path=ppt/slides/_rels/slide41.xml.rels><?xml version="1.0" encoding="UTF-8" standalone="yes"?>
<Relationships xmlns="http://schemas.openxmlformats.org/package/2006/relationships"><Relationship Id="rId8" Type="http://schemas.openxmlformats.org/officeDocument/2006/relationships/image" Target="../media/image193.jpeg"/><Relationship Id="rId13" Type="http://schemas.openxmlformats.org/officeDocument/2006/relationships/image" Target="../media/image198.jpeg"/><Relationship Id="rId3" Type="http://schemas.openxmlformats.org/officeDocument/2006/relationships/image" Target="../media/image188.jpeg"/><Relationship Id="rId7" Type="http://schemas.openxmlformats.org/officeDocument/2006/relationships/image" Target="../media/image192.jpeg"/><Relationship Id="rId12" Type="http://schemas.openxmlformats.org/officeDocument/2006/relationships/image" Target="../media/image197.jpeg"/><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jpeg"/><Relationship Id="rId15" Type="http://schemas.openxmlformats.org/officeDocument/2006/relationships/image" Target="../media/image200.emf"/><Relationship Id="rId10" Type="http://schemas.openxmlformats.org/officeDocument/2006/relationships/image" Target="../media/image195.jpe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jpeg"/></Relationships>
</file>

<file path=ppt/slides/_rels/slide4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203.png"/><Relationship Id="rId4" Type="http://schemas.openxmlformats.org/officeDocument/2006/relationships/image" Target="../media/image202.png"/></Relationships>
</file>

<file path=ppt/slides/_rels/slide43.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204.jpe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81.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diagramColors" Target="../diagrams/colors10.xml"/><Relationship Id="rId11" Type="http://schemas.openxmlformats.org/officeDocument/2006/relationships/image" Target="../media/image182.png"/><Relationship Id="rId5" Type="http://schemas.openxmlformats.org/officeDocument/2006/relationships/diagramQuickStyle" Target="../diagrams/quickStyle10.xml"/><Relationship Id="rId10" Type="http://schemas.openxmlformats.org/officeDocument/2006/relationships/image" Target="../media/image157.png"/><Relationship Id="rId4" Type="http://schemas.openxmlformats.org/officeDocument/2006/relationships/diagramLayout" Target="../diagrams/layout10.xml"/><Relationship Id="rId9" Type="http://schemas.openxmlformats.org/officeDocument/2006/relationships/image" Target="../media/image156.png"/><Relationship Id="rId14" Type="http://schemas.openxmlformats.org/officeDocument/2006/relationships/image" Target="../media/image205.jpeg"/></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5.jpeg"/><Relationship Id="rId7" Type="http://schemas.openxmlformats.org/officeDocument/2006/relationships/image" Target="../media/image209.png"/><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208.png"/><Relationship Id="rId5" Type="http://schemas.openxmlformats.org/officeDocument/2006/relationships/image" Target="../media/image207.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jpeg"/></Relationships>
</file>

<file path=ppt/slides/_rels/slide46.xml.rels><?xml version="1.0" encoding="UTF-8" standalone="yes"?>
<Relationships xmlns="http://schemas.openxmlformats.org/package/2006/relationships"><Relationship Id="rId8" Type="http://schemas.openxmlformats.org/officeDocument/2006/relationships/image" Target="../media/image217.jpeg"/><Relationship Id="rId13" Type="http://schemas.microsoft.com/office/2007/relationships/diagramDrawing" Target="../diagrams/drawing11.xml"/><Relationship Id="rId3" Type="http://schemas.openxmlformats.org/officeDocument/2006/relationships/image" Target="../media/image5.jpeg"/><Relationship Id="rId7" Type="http://schemas.openxmlformats.org/officeDocument/2006/relationships/image" Target="../media/image216.png"/><Relationship Id="rId12" Type="http://schemas.openxmlformats.org/officeDocument/2006/relationships/diagramColors" Target="../diagrams/colors11.xml"/><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215.png"/><Relationship Id="rId11" Type="http://schemas.openxmlformats.org/officeDocument/2006/relationships/diagramQuickStyle" Target="../diagrams/quickStyle11.xml"/><Relationship Id="rId5" Type="http://schemas.openxmlformats.org/officeDocument/2006/relationships/image" Target="../media/image214.jpeg"/><Relationship Id="rId10" Type="http://schemas.openxmlformats.org/officeDocument/2006/relationships/diagramLayout" Target="../diagrams/layout11.xml"/><Relationship Id="rId4" Type="http://schemas.openxmlformats.org/officeDocument/2006/relationships/image" Target="../media/image213.png"/><Relationship Id="rId9" Type="http://schemas.openxmlformats.org/officeDocument/2006/relationships/diagramData" Target="../diagrams/data11.xml"/></Relationships>
</file>

<file path=ppt/slides/_rels/slide47.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3" Type="http://schemas.openxmlformats.org/officeDocument/2006/relationships/image" Target="../media/image5.jpeg"/><Relationship Id="rId7" Type="http://schemas.openxmlformats.org/officeDocument/2006/relationships/diagramColors" Target="../diagrams/colors12.xml"/><Relationship Id="rId12" Type="http://schemas.openxmlformats.org/officeDocument/2006/relationships/diagramColors" Target="../diagrams/colors13.xml"/><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228.jpeg"/><Relationship Id="rId5" Type="http://schemas.openxmlformats.org/officeDocument/2006/relationships/image" Target="../media/image227.png"/><Relationship Id="rId4" Type="http://schemas.openxmlformats.org/officeDocument/2006/relationships/image" Target="../media/image226.jpe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jpeg"/><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229.jpeg"/></Relationships>
</file>

<file path=ppt/slides/_rels/slide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5.jpe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eg"/><Relationship Id="rId3" Type="http://schemas.openxmlformats.org/officeDocument/2006/relationships/image" Target="../media/image5.jpeg"/><Relationship Id="rId7" Type="http://schemas.openxmlformats.org/officeDocument/2006/relationships/image" Target="../media/image57.jpeg"/><Relationship Id="rId12"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jpeg"/><Relationship Id="rId14" Type="http://schemas.openxmlformats.org/officeDocument/2006/relationships/image" Target="../media/image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7" name="Rectangle 6"/>
          <p:cNvSpPr/>
          <p:nvPr/>
        </p:nvSpPr>
        <p:spPr>
          <a:xfrm>
            <a:off x="228600" y="4887774"/>
            <a:ext cx="5080000" cy="1754326"/>
          </a:xfrm>
          <a:prstGeom prst="rect">
            <a:avLst/>
          </a:prstGeom>
        </p:spPr>
        <p:txBody>
          <a:bodyPr wrap="square" anchor="b">
            <a:spAutoFit/>
          </a:bodyPr>
          <a:lstStyle/>
          <a:p>
            <a:pPr lvl="0"/>
            <a:r>
              <a:rPr lang="en-US" sz="900" dirty="0">
                <a:solidFill>
                  <a:prstClr val="white"/>
                </a:solidFill>
                <a:latin typeface="Century Gothic"/>
              </a:rPr>
              <a:t>The information contained in the document is proprietary to Tata Industries Limited- Tata Insights &amp; Quants Division and is strictly confidential. </a:t>
            </a:r>
            <a:r>
              <a:rPr lang="en-IN" sz="900" dirty="0">
                <a:solidFill>
                  <a:prstClr val="white"/>
                </a:solidFill>
                <a:latin typeface="Century Gothic"/>
              </a:rPr>
              <a:t>In consideration of receipt of this document, the recipient agrees that the information is being shared only for the limited purpose. The recipient of this information further agrees to maintain such information in confidence and to not reproduce, disclose, duplicate, electronically transmit or use in whole or in part for any other purpose. Prior written consent shall be obtained from the Insights &amp; Quants Division of Tata Industries in case the information is necessitated to be shared with anyone other than the Recipient to whom this information is addressed. The above restriction shall not limit the right to use the information contained in this deck, if it is obtained from another source without restriction.</a:t>
            </a:r>
            <a:br>
              <a:rPr lang="en-IN" sz="900" dirty="0">
                <a:solidFill>
                  <a:prstClr val="white"/>
                </a:solidFill>
                <a:latin typeface="Century Gothic"/>
              </a:rPr>
            </a:br>
            <a:r>
              <a:rPr lang="en-IN" sz="900" dirty="0">
                <a:solidFill>
                  <a:prstClr val="white"/>
                </a:solidFill>
                <a:latin typeface="Century Gothic"/>
              </a:rPr>
              <a:t> </a:t>
            </a:r>
            <a:br>
              <a:rPr lang="en-IN" sz="900" dirty="0">
                <a:solidFill>
                  <a:prstClr val="white"/>
                </a:solidFill>
                <a:latin typeface="Century Gothic"/>
              </a:rPr>
            </a:br>
            <a:r>
              <a:rPr lang="en-IN" sz="900" dirty="0">
                <a:solidFill>
                  <a:prstClr val="white"/>
                </a:solidFill>
                <a:latin typeface="Century Gothic"/>
              </a:rPr>
              <a:t>© Copyright, Tata Insights &amp; Quants Division, Tata Industries Limited </a:t>
            </a:r>
          </a:p>
        </p:txBody>
      </p:sp>
      <p:sp>
        <p:nvSpPr>
          <p:cNvPr id="8" name="Rectangle 7"/>
          <p:cNvSpPr/>
          <p:nvPr/>
        </p:nvSpPr>
        <p:spPr>
          <a:xfrm>
            <a:off x="3505788" y="2071327"/>
            <a:ext cx="7949612" cy="830997"/>
          </a:xfrm>
          <a:prstGeom prst="rect">
            <a:avLst/>
          </a:prstGeom>
        </p:spPr>
        <p:txBody>
          <a:bodyPr wrap="none">
            <a:spAutoFit/>
          </a:bodyPr>
          <a:lstStyle/>
          <a:p>
            <a:pPr algn="r"/>
            <a:r>
              <a:rPr lang="en-US" sz="4800" b="1" dirty="0" smtClean="0">
                <a:solidFill>
                  <a:schemeClr val="bg1"/>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rPr>
              <a:t>Digital Analytics &amp; Beyond</a:t>
            </a:r>
            <a:endParaRPr lang="en-US" sz="4800" b="1" dirty="0">
              <a:solidFill>
                <a:schemeClr val="bg1"/>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endParaRPr>
          </a:p>
        </p:txBody>
      </p:sp>
      <p:sp>
        <p:nvSpPr>
          <p:cNvPr id="10" name="Rectangle 9"/>
          <p:cNvSpPr/>
          <p:nvPr/>
        </p:nvSpPr>
        <p:spPr>
          <a:xfrm>
            <a:off x="4216400" y="3949222"/>
            <a:ext cx="7239000" cy="400110"/>
          </a:xfrm>
          <a:prstGeom prst="rect">
            <a:avLst/>
          </a:prstGeom>
        </p:spPr>
        <p:txBody>
          <a:bodyPr wrap="square">
            <a:spAutoFit/>
          </a:bodyPr>
          <a:lstStyle/>
          <a:p>
            <a:pPr algn="r"/>
            <a:r>
              <a:rPr lang="en-US" sz="2000" b="1" dirty="0" smtClean="0">
                <a:solidFill>
                  <a:schemeClr val="bg1"/>
                </a:solidFill>
                <a:latin typeface="Leelawadee UI" panose="020B0502040204020203" pitchFamily="34" charset="-34"/>
                <a:cs typeface="Leelawadee UI" panose="020B0502040204020203" pitchFamily="34" charset="-34"/>
              </a:rPr>
              <a:t>Aug </a:t>
            </a:r>
            <a:r>
              <a:rPr lang="en-US" sz="2000" b="1" dirty="0" smtClean="0">
                <a:solidFill>
                  <a:schemeClr val="bg1"/>
                </a:solidFill>
                <a:latin typeface="Leelawadee UI" panose="020B0502040204020203" pitchFamily="34" charset="-34"/>
                <a:cs typeface="Leelawadee UI" panose="020B0502040204020203" pitchFamily="34" charset="-34"/>
              </a:rPr>
              <a:t>2016</a:t>
            </a:r>
            <a:endParaRPr lang="en-US" sz="2000" b="1" dirty="0">
              <a:solidFill>
                <a:schemeClr val="bg1"/>
              </a:solidFill>
              <a:latin typeface="Leelawadee UI" panose="020B0502040204020203" pitchFamily="34" charset="-34"/>
              <a:cs typeface="Leelawadee UI" panose="020B0502040204020203" pitchFamily="34" charset="-34"/>
            </a:endParaRPr>
          </a:p>
        </p:txBody>
      </p:sp>
    </p:spTree>
    <p:extLst>
      <p:ext uri="{BB962C8B-B14F-4D97-AF65-F5344CB8AC3E}">
        <p14:creationId xmlns:p14="http://schemas.microsoft.com/office/powerpoint/2010/main" val="1793711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225152" y="291779"/>
              <a:ext cx="574176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Step 3 – </a:t>
              </a:r>
              <a:r>
                <a:rPr lang="en-IN" sz="2800" b="1" dirty="0" err="1" smtClean="0">
                  <a:solidFill>
                    <a:srgbClr val="0070C0"/>
                  </a:solidFill>
                  <a:latin typeface="Leelawadee UI" panose="020B0502040204020203" pitchFamily="34" charset="-34"/>
                  <a:cs typeface="Leelawadee UI" panose="020B0502040204020203" pitchFamily="34" charset="-34"/>
                </a:rPr>
                <a:t>Analyze</a:t>
              </a:r>
              <a:r>
                <a:rPr lang="en-IN" sz="2800" b="1" dirty="0" smtClean="0">
                  <a:solidFill>
                    <a:srgbClr val="0070C0"/>
                  </a:solidFill>
                  <a:latin typeface="Leelawadee UI" panose="020B0502040204020203" pitchFamily="34" charset="-34"/>
                  <a:cs typeface="Leelawadee UI" panose="020B0502040204020203" pitchFamily="34" charset="-34"/>
                </a:rPr>
                <a:t>, Act &amp; Measure</a:t>
              </a:r>
            </a:p>
          </p:txBody>
        </p:sp>
      </p:grpSp>
      <p:sp>
        <p:nvSpPr>
          <p:cNvPr id="67" name="Rounded Rectangle 66"/>
          <p:cNvSpPr/>
          <p:nvPr/>
        </p:nvSpPr>
        <p:spPr bwMode="auto">
          <a:xfrm>
            <a:off x="9716933" y="1978497"/>
            <a:ext cx="1932313" cy="739877"/>
          </a:xfrm>
          <a:prstGeom prst="roundRect">
            <a:avLst/>
          </a:prstGeom>
          <a:solidFill>
            <a:schemeClr val="tx2">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chemeClr val="accent1">
                    <a:lumMod val="50000"/>
                  </a:schemeClr>
                </a:solidFill>
                <a:latin typeface="+mj-lt"/>
                <a:cs typeface="Arial" charset="0"/>
              </a:rPr>
              <a:t>No. of Followers, </a:t>
            </a:r>
          </a:p>
          <a:p>
            <a:pPr algn="ctr" fontAlgn="base">
              <a:spcBef>
                <a:spcPct val="0"/>
              </a:spcBef>
              <a:spcAft>
                <a:spcPct val="0"/>
              </a:spcAft>
              <a:defRPr/>
            </a:pPr>
            <a:r>
              <a:rPr lang="en-US" sz="1600" b="1" dirty="0" smtClean="0">
                <a:solidFill>
                  <a:schemeClr val="accent1">
                    <a:lumMod val="50000"/>
                  </a:schemeClr>
                </a:solidFill>
                <a:latin typeface="+mj-lt"/>
                <a:cs typeface="Arial" charset="0"/>
              </a:rPr>
              <a:t>Impressions etc.</a:t>
            </a:r>
            <a:endParaRPr lang="en-US" sz="1600" dirty="0" smtClean="0">
              <a:solidFill>
                <a:schemeClr val="accent1">
                  <a:lumMod val="50000"/>
                </a:schemeClr>
              </a:solidFill>
              <a:latin typeface="+mj-lt"/>
              <a:cs typeface="Arial" charset="0"/>
            </a:endParaRPr>
          </a:p>
          <a:p>
            <a:pPr marR="0" indent="0" algn="ctr" fontAlgn="base">
              <a:lnSpc>
                <a:spcPct val="100000"/>
              </a:lnSpc>
              <a:spcBef>
                <a:spcPct val="0"/>
              </a:spcBef>
              <a:spcAft>
                <a:spcPct val="0"/>
              </a:spcAft>
              <a:buClrTx/>
              <a:buSzTx/>
              <a:buFontTx/>
              <a:buNone/>
              <a:tabLst/>
              <a:defRPr/>
            </a:pPr>
            <a:endParaRPr lang="en-US" sz="1600" dirty="0" smtClean="0">
              <a:solidFill>
                <a:schemeClr val="accent1">
                  <a:lumMod val="50000"/>
                </a:schemeClr>
              </a:solidFill>
              <a:latin typeface="+mj-lt"/>
              <a:cs typeface="Arial" charset="0"/>
            </a:endParaRPr>
          </a:p>
        </p:txBody>
      </p:sp>
      <p:sp>
        <p:nvSpPr>
          <p:cNvPr id="68" name="Rounded Rectangle 67"/>
          <p:cNvSpPr/>
          <p:nvPr/>
        </p:nvSpPr>
        <p:spPr bwMode="auto">
          <a:xfrm>
            <a:off x="9707064" y="2883286"/>
            <a:ext cx="1932313" cy="716846"/>
          </a:xfrm>
          <a:prstGeom prst="roundRect">
            <a:avLst/>
          </a:prstGeom>
          <a:solidFill>
            <a:schemeClr val="tx2">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chemeClr val="accent1">
                    <a:lumMod val="50000"/>
                  </a:schemeClr>
                </a:solidFill>
                <a:latin typeface="+mj-lt"/>
                <a:cs typeface="Arial" charset="0"/>
              </a:rPr>
              <a:t>Retweets, time on page, time on app</a:t>
            </a:r>
            <a:endParaRPr lang="en-US" sz="1600" dirty="0" smtClean="0">
              <a:solidFill>
                <a:schemeClr val="accent1">
                  <a:lumMod val="50000"/>
                </a:schemeClr>
              </a:solidFill>
              <a:latin typeface="+mj-lt"/>
              <a:cs typeface="Arial" charset="0"/>
            </a:endParaRPr>
          </a:p>
        </p:txBody>
      </p:sp>
      <p:sp>
        <p:nvSpPr>
          <p:cNvPr id="69" name="Rounded Rectangle 68"/>
          <p:cNvSpPr/>
          <p:nvPr/>
        </p:nvSpPr>
        <p:spPr bwMode="auto">
          <a:xfrm>
            <a:off x="9707063" y="3752243"/>
            <a:ext cx="1932313" cy="610463"/>
          </a:xfrm>
          <a:prstGeom prst="roundRect">
            <a:avLst/>
          </a:prstGeom>
          <a:solidFill>
            <a:schemeClr val="tx2">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chemeClr val="accent1">
                    <a:lumMod val="50000"/>
                  </a:schemeClr>
                </a:solidFill>
                <a:latin typeface="+mj-lt"/>
                <a:cs typeface="Arial" charset="0"/>
              </a:rPr>
              <a:t>Clicks, Leads, </a:t>
            </a:r>
          </a:p>
          <a:p>
            <a:pPr algn="ctr" fontAlgn="base">
              <a:spcBef>
                <a:spcPct val="0"/>
              </a:spcBef>
              <a:spcAft>
                <a:spcPct val="0"/>
              </a:spcAft>
              <a:defRPr/>
            </a:pPr>
            <a:r>
              <a:rPr lang="en-US" sz="1600" b="1" dirty="0" smtClean="0">
                <a:solidFill>
                  <a:schemeClr val="accent1">
                    <a:lumMod val="50000"/>
                  </a:schemeClr>
                </a:solidFill>
                <a:latin typeface="+mj-lt"/>
                <a:cs typeface="Arial" charset="0"/>
              </a:rPr>
              <a:t>Revenue</a:t>
            </a:r>
            <a:endParaRPr lang="en-US" sz="1600" dirty="0" smtClean="0">
              <a:solidFill>
                <a:schemeClr val="accent1">
                  <a:lumMod val="50000"/>
                </a:schemeClr>
              </a:solidFill>
              <a:latin typeface="+mj-lt"/>
              <a:cs typeface="Arial" charset="0"/>
            </a:endParaRPr>
          </a:p>
          <a:p>
            <a:pPr marR="0" indent="0" algn="ctr" fontAlgn="base">
              <a:lnSpc>
                <a:spcPct val="100000"/>
              </a:lnSpc>
              <a:spcBef>
                <a:spcPct val="0"/>
              </a:spcBef>
              <a:spcAft>
                <a:spcPct val="0"/>
              </a:spcAft>
              <a:buClrTx/>
              <a:buSzTx/>
              <a:buFontTx/>
              <a:buNone/>
              <a:tabLst/>
              <a:defRPr/>
            </a:pPr>
            <a:endParaRPr lang="en-US" sz="1600" dirty="0" smtClean="0">
              <a:solidFill>
                <a:schemeClr val="accent1">
                  <a:lumMod val="50000"/>
                </a:schemeClr>
              </a:solidFill>
              <a:latin typeface="+mj-lt"/>
              <a:cs typeface="Arial" charset="0"/>
            </a:endParaRPr>
          </a:p>
        </p:txBody>
      </p:sp>
      <p:sp>
        <p:nvSpPr>
          <p:cNvPr id="70" name="Rounded Rectangle 69"/>
          <p:cNvSpPr/>
          <p:nvPr/>
        </p:nvSpPr>
        <p:spPr bwMode="auto">
          <a:xfrm>
            <a:off x="9707062" y="4542399"/>
            <a:ext cx="1932313" cy="610463"/>
          </a:xfrm>
          <a:prstGeom prst="roundRect">
            <a:avLst/>
          </a:prstGeom>
          <a:solidFill>
            <a:schemeClr val="tx2">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chemeClr val="accent1">
                    <a:lumMod val="50000"/>
                  </a:schemeClr>
                </a:solidFill>
                <a:latin typeface="+mj-lt"/>
                <a:cs typeface="Arial" charset="0"/>
              </a:rPr>
              <a:t>Sign-ups, NPS, </a:t>
            </a:r>
          </a:p>
          <a:p>
            <a:pPr algn="ctr" fontAlgn="base">
              <a:spcBef>
                <a:spcPct val="0"/>
              </a:spcBef>
              <a:spcAft>
                <a:spcPct val="0"/>
              </a:spcAft>
              <a:defRPr/>
            </a:pPr>
            <a:r>
              <a:rPr lang="en-US" sz="1600" b="1" dirty="0" smtClean="0">
                <a:solidFill>
                  <a:schemeClr val="accent1">
                    <a:lumMod val="50000"/>
                  </a:schemeClr>
                </a:solidFill>
                <a:latin typeface="+mj-lt"/>
                <a:cs typeface="Arial" charset="0"/>
              </a:rPr>
              <a:t>R-F-M</a:t>
            </a:r>
            <a:endParaRPr lang="en-US" sz="1600" dirty="0" smtClean="0">
              <a:solidFill>
                <a:schemeClr val="accent1">
                  <a:lumMod val="50000"/>
                </a:schemeClr>
              </a:solidFill>
              <a:latin typeface="+mj-lt"/>
              <a:cs typeface="Arial"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7285" y="2039603"/>
            <a:ext cx="5688455" cy="3246719"/>
          </a:xfrm>
          <a:prstGeom prst="rect">
            <a:avLst/>
          </a:prstGeom>
        </p:spPr>
      </p:pic>
      <p:graphicFrame>
        <p:nvGraphicFramePr>
          <p:cNvPr id="24" name="Diagram 23"/>
          <p:cNvGraphicFramePr/>
          <p:nvPr>
            <p:extLst>
              <p:ext uri="{D42A27DB-BD31-4B8C-83A1-F6EECF244321}">
                <p14:modId xmlns:p14="http://schemas.microsoft.com/office/powerpoint/2010/main" val="1091790719"/>
              </p:ext>
            </p:extLst>
          </p:nvPr>
        </p:nvGraphicFramePr>
        <p:xfrm>
          <a:off x="0" y="1156413"/>
          <a:ext cx="12141994" cy="5462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6" name="Picture 2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515307" y="2471630"/>
            <a:ext cx="2665709" cy="2257003"/>
          </a:xfrm>
          <a:prstGeom prst="rect">
            <a:avLst/>
          </a:prstGeom>
        </p:spPr>
      </p:pic>
      <p:sp>
        <p:nvSpPr>
          <p:cNvPr id="27" name="Isosceles Triangle 26"/>
          <p:cNvSpPr/>
          <p:nvPr/>
        </p:nvSpPr>
        <p:spPr>
          <a:xfrm rot="5400000">
            <a:off x="4694122" y="3525094"/>
            <a:ext cx="3275311" cy="23768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a:off x="7811319" y="3558414"/>
            <a:ext cx="3275311" cy="23768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rved Down Arrow 27"/>
          <p:cNvSpPr/>
          <p:nvPr/>
        </p:nvSpPr>
        <p:spPr>
          <a:xfrm rot="10800000">
            <a:off x="4164236" y="5555577"/>
            <a:ext cx="3563007" cy="536027"/>
          </a:xfrm>
          <a:prstGeom prst="curvedDownArrow">
            <a:avLst>
              <a:gd name="adj1" fmla="val 25000"/>
              <a:gd name="adj2" fmla="val 153765"/>
              <a:gd name="adj3" fmla="val 2500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ounded Rectangle 74"/>
          <p:cNvSpPr/>
          <p:nvPr/>
        </p:nvSpPr>
        <p:spPr bwMode="auto">
          <a:xfrm>
            <a:off x="4940224" y="5448474"/>
            <a:ext cx="2545418" cy="525585"/>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2800" b="1" dirty="0" smtClean="0">
                <a:solidFill>
                  <a:schemeClr val="accent1">
                    <a:lumMod val="50000"/>
                  </a:schemeClr>
                </a:solidFill>
                <a:latin typeface="+mj-lt"/>
                <a:cs typeface="Arial" charset="0"/>
              </a:rPr>
              <a:t>Experiment !</a:t>
            </a:r>
            <a:endParaRPr lang="en-US" sz="2800" dirty="0" smtClean="0">
              <a:solidFill>
                <a:schemeClr val="accent1">
                  <a:lumMod val="50000"/>
                </a:schemeClr>
              </a:solidFill>
              <a:latin typeface="+mj-lt"/>
              <a:cs typeface="Arial" charset="0"/>
            </a:endParaRPr>
          </a:p>
        </p:txBody>
      </p:sp>
      <p:sp>
        <p:nvSpPr>
          <p:cNvPr id="76" name="Rounded Rectangle 75"/>
          <p:cNvSpPr/>
          <p:nvPr/>
        </p:nvSpPr>
        <p:spPr bwMode="auto">
          <a:xfrm>
            <a:off x="9330130" y="5394308"/>
            <a:ext cx="2545418" cy="75554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2000" b="1" dirty="0" smtClean="0">
                <a:solidFill>
                  <a:schemeClr val="accent1">
                    <a:lumMod val="50000"/>
                  </a:schemeClr>
                </a:solidFill>
                <a:latin typeface="+mj-lt"/>
                <a:cs typeface="Arial" charset="0"/>
              </a:rPr>
              <a:t>Remember the Success Measures in Step 1?</a:t>
            </a:r>
            <a:endParaRPr lang="en-US" sz="2000" dirty="0" smtClean="0">
              <a:solidFill>
                <a:schemeClr val="accent1">
                  <a:lumMod val="50000"/>
                </a:schemeClr>
              </a:solidFill>
              <a:latin typeface="+mj-lt"/>
              <a:cs typeface="Arial" charset="0"/>
            </a:endParaRPr>
          </a:p>
        </p:txBody>
      </p:sp>
    </p:spTree>
    <p:extLst>
      <p:ext uri="{BB962C8B-B14F-4D97-AF65-F5344CB8AC3E}">
        <p14:creationId xmlns:p14="http://schemas.microsoft.com/office/powerpoint/2010/main" val="28737383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878379" y="291779"/>
              <a:ext cx="4435317"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Digital Maturity Lifecycle</a:t>
              </a:r>
            </a:p>
          </p:txBody>
        </p:sp>
      </p:grpSp>
      <p:sp>
        <p:nvSpPr>
          <p:cNvPr id="19" name="Rectangle 18"/>
          <p:cNvSpPr/>
          <p:nvPr/>
        </p:nvSpPr>
        <p:spPr>
          <a:xfrm>
            <a:off x="875394" y="1415489"/>
            <a:ext cx="1985026" cy="4278237"/>
          </a:xfrm>
          <a:prstGeom prst="rect">
            <a:avLst/>
          </a:prstGeom>
          <a:solidFill>
            <a:schemeClr val="tx2">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ectangle 19"/>
          <p:cNvSpPr/>
          <p:nvPr/>
        </p:nvSpPr>
        <p:spPr>
          <a:xfrm>
            <a:off x="2835584" y="1414800"/>
            <a:ext cx="2034056" cy="4278237"/>
          </a:xfrm>
          <a:prstGeom prst="rect">
            <a:avLst/>
          </a:prstGeom>
          <a:solidFill>
            <a:schemeClr val="tx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Rectangle 20"/>
          <p:cNvSpPr/>
          <p:nvPr/>
        </p:nvSpPr>
        <p:spPr>
          <a:xfrm>
            <a:off x="4869640" y="1426211"/>
            <a:ext cx="2229014" cy="4278237"/>
          </a:xfrm>
          <a:prstGeom prst="rect">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cxnSp>
        <p:nvCxnSpPr>
          <p:cNvPr id="22" name="Straight Connector 21"/>
          <p:cNvCxnSpPr/>
          <p:nvPr/>
        </p:nvCxnSpPr>
        <p:spPr>
          <a:xfrm>
            <a:off x="857250" y="1395750"/>
            <a:ext cx="0" cy="427823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857250" y="5693037"/>
            <a:ext cx="10989625" cy="10714"/>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bwMode="gray">
          <a:xfrm>
            <a:off x="211221" y="1765310"/>
            <a:ext cx="470518" cy="3612515"/>
          </a:xfrm>
          <a:prstGeom prst="rect">
            <a:avLst/>
          </a:prstGeom>
        </p:spPr>
        <p:txBody>
          <a:bodyPr vert="vert270" wrap="square" lIns="91440" tIns="45720" rIns="91440" bIns="45720" rtlCol="0" anchor="ctr">
            <a:noAutofit/>
          </a:bodyPr>
          <a:lstStyle/>
          <a:p>
            <a:pPr algn="ctr"/>
            <a:r>
              <a:rPr lang="en-IN" dirty="0" smtClean="0">
                <a:solidFill>
                  <a:prstClr val="black"/>
                </a:solidFill>
              </a:rPr>
              <a:t>Return on Investment  ( ROI )</a:t>
            </a:r>
            <a:endParaRPr lang="en-IN" dirty="0">
              <a:solidFill>
                <a:prstClr val="black"/>
              </a:solidFill>
            </a:endParaRPr>
          </a:p>
        </p:txBody>
      </p:sp>
      <p:sp>
        <p:nvSpPr>
          <p:cNvPr id="30" name="TextBox 29"/>
          <p:cNvSpPr txBox="1"/>
          <p:nvPr/>
        </p:nvSpPr>
        <p:spPr bwMode="gray">
          <a:xfrm rot="5400000">
            <a:off x="7536808" y="4151786"/>
            <a:ext cx="347875" cy="3716513"/>
          </a:xfrm>
          <a:prstGeom prst="rect">
            <a:avLst/>
          </a:prstGeom>
        </p:spPr>
        <p:txBody>
          <a:bodyPr vert="vert270" wrap="square" lIns="91440" tIns="45720" rIns="91440" bIns="45720" rtlCol="0" anchor="ctr">
            <a:noAutofit/>
          </a:bodyPr>
          <a:lstStyle/>
          <a:p>
            <a:r>
              <a:rPr lang="en-IN" dirty="0" smtClean="0">
                <a:solidFill>
                  <a:prstClr val="black"/>
                </a:solidFill>
              </a:rPr>
              <a:t>Digital Analytics Maturity</a:t>
            </a:r>
            <a:endParaRPr lang="en-IN" dirty="0">
              <a:solidFill>
                <a:prstClr val="black"/>
              </a:solidFill>
            </a:endParaRPr>
          </a:p>
        </p:txBody>
      </p:sp>
      <p:sp>
        <p:nvSpPr>
          <p:cNvPr id="31" name="TextBox 30"/>
          <p:cNvSpPr txBox="1"/>
          <p:nvPr/>
        </p:nvSpPr>
        <p:spPr bwMode="gray">
          <a:xfrm rot="5400000">
            <a:off x="1462429" y="269660"/>
            <a:ext cx="558423" cy="1736415"/>
          </a:xfrm>
          <a:prstGeom prst="rect">
            <a:avLst/>
          </a:prstGeom>
        </p:spPr>
        <p:txBody>
          <a:bodyPr vert="vert270" wrap="square" lIns="91440" tIns="45720" rIns="91440" bIns="45720" rtlCol="0" anchor="ctr">
            <a:noAutofit/>
          </a:bodyPr>
          <a:lstStyle/>
          <a:p>
            <a:pPr algn="ctr"/>
            <a:r>
              <a:rPr lang="en-IN" sz="1600" b="1" i="1" dirty="0" smtClean="0"/>
              <a:t>Basic Measurement</a:t>
            </a:r>
            <a:endParaRPr lang="en-IN" sz="1600" b="1" i="1" dirty="0"/>
          </a:p>
        </p:txBody>
      </p:sp>
      <p:sp>
        <p:nvSpPr>
          <p:cNvPr id="32" name="Rectangle 31"/>
          <p:cNvSpPr/>
          <p:nvPr/>
        </p:nvSpPr>
        <p:spPr>
          <a:xfrm>
            <a:off x="7098655" y="1431839"/>
            <a:ext cx="2339018" cy="4278237"/>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Rectangle 32"/>
          <p:cNvSpPr/>
          <p:nvPr/>
        </p:nvSpPr>
        <p:spPr>
          <a:xfrm>
            <a:off x="9425594" y="1426213"/>
            <a:ext cx="2430522" cy="4278237"/>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4" name="TextBox 33"/>
          <p:cNvSpPr txBox="1"/>
          <p:nvPr/>
        </p:nvSpPr>
        <p:spPr bwMode="gray">
          <a:xfrm rot="5400000">
            <a:off x="3595504" y="262600"/>
            <a:ext cx="558423" cy="1736415"/>
          </a:xfrm>
          <a:prstGeom prst="rect">
            <a:avLst/>
          </a:prstGeom>
        </p:spPr>
        <p:txBody>
          <a:bodyPr vert="vert270" wrap="square" lIns="91440" tIns="45720" rIns="91440" bIns="45720" rtlCol="0" anchor="ctr">
            <a:noAutofit/>
          </a:bodyPr>
          <a:lstStyle/>
          <a:p>
            <a:pPr algn="ctr"/>
            <a:r>
              <a:rPr lang="en-IN" sz="1600" b="1" i="1" dirty="0" smtClean="0"/>
              <a:t>Custom Measurement</a:t>
            </a:r>
            <a:endParaRPr lang="en-IN" sz="1600" b="1" i="1" dirty="0"/>
          </a:p>
        </p:txBody>
      </p:sp>
      <p:sp>
        <p:nvSpPr>
          <p:cNvPr id="35" name="TextBox 34"/>
          <p:cNvSpPr txBox="1"/>
          <p:nvPr/>
        </p:nvSpPr>
        <p:spPr bwMode="gray">
          <a:xfrm rot="5400000">
            <a:off x="5711372" y="273048"/>
            <a:ext cx="558423" cy="1736415"/>
          </a:xfrm>
          <a:prstGeom prst="rect">
            <a:avLst/>
          </a:prstGeom>
        </p:spPr>
        <p:txBody>
          <a:bodyPr vert="vert270" wrap="square" lIns="91440" tIns="45720" rIns="91440" bIns="45720" rtlCol="0" anchor="ctr">
            <a:noAutofit/>
          </a:bodyPr>
          <a:lstStyle/>
          <a:p>
            <a:pPr algn="ctr"/>
            <a:r>
              <a:rPr lang="en-IN" sz="1600" b="1" i="1" dirty="0" smtClean="0"/>
              <a:t>Integrated Measurement</a:t>
            </a:r>
            <a:endParaRPr lang="en-IN" sz="1600" b="1" i="1" dirty="0"/>
          </a:p>
        </p:txBody>
      </p:sp>
      <p:sp>
        <p:nvSpPr>
          <p:cNvPr id="36" name="TextBox 35"/>
          <p:cNvSpPr txBox="1"/>
          <p:nvPr/>
        </p:nvSpPr>
        <p:spPr bwMode="gray">
          <a:xfrm rot="5400000">
            <a:off x="7939330" y="43064"/>
            <a:ext cx="558423" cy="2132909"/>
          </a:xfrm>
          <a:prstGeom prst="rect">
            <a:avLst/>
          </a:prstGeom>
        </p:spPr>
        <p:txBody>
          <a:bodyPr vert="vert270" wrap="square" lIns="91440" tIns="45720" rIns="91440" bIns="45720" rtlCol="0" anchor="ctr">
            <a:noAutofit/>
          </a:bodyPr>
          <a:lstStyle/>
          <a:p>
            <a:pPr algn="ctr"/>
            <a:r>
              <a:rPr lang="en-IN" sz="1600" b="1" i="1" dirty="0" smtClean="0"/>
              <a:t>Analytics Solution</a:t>
            </a:r>
            <a:endParaRPr lang="en-IN" sz="1600" b="1" i="1" dirty="0"/>
          </a:p>
        </p:txBody>
      </p:sp>
      <p:sp>
        <p:nvSpPr>
          <p:cNvPr id="37" name="TextBox 36"/>
          <p:cNvSpPr txBox="1"/>
          <p:nvPr/>
        </p:nvSpPr>
        <p:spPr bwMode="gray">
          <a:xfrm rot="5400000">
            <a:off x="10433237" y="241311"/>
            <a:ext cx="558423" cy="1736415"/>
          </a:xfrm>
          <a:prstGeom prst="rect">
            <a:avLst/>
          </a:prstGeom>
        </p:spPr>
        <p:txBody>
          <a:bodyPr vert="vert270" wrap="square" lIns="91440" tIns="45720" rIns="91440" bIns="45720" rtlCol="0" anchor="ctr">
            <a:noAutofit/>
          </a:bodyPr>
          <a:lstStyle/>
          <a:p>
            <a:pPr algn="ctr"/>
            <a:r>
              <a:rPr lang="en-IN" sz="1600" b="1" i="1" dirty="0" smtClean="0"/>
              <a:t>Customer Intelligence</a:t>
            </a:r>
            <a:endParaRPr lang="en-IN" sz="1600" b="1" i="1" dirty="0"/>
          </a:p>
        </p:txBody>
      </p:sp>
      <p:pic>
        <p:nvPicPr>
          <p:cNvPr id="38" name="Picture 2" descr="https://cdn0.iconfinder.com/data/icons/medical-15/116/Health_Medical-09-5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687" y="1678584"/>
            <a:ext cx="487444" cy="52431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s://cdn4.iconfinder.com/data/icons/startup-general/512/explore-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4230" y="1714552"/>
            <a:ext cx="636764" cy="6367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https://cdn3.iconfinder.com/data/icons/search-optimization/512/search_engine_optimization_process_development_flat_icon-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58778" y="1776297"/>
            <a:ext cx="591521" cy="59152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http://www.innometrics.com/wp-content/uploads/2014/05/Profile-Interactive-web-graphic-head-imag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94612" y="1653738"/>
            <a:ext cx="617196" cy="81478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0" descr="http://icons.iconarchive.com/icons/paomedia/small-n-flat/1024/databas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262921" y="1775404"/>
            <a:ext cx="552750" cy="5527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2" descr="http://shopcartpal.com/wp-content/uploads/2014/08/database-xxl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29555" y="1825467"/>
            <a:ext cx="525849" cy="525849"/>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bwMode="gray">
          <a:xfrm>
            <a:off x="5902042" y="1906576"/>
            <a:ext cx="295156" cy="521453"/>
          </a:xfrm>
          <a:prstGeom prst="rect">
            <a:avLst/>
          </a:prstGeom>
        </p:spPr>
        <p:txBody>
          <a:bodyPr vert="horz" wrap="square" lIns="91440" tIns="45720" rIns="91440" bIns="45720" rtlCol="0" anchor="ctr">
            <a:noAutofit/>
          </a:bodyPr>
          <a:lstStyle/>
          <a:p>
            <a:r>
              <a:rPr lang="en-IN" sz="2000" dirty="0" smtClean="0"/>
              <a:t>+</a:t>
            </a:r>
          </a:p>
        </p:txBody>
      </p:sp>
      <p:sp>
        <p:nvSpPr>
          <p:cNvPr id="46" name="TextBox 45"/>
          <p:cNvSpPr txBox="1"/>
          <p:nvPr/>
        </p:nvSpPr>
        <p:spPr bwMode="gray">
          <a:xfrm>
            <a:off x="5205130" y="2482909"/>
            <a:ext cx="811308" cy="233696"/>
          </a:xfrm>
          <a:prstGeom prst="rect">
            <a:avLst/>
          </a:prstGeom>
        </p:spPr>
        <p:txBody>
          <a:bodyPr vert="horz" wrap="square" lIns="91440" tIns="45720" rIns="91440" bIns="45720" rtlCol="0" anchor="ctr">
            <a:noAutofit/>
          </a:bodyPr>
          <a:lstStyle/>
          <a:p>
            <a:r>
              <a:rPr lang="en-IN" sz="1200" dirty="0" smtClean="0"/>
              <a:t>Digital </a:t>
            </a:r>
          </a:p>
        </p:txBody>
      </p:sp>
      <p:sp>
        <p:nvSpPr>
          <p:cNvPr id="47" name="TextBox 46"/>
          <p:cNvSpPr txBox="1"/>
          <p:nvPr/>
        </p:nvSpPr>
        <p:spPr bwMode="gray">
          <a:xfrm>
            <a:off x="6217049" y="2502732"/>
            <a:ext cx="811308" cy="233696"/>
          </a:xfrm>
          <a:prstGeom prst="rect">
            <a:avLst/>
          </a:prstGeom>
        </p:spPr>
        <p:txBody>
          <a:bodyPr vert="horz" wrap="square" lIns="91440" tIns="45720" rIns="91440" bIns="45720" rtlCol="0" anchor="ctr">
            <a:noAutofit/>
          </a:bodyPr>
          <a:lstStyle/>
          <a:p>
            <a:r>
              <a:rPr lang="en-IN" sz="1200" dirty="0" smtClean="0"/>
              <a:t>Offline</a:t>
            </a:r>
          </a:p>
        </p:txBody>
      </p:sp>
      <p:sp>
        <p:nvSpPr>
          <p:cNvPr id="48" name="TextBox 47"/>
          <p:cNvSpPr txBox="1"/>
          <p:nvPr/>
        </p:nvSpPr>
        <p:spPr bwMode="gray">
          <a:xfrm>
            <a:off x="2894571" y="2484465"/>
            <a:ext cx="2027076" cy="226609"/>
          </a:xfrm>
          <a:prstGeom prst="rect">
            <a:avLst/>
          </a:prstGeom>
        </p:spPr>
        <p:txBody>
          <a:bodyPr vert="horz" wrap="square" lIns="91440" tIns="45720" rIns="91440" bIns="45720" rtlCol="0" anchor="ctr">
            <a:noAutofit/>
          </a:bodyPr>
          <a:lstStyle/>
          <a:p>
            <a:r>
              <a:rPr lang="en-IN" sz="1200" dirty="0" smtClean="0"/>
              <a:t>Custom Report &amp; Metric</a:t>
            </a:r>
          </a:p>
        </p:txBody>
      </p:sp>
      <p:sp>
        <p:nvSpPr>
          <p:cNvPr id="49" name="TextBox 48"/>
          <p:cNvSpPr txBox="1"/>
          <p:nvPr/>
        </p:nvSpPr>
        <p:spPr bwMode="gray">
          <a:xfrm>
            <a:off x="1104525" y="2479902"/>
            <a:ext cx="1443836" cy="103135"/>
          </a:xfrm>
          <a:prstGeom prst="rect">
            <a:avLst/>
          </a:prstGeom>
        </p:spPr>
        <p:txBody>
          <a:bodyPr vert="horz" wrap="square" lIns="91440" tIns="45720" rIns="91440" bIns="45720" rtlCol="0" anchor="ctr">
            <a:noAutofit/>
          </a:bodyPr>
          <a:lstStyle/>
          <a:p>
            <a:pPr algn="ctr"/>
            <a:r>
              <a:rPr lang="en-IN" sz="1200" dirty="0" smtClean="0"/>
              <a:t>Basic  Web Analytics Reports</a:t>
            </a:r>
          </a:p>
        </p:txBody>
      </p:sp>
      <p:sp>
        <p:nvSpPr>
          <p:cNvPr id="50" name="TextBox 49"/>
          <p:cNvSpPr txBox="1"/>
          <p:nvPr/>
        </p:nvSpPr>
        <p:spPr bwMode="gray">
          <a:xfrm>
            <a:off x="7511013" y="2481155"/>
            <a:ext cx="1676172" cy="213680"/>
          </a:xfrm>
          <a:prstGeom prst="rect">
            <a:avLst/>
          </a:prstGeom>
        </p:spPr>
        <p:txBody>
          <a:bodyPr vert="horz" wrap="square" lIns="91440" tIns="45720" rIns="91440" bIns="45720" rtlCol="0" anchor="ctr">
            <a:noAutofit/>
          </a:bodyPr>
          <a:lstStyle/>
          <a:p>
            <a:r>
              <a:rPr lang="en-IN" sz="1200" dirty="0" smtClean="0"/>
              <a:t>Predictive Analytics</a:t>
            </a:r>
          </a:p>
        </p:txBody>
      </p:sp>
      <p:sp>
        <p:nvSpPr>
          <p:cNvPr id="51" name="TextBox 50"/>
          <p:cNvSpPr txBox="1"/>
          <p:nvPr/>
        </p:nvSpPr>
        <p:spPr bwMode="gray">
          <a:xfrm>
            <a:off x="9955452" y="2481155"/>
            <a:ext cx="1676172" cy="213680"/>
          </a:xfrm>
          <a:prstGeom prst="rect">
            <a:avLst/>
          </a:prstGeom>
        </p:spPr>
        <p:txBody>
          <a:bodyPr vert="horz" wrap="square" lIns="91440" tIns="45720" rIns="91440" bIns="45720" rtlCol="0" anchor="ctr">
            <a:noAutofit/>
          </a:bodyPr>
          <a:lstStyle/>
          <a:p>
            <a:r>
              <a:rPr lang="en-IN" sz="1200" dirty="0" smtClean="0"/>
              <a:t>Customer Profile</a:t>
            </a:r>
          </a:p>
        </p:txBody>
      </p:sp>
      <p:cxnSp>
        <p:nvCxnSpPr>
          <p:cNvPr id="52" name="Straight Connector 51"/>
          <p:cNvCxnSpPr/>
          <p:nvPr/>
        </p:nvCxnSpPr>
        <p:spPr>
          <a:xfrm flipV="1">
            <a:off x="1403797" y="2840508"/>
            <a:ext cx="9199413" cy="1210614"/>
          </a:xfrm>
          <a:prstGeom prst="line">
            <a:avLst/>
          </a:prstGeom>
        </p:spPr>
        <p:style>
          <a:lnRef idx="3">
            <a:schemeClr val="dk1"/>
          </a:lnRef>
          <a:fillRef idx="0">
            <a:schemeClr val="dk1"/>
          </a:fillRef>
          <a:effectRef idx="2">
            <a:schemeClr val="dk1"/>
          </a:effectRef>
          <a:fontRef idx="minor">
            <a:schemeClr val="tx1"/>
          </a:fontRef>
        </p:style>
      </p:cxnSp>
      <p:sp>
        <p:nvSpPr>
          <p:cNvPr id="53" name="TextBox 52"/>
          <p:cNvSpPr txBox="1"/>
          <p:nvPr/>
        </p:nvSpPr>
        <p:spPr bwMode="gray">
          <a:xfrm>
            <a:off x="958601" y="4767563"/>
            <a:ext cx="1896292" cy="741233"/>
          </a:xfrm>
          <a:prstGeom prst="rect">
            <a:avLst/>
          </a:prstGeom>
        </p:spPr>
        <p:txBody>
          <a:bodyPr vert="horz" wrap="square" lIns="91440" tIns="45720" rIns="91440" bIns="45720" rtlCol="0" anchor="ctr">
            <a:noAutofit/>
          </a:bodyPr>
          <a:lstStyle/>
          <a:p>
            <a:pPr lvl="0"/>
            <a:r>
              <a:rPr lang="en-IN" sz="2000" dirty="0">
                <a:solidFill>
                  <a:schemeClr val="bg1">
                    <a:lumMod val="50000"/>
                  </a:schemeClr>
                </a:solidFill>
              </a:rPr>
              <a:t>Setting analytics tag on website and  few simple reports </a:t>
            </a:r>
          </a:p>
          <a:p>
            <a:pPr marL="342900" indent="-342900">
              <a:buFont typeface="Arial" panose="020B0604020202020204" pitchFamily="34" charset="0"/>
              <a:buChar char="•"/>
            </a:pPr>
            <a:endParaRPr lang="en-IN" sz="2000" dirty="0">
              <a:solidFill>
                <a:schemeClr val="bg1">
                  <a:lumMod val="50000"/>
                </a:schemeClr>
              </a:solidFill>
            </a:endParaRPr>
          </a:p>
        </p:txBody>
      </p:sp>
      <p:sp>
        <p:nvSpPr>
          <p:cNvPr id="54" name="TextBox 53"/>
          <p:cNvSpPr txBox="1"/>
          <p:nvPr/>
        </p:nvSpPr>
        <p:spPr bwMode="gray">
          <a:xfrm>
            <a:off x="5005670" y="3650681"/>
            <a:ext cx="1957998" cy="1788874"/>
          </a:xfrm>
          <a:prstGeom prst="rect">
            <a:avLst/>
          </a:prstGeom>
        </p:spPr>
        <p:txBody>
          <a:bodyPr vert="horz" wrap="square" lIns="91440" tIns="45720" rIns="91440" bIns="45720" rtlCol="0" anchor="ctr">
            <a:noAutofit/>
          </a:bodyPr>
          <a:lstStyle/>
          <a:p>
            <a:pPr lvl="0"/>
            <a:r>
              <a:rPr lang="en-IN" sz="2000" dirty="0">
                <a:solidFill>
                  <a:schemeClr val="bg1">
                    <a:lumMod val="50000"/>
                  </a:schemeClr>
                </a:solidFill>
              </a:rPr>
              <a:t>Digital data is integrated with offline marketing &amp; backend </a:t>
            </a:r>
            <a:r>
              <a:rPr lang="en-IN" sz="2000" dirty="0" smtClean="0">
                <a:solidFill>
                  <a:schemeClr val="bg1">
                    <a:lumMod val="50000"/>
                  </a:schemeClr>
                </a:solidFill>
              </a:rPr>
              <a:t>data to study its impact</a:t>
            </a:r>
            <a:endParaRPr lang="en-IN" sz="2000" dirty="0">
              <a:solidFill>
                <a:schemeClr val="bg1">
                  <a:lumMod val="50000"/>
                </a:schemeClr>
              </a:solidFill>
            </a:endParaRPr>
          </a:p>
        </p:txBody>
      </p:sp>
      <p:sp>
        <p:nvSpPr>
          <p:cNvPr id="55" name="TextBox 54"/>
          <p:cNvSpPr txBox="1"/>
          <p:nvPr/>
        </p:nvSpPr>
        <p:spPr bwMode="gray">
          <a:xfrm>
            <a:off x="7230447" y="3493481"/>
            <a:ext cx="2117474" cy="1805666"/>
          </a:xfrm>
          <a:prstGeom prst="rect">
            <a:avLst/>
          </a:prstGeom>
        </p:spPr>
        <p:txBody>
          <a:bodyPr vert="horz" wrap="square" lIns="91440" tIns="45720" rIns="91440" bIns="45720" rtlCol="0" anchor="ctr">
            <a:noAutofit/>
          </a:bodyPr>
          <a:lstStyle/>
          <a:p>
            <a:pPr lvl="0"/>
            <a:r>
              <a:rPr lang="en-IN" sz="2000" dirty="0">
                <a:solidFill>
                  <a:schemeClr val="bg1">
                    <a:lumMod val="50000"/>
                  </a:schemeClr>
                </a:solidFill>
              </a:rPr>
              <a:t>Digital data to be fed into other applications to power marketing and business operations </a:t>
            </a:r>
          </a:p>
        </p:txBody>
      </p:sp>
      <p:sp>
        <p:nvSpPr>
          <p:cNvPr id="56" name="TextBox 55"/>
          <p:cNvSpPr txBox="1"/>
          <p:nvPr/>
        </p:nvSpPr>
        <p:spPr bwMode="gray">
          <a:xfrm>
            <a:off x="9515346" y="3749777"/>
            <a:ext cx="2199427" cy="1191342"/>
          </a:xfrm>
          <a:prstGeom prst="rect">
            <a:avLst/>
          </a:prstGeom>
        </p:spPr>
        <p:txBody>
          <a:bodyPr vert="horz" wrap="square" lIns="91440" tIns="45720" rIns="91440" bIns="45720" rtlCol="0" anchor="ctr">
            <a:noAutofit/>
          </a:bodyPr>
          <a:lstStyle/>
          <a:p>
            <a:pPr lvl="0"/>
            <a:r>
              <a:rPr lang="en-IN" sz="2000" dirty="0">
                <a:solidFill>
                  <a:schemeClr val="bg1">
                    <a:lumMod val="50000"/>
                  </a:schemeClr>
                </a:solidFill>
              </a:rPr>
              <a:t>Customer identification  across different channels to build their holistic view  &amp; cross-channel interactions</a:t>
            </a:r>
          </a:p>
        </p:txBody>
      </p:sp>
      <p:sp>
        <p:nvSpPr>
          <p:cNvPr id="57" name="TextBox 56"/>
          <p:cNvSpPr txBox="1"/>
          <p:nvPr/>
        </p:nvSpPr>
        <p:spPr bwMode="gray">
          <a:xfrm>
            <a:off x="2989996" y="4051122"/>
            <a:ext cx="1857989" cy="1327733"/>
          </a:xfrm>
          <a:prstGeom prst="rect">
            <a:avLst/>
          </a:prstGeom>
        </p:spPr>
        <p:txBody>
          <a:bodyPr vert="horz" wrap="square" lIns="91440" tIns="45720" rIns="91440" bIns="45720" rtlCol="0" anchor="ctr">
            <a:noAutofit/>
          </a:bodyPr>
          <a:lstStyle/>
          <a:p>
            <a:pPr lvl="0"/>
            <a:r>
              <a:rPr lang="en-IN" sz="2000" dirty="0" smtClean="0">
                <a:solidFill>
                  <a:schemeClr val="bg1">
                    <a:lumMod val="50000"/>
                  </a:schemeClr>
                </a:solidFill>
              </a:rPr>
              <a:t>Reports </a:t>
            </a:r>
            <a:r>
              <a:rPr lang="en-IN" sz="2000" dirty="0">
                <a:solidFill>
                  <a:schemeClr val="bg1">
                    <a:lumMod val="50000"/>
                  </a:schemeClr>
                </a:solidFill>
              </a:rPr>
              <a:t>gets aligned to Business strategy  </a:t>
            </a:r>
            <a:r>
              <a:rPr lang="en-IN" sz="2000" dirty="0" smtClean="0">
                <a:solidFill>
                  <a:schemeClr val="bg1">
                    <a:lumMod val="50000"/>
                  </a:schemeClr>
                </a:solidFill>
              </a:rPr>
              <a:t> </a:t>
            </a:r>
            <a:r>
              <a:rPr lang="en-IN" sz="2000" dirty="0">
                <a:solidFill>
                  <a:schemeClr val="bg1">
                    <a:lumMod val="50000"/>
                  </a:schemeClr>
                </a:solidFill>
              </a:rPr>
              <a:t>&amp; industry vertical</a:t>
            </a:r>
          </a:p>
        </p:txBody>
      </p:sp>
    </p:spTree>
    <p:extLst>
      <p:ext uri="{BB962C8B-B14F-4D97-AF65-F5344CB8AC3E}">
        <p14:creationId xmlns:p14="http://schemas.microsoft.com/office/powerpoint/2010/main" val="1561001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sp>
        <p:nvSpPr>
          <p:cNvPr id="3" name="Rectangle 2"/>
          <p:cNvSpPr/>
          <p:nvPr/>
        </p:nvSpPr>
        <p:spPr>
          <a:xfrm>
            <a:off x="0" y="0"/>
            <a:ext cx="12192000" cy="5410200"/>
          </a:xfrm>
          <a:prstGeom prst="rect">
            <a:avLst/>
          </a:prstGeom>
          <a:solidFill>
            <a:srgbClr val="5DB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p:cNvGrpSpPr/>
          <p:nvPr/>
        </p:nvGrpSpPr>
        <p:grpSpPr>
          <a:xfrm>
            <a:off x="2438060" y="228600"/>
            <a:ext cx="7321364" cy="4331312"/>
            <a:chOff x="2438060" y="-358424"/>
            <a:chExt cx="7321364" cy="4331312"/>
          </a:xfrm>
        </p:grpSpPr>
        <p:sp>
          <p:nvSpPr>
            <p:cNvPr id="5" name="Rectangle 4"/>
            <p:cNvSpPr/>
            <p:nvPr/>
          </p:nvSpPr>
          <p:spPr>
            <a:xfrm>
              <a:off x="3815202" y="1960714"/>
              <a:ext cx="4567083" cy="923330"/>
            </a:xfrm>
            <a:prstGeom prst="rect">
              <a:avLst/>
            </a:prstGeom>
          </p:spPr>
          <p:txBody>
            <a:bodyPr wrap="none">
              <a:spAutoFit/>
            </a:bodyPr>
            <a:lstStyle/>
            <a:p>
              <a:pPr algn="ctr"/>
              <a:r>
                <a:rPr lang="en-IN" sz="5400" dirty="0" smtClean="0">
                  <a:ln/>
                  <a:solidFill>
                    <a:schemeClr val="bg1"/>
                  </a:solidFill>
                  <a:latin typeface="Leelawadee UI" panose="020B0502040204020203" pitchFamily="34" charset="-34"/>
                  <a:cs typeface="Leelawadee UI" panose="020B0502040204020203" pitchFamily="34" charset="-34"/>
                </a:rPr>
                <a:t>Powering Your</a:t>
              </a:r>
              <a:endParaRPr lang="en-IN" sz="54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2438060" y="2772559"/>
              <a:ext cx="7321364" cy="1200329"/>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Website Presence</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3"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05</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56250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720945" y="291779"/>
              <a:ext cx="4750147"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The Web Analytics Journey</a:t>
              </a:r>
            </a:p>
          </p:txBody>
        </p:sp>
      </p:grpSp>
      <p:grpSp>
        <p:nvGrpSpPr>
          <p:cNvPr id="57" name="Group 56"/>
          <p:cNvGrpSpPr/>
          <p:nvPr/>
        </p:nvGrpSpPr>
        <p:grpSpPr>
          <a:xfrm>
            <a:off x="3204617" y="5561789"/>
            <a:ext cx="5782767" cy="502740"/>
            <a:chOff x="7166101" y="5490733"/>
            <a:chExt cx="5782767" cy="502740"/>
          </a:xfrm>
        </p:grpSpPr>
        <p:sp>
          <p:nvSpPr>
            <p:cNvPr id="58" name="Rectangle 57"/>
            <p:cNvSpPr/>
            <p:nvPr/>
          </p:nvSpPr>
          <p:spPr>
            <a:xfrm>
              <a:off x="7668840" y="5571145"/>
              <a:ext cx="5280028" cy="353943"/>
            </a:xfrm>
            <a:prstGeom prst="rect">
              <a:avLst/>
            </a:prstGeom>
          </p:spPr>
          <p:txBody>
            <a:bodyPr wrap="square" anchor="ctr">
              <a:spAutoFit/>
            </a:bodyPr>
            <a:lstStyle/>
            <a:p>
              <a:r>
                <a:rPr lang="en-IN" sz="1700" b="1" dirty="0">
                  <a:latin typeface="Leelawadee UI" panose="020B0502040204020203" pitchFamily="34" charset="-34"/>
                  <a:cs typeface="Leelawadee UI" panose="020B0502040204020203" pitchFamily="34" charset="-34"/>
                </a:rPr>
                <a:t>Through a three pronged </a:t>
              </a:r>
              <a:r>
                <a:rPr lang="en-IN" sz="1700" b="1" dirty="0" smtClean="0">
                  <a:latin typeface="Leelawadee UI" panose="020B0502040204020203" pitchFamily="34" charset="-34"/>
                  <a:cs typeface="Leelawadee UI" panose="020B0502040204020203" pitchFamily="34" charset="-34"/>
                </a:rPr>
                <a:t>strategy</a:t>
              </a:r>
              <a:endParaRPr lang="en-IN" sz="1700" b="1" dirty="0">
                <a:latin typeface="Leelawadee UI" panose="020B0502040204020203" pitchFamily="34" charset="-34"/>
                <a:cs typeface="Leelawadee UI" panose="020B0502040204020203" pitchFamily="34" charset="-34"/>
              </a:endParaRPr>
            </a:p>
          </p:txBody>
        </p:sp>
        <p:pic>
          <p:nvPicPr>
            <p:cNvPr id="60" name="Picture 5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66101" y="5490733"/>
              <a:ext cx="502740" cy="502740"/>
            </a:xfrm>
            <a:prstGeom prst="rect">
              <a:avLst/>
            </a:prstGeom>
          </p:spPr>
        </p:pic>
      </p:grpSp>
      <p:grpSp>
        <p:nvGrpSpPr>
          <p:cNvPr id="2" name="Group 1"/>
          <p:cNvGrpSpPr/>
          <p:nvPr/>
        </p:nvGrpSpPr>
        <p:grpSpPr>
          <a:xfrm>
            <a:off x="0" y="1196321"/>
            <a:ext cx="12192000" cy="840502"/>
            <a:chOff x="-4693772" y="2132960"/>
            <a:chExt cx="7307358" cy="479192"/>
          </a:xfrm>
        </p:grpSpPr>
        <p:sp>
          <p:nvSpPr>
            <p:cNvPr id="31" name="Pentagon 30"/>
            <p:cNvSpPr/>
            <p:nvPr/>
          </p:nvSpPr>
          <p:spPr>
            <a:xfrm>
              <a:off x="0" y="2132960"/>
              <a:ext cx="2613586" cy="479192"/>
            </a:xfrm>
            <a:prstGeom prst="homePlat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4">
                      <a:lumMod val="50000"/>
                    </a:schemeClr>
                  </a:solidFill>
                  <a:latin typeface="Leelawadee UI" panose="020B0502040204020203" pitchFamily="34" charset="-34"/>
                  <a:cs typeface="Leelawadee UI" panose="020B0502040204020203" pitchFamily="34" charset="-34"/>
                </a:rPr>
                <a:t>03: </a:t>
              </a:r>
            </a:p>
            <a:p>
              <a:pPr algn="ctr"/>
              <a:r>
                <a:rPr lang="en-IN" sz="1600" b="1" dirty="0" smtClean="0">
                  <a:solidFill>
                    <a:schemeClr val="accent4">
                      <a:lumMod val="50000"/>
                    </a:schemeClr>
                  </a:solidFill>
                  <a:latin typeface="Leelawadee UI" panose="020B0502040204020203" pitchFamily="34" charset="-34"/>
                  <a:cs typeface="Leelawadee UI" panose="020B0502040204020203" pitchFamily="34" charset="-34"/>
                </a:rPr>
                <a:t>ANALYZE, ACT, MEASURE</a:t>
              </a:r>
              <a:endParaRPr lang="en-IN" sz="1600" b="1" dirty="0">
                <a:solidFill>
                  <a:schemeClr val="accent4">
                    <a:lumMod val="50000"/>
                  </a:schemeClr>
                </a:solidFill>
                <a:latin typeface="Leelawadee UI" panose="020B0502040204020203" pitchFamily="34" charset="-34"/>
                <a:cs typeface="Leelawadee UI" panose="020B0502040204020203" pitchFamily="34" charset="-34"/>
              </a:endParaRPr>
            </a:p>
          </p:txBody>
        </p:sp>
        <p:sp>
          <p:nvSpPr>
            <p:cNvPr id="33" name="Pentagon 32"/>
            <p:cNvSpPr/>
            <p:nvPr/>
          </p:nvSpPr>
          <p:spPr>
            <a:xfrm>
              <a:off x="-2346886" y="2132960"/>
              <a:ext cx="2613586" cy="479192"/>
            </a:xfrm>
            <a:prstGeom prst="homePlat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bg1"/>
                  </a:solidFill>
                  <a:latin typeface="Leelawadee UI" panose="020B0502040204020203" pitchFamily="34" charset="-34"/>
                  <a:cs typeface="Leelawadee UI" panose="020B0502040204020203" pitchFamily="34" charset="-34"/>
                </a:rPr>
                <a:t>02: </a:t>
              </a:r>
              <a:endParaRPr lang="en-IN" sz="1600" dirty="0">
                <a:solidFill>
                  <a:schemeClr val="bg1"/>
                </a:solidFill>
                <a:latin typeface="Leelawadee UI" panose="020B0502040204020203" pitchFamily="34" charset="-34"/>
                <a:cs typeface="Leelawadee UI" panose="020B0502040204020203" pitchFamily="34" charset="-34"/>
              </a:endParaRPr>
            </a:p>
            <a:p>
              <a:pPr algn="ctr"/>
              <a:r>
                <a:rPr lang="en-IN" sz="1600" b="1" dirty="0" smtClean="0">
                  <a:solidFill>
                    <a:schemeClr val="bg1"/>
                  </a:solidFill>
                  <a:latin typeface="Leelawadee UI" panose="020B0502040204020203" pitchFamily="34" charset="-34"/>
                  <a:cs typeface="Leelawadee UI" panose="020B0502040204020203" pitchFamily="34" charset="-34"/>
                </a:rPr>
                <a:t>WHAT DATA DO I HAVE, </a:t>
              </a:r>
            </a:p>
            <a:p>
              <a:pPr algn="ctr"/>
              <a:r>
                <a:rPr lang="en-IN" sz="1600" b="1" dirty="0" smtClean="0">
                  <a:solidFill>
                    <a:schemeClr val="bg1"/>
                  </a:solidFill>
                  <a:latin typeface="Leelawadee UI" panose="020B0502040204020203" pitchFamily="34" charset="-34"/>
                  <a:cs typeface="Leelawadee UI" panose="020B0502040204020203" pitchFamily="34" charset="-34"/>
                </a:rPr>
                <a:t>TO CREATE INSIGHTS?</a:t>
              </a:r>
              <a:endParaRPr lang="en-IN" sz="1600" b="1" dirty="0">
                <a:solidFill>
                  <a:schemeClr val="bg1"/>
                </a:solidFill>
                <a:latin typeface="Leelawadee UI" panose="020B0502040204020203" pitchFamily="34" charset="-34"/>
                <a:cs typeface="Leelawadee UI" panose="020B0502040204020203" pitchFamily="34" charset="-34"/>
              </a:endParaRPr>
            </a:p>
          </p:txBody>
        </p:sp>
        <p:sp>
          <p:nvSpPr>
            <p:cNvPr id="34" name="Pentagon 33"/>
            <p:cNvSpPr/>
            <p:nvPr/>
          </p:nvSpPr>
          <p:spPr>
            <a:xfrm>
              <a:off x="-4693772" y="2132960"/>
              <a:ext cx="2613586" cy="479192"/>
            </a:xfrm>
            <a:prstGeom prst="homePlat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Leelawadee UI" panose="020B0502040204020203" pitchFamily="34" charset="-34"/>
                  <a:cs typeface="Leelawadee UI" panose="020B0502040204020203" pitchFamily="34" charset="-34"/>
                </a:rPr>
                <a:t>01: </a:t>
              </a:r>
            </a:p>
            <a:p>
              <a:pPr algn="ctr"/>
              <a:r>
                <a:rPr lang="en-US" sz="1600" b="1" dirty="0" smtClean="0">
                  <a:solidFill>
                    <a:schemeClr val="bg1"/>
                  </a:solidFill>
                  <a:latin typeface="Leelawadee UI" panose="020B0502040204020203" pitchFamily="34" charset="-34"/>
                  <a:cs typeface="Leelawadee UI" panose="020B0502040204020203" pitchFamily="34" charset="-34"/>
                </a:rPr>
                <a:t>WHAT OUTCOMES </a:t>
              </a:r>
            </a:p>
            <a:p>
              <a:pPr algn="ctr"/>
              <a:r>
                <a:rPr lang="en-US" sz="1600" b="1" dirty="0" smtClean="0">
                  <a:solidFill>
                    <a:schemeClr val="bg1"/>
                  </a:solidFill>
                  <a:latin typeface="Leelawadee UI" panose="020B0502040204020203" pitchFamily="34" charset="-34"/>
                  <a:cs typeface="Leelawadee UI" panose="020B0502040204020203" pitchFamily="34" charset="-34"/>
                </a:rPr>
                <a:t>DO YOU WANT TO ACHIEVE?</a:t>
              </a:r>
              <a:endParaRPr lang="en-US" sz="1600" b="1" dirty="0">
                <a:solidFill>
                  <a:schemeClr val="bg1"/>
                </a:solidFill>
                <a:latin typeface="Leelawadee UI" panose="020B0502040204020203" pitchFamily="34" charset="-34"/>
                <a:cs typeface="Leelawadee UI" panose="020B0502040204020203" pitchFamily="34" charset="-34"/>
              </a:endParaRPr>
            </a:p>
          </p:txBody>
        </p:sp>
      </p:grpSp>
      <p:grpSp>
        <p:nvGrpSpPr>
          <p:cNvPr id="11" name="Group 10"/>
          <p:cNvGrpSpPr/>
          <p:nvPr/>
        </p:nvGrpSpPr>
        <p:grpSpPr>
          <a:xfrm>
            <a:off x="250504" y="2232515"/>
            <a:ext cx="11674797" cy="3213994"/>
            <a:chOff x="512875" y="2232515"/>
            <a:chExt cx="11150123" cy="3213994"/>
          </a:xfrm>
        </p:grpSpPr>
        <p:sp>
          <p:nvSpPr>
            <p:cNvPr id="36" name="Rectangle 35"/>
            <p:cNvSpPr/>
            <p:nvPr/>
          </p:nvSpPr>
          <p:spPr>
            <a:xfrm>
              <a:off x="529002" y="2232515"/>
              <a:ext cx="3576748" cy="321399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7" name="Rectangle 36"/>
            <p:cNvSpPr/>
            <p:nvPr/>
          </p:nvSpPr>
          <p:spPr>
            <a:xfrm>
              <a:off x="4307626" y="2232515"/>
              <a:ext cx="3576748" cy="321399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8" name="Rectangle 37"/>
            <p:cNvSpPr/>
            <p:nvPr/>
          </p:nvSpPr>
          <p:spPr>
            <a:xfrm>
              <a:off x="8086250" y="2232515"/>
              <a:ext cx="3576748" cy="321399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grpSp>
          <p:nvGrpSpPr>
            <p:cNvPr id="10" name="Group 9"/>
            <p:cNvGrpSpPr/>
            <p:nvPr/>
          </p:nvGrpSpPr>
          <p:grpSpPr>
            <a:xfrm>
              <a:off x="512875" y="2347072"/>
              <a:ext cx="3686186" cy="2204126"/>
              <a:chOff x="512875" y="2289156"/>
              <a:chExt cx="3686186" cy="2204126"/>
            </a:xfrm>
          </p:grpSpPr>
          <p:sp>
            <p:nvSpPr>
              <p:cNvPr id="41" name="Rectangle 40"/>
              <p:cNvSpPr/>
              <p:nvPr/>
            </p:nvSpPr>
            <p:spPr>
              <a:xfrm>
                <a:off x="1205431" y="2289156"/>
                <a:ext cx="2223890"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1.  </a:t>
                </a:r>
                <a:r>
                  <a:rPr lang="en-US" sz="1600" dirty="0" smtClean="0">
                    <a:solidFill>
                      <a:srgbClr val="002060"/>
                    </a:solidFill>
                    <a:latin typeface="Leelawadee UI" panose="020B0502040204020203" pitchFamily="34" charset="-34"/>
                    <a:cs typeface="Leelawadee UI" panose="020B0502040204020203" pitchFamily="34" charset="-34"/>
                  </a:rPr>
                  <a:t>Digital Showroom - </a:t>
                </a:r>
              </a:p>
              <a:p>
                <a:pPr algn="ctr"/>
                <a:r>
                  <a:rPr lang="en-US" sz="1600" dirty="0" smtClean="0">
                    <a:solidFill>
                      <a:srgbClr val="002060"/>
                    </a:solidFill>
                    <a:latin typeface="Leelawadee UI" panose="020B0502040204020203" pitchFamily="34" charset="-34"/>
                    <a:cs typeface="Leelawadee UI" panose="020B0502040204020203" pitchFamily="34" charset="-34"/>
                  </a:rPr>
                  <a:t>Showcase your Brand</a:t>
                </a:r>
              </a:p>
            </p:txBody>
          </p:sp>
          <p:sp>
            <p:nvSpPr>
              <p:cNvPr id="42" name="Rectangle 41"/>
              <p:cNvSpPr/>
              <p:nvPr/>
            </p:nvSpPr>
            <p:spPr>
              <a:xfrm>
                <a:off x="512875" y="3532741"/>
                <a:ext cx="3686186" cy="336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2. </a:t>
                </a:r>
                <a:r>
                  <a:rPr lang="en-US" sz="1600" dirty="0" smtClean="0">
                    <a:solidFill>
                      <a:srgbClr val="002060"/>
                    </a:solidFill>
                    <a:latin typeface="Leelawadee UI" panose="020B0502040204020203" pitchFamily="34" charset="-34"/>
                    <a:cs typeface="Leelawadee UI" panose="020B0502040204020203" pitchFamily="34" charset="-34"/>
                  </a:rPr>
                  <a:t>Give the Visitor a Brand Experience</a:t>
                </a:r>
              </a:p>
            </p:txBody>
          </p:sp>
          <p:pic>
            <p:nvPicPr>
              <p:cNvPr id="47" name="Picture 2" descr="http://www.spritecloud.com/wp-content/uploads/2014/04/sC_icon_customer_experience.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89677" y="3995742"/>
                <a:ext cx="545957" cy="49754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44366" y="2841128"/>
                <a:ext cx="1146020" cy="622676"/>
              </a:xfrm>
              <a:prstGeom prst="rect">
                <a:avLst/>
              </a:prstGeom>
            </p:spPr>
          </p:pic>
        </p:grpSp>
      </p:grpSp>
      <p:sp>
        <p:nvSpPr>
          <p:cNvPr id="67" name="Rectangle 66"/>
          <p:cNvSpPr/>
          <p:nvPr/>
        </p:nvSpPr>
        <p:spPr>
          <a:xfrm>
            <a:off x="4276767" y="2204069"/>
            <a:ext cx="3554582"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1. </a:t>
            </a:r>
            <a:r>
              <a:rPr lang="en-IN" sz="1600" dirty="0" smtClean="0">
                <a:solidFill>
                  <a:srgbClr val="002060"/>
                </a:solidFill>
                <a:latin typeface="Leelawadee UI" panose="020B0502040204020203" pitchFamily="34" charset="-34"/>
                <a:cs typeface="Leelawadee UI" panose="020B0502040204020203" pitchFamily="34" charset="-34"/>
              </a:rPr>
              <a:t>Sources of Visits </a:t>
            </a:r>
            <a:endParaRPr lang="en-IN" sz="1600" dirty="0">
              <a:solidFill>
                <a:srgbClr val="002060"/>
              </a:solidFill>
              <a:latin typeface="Leelawadee UI" panose="020B0502040204020203" pitchFamily="34" charset="-34"/>
              <a:cs typeface="Leelawadee UI" panose="020B0502040204020203" pitchFamily="34" charset="-34"/>
            </a:endParaRPr>
          </a:p>
        </p:txBody>
      </p:sp>
      <p:sp>
        <p:nvSpPr>
          <p:cNvPr id="68" name="Rectangle 67"/>
          <p:cNvSpPr/>
          <p:nvPr/>
        </p:nvSpPr>
        <p:spPr>
          <a:xfrm>
            <a:off x="4762501" y="3236289"/>
            <a:ext cx="2667000" cy="433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2. </a:t>
            </a:r>
            <a:r>
              <a:rPr lang="en-US" sz="1600" dirty="0" smtClean="0">
                <a:solidFill>
                  <a:srgbClr val="002060"/>
                </a:solidFill>
                <a:latin typeface="Leelawadee UI" panose="020B0502040204020203" pitchFamily="34" charset="-34"/>
                <a:cs typeface="Leelawadee UI" panose="020B0502040204020203" pitchFamily="34" charset="-34"/>
              </a:rPr>
              <a:t>Customer journey on website</a:t>
            </a:r>
            <a:endParaRPr lang="en-US" sz="1600" dirty="0">
              <a:solidFill>
                <a:srgbClr val="002060"/>
              </a:solidFill>
              <a:latin typeface="Leelawadee UI" panose="020B0502040204020203" pitchFamily="34" charset="-34"/>
              <a:cs typeface="Leelawadee UI" panose="020B0502040204020203" pitchFamily="34" charset="-34"/>
            </a:endParaRPr>
          </a:p>
        </p:txBody>
      </p:sp>
      <p:sp>
        <p:nvSpPr>
          <p:cNvPr id="69" name="Rectangle 68"/>
          <p:cNvSpPr/>
          <p:nvPr/>
        </p:nvSpPr>
        <p:spPr>
          <a:xfrm>
            <a:off x="4592889" y="4398286"/>
            <a:ext cx="2922336" cy="284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3. </a:t>
            </a:r>
            <a:r>
              <a:rPr lang="en-IN" sz="1600" dirty="0" smtClean="0">
                <a:solidFill>
                  <a:srgbClr val="002060"/>
                </a:solidFill>
                <a:latin typeface="Leelawadee UI" panose="020B0502040204020203" pitchFamily="34" charset="-34"/>
                <a:cs typeface="Leelawadee UI" panose="020B0502040204020203" pitchFamily="34" charset="-34"/>
              </a:rPr>
              <a:t>Differences in behaviour by device</a:t>
            </a:r>
            <a:endParaRPr lang="en-IN" sz="1600" dirty="0">
              <a:solidFill>
                <a:srgbClr val="002060"/>
              </a:solidFill>
              <a:latin typeface="Leelawadee UI" panose="020B0502040204020203" pitchFamily="34" charset="-34"/>
              <a:cs typeface="Leelawadee UI" panose="020B0502040204020203" pitchFamily="34" charset="-34"/>
            </a:endParaRPr>
          </a:p>
        </p:txBody>
      </p:sp>
      <p:grpSp>
        <p:nvGrpSpPr>
          <p:cNvPr id="70" name="Group 69"/>
          <p:cNvGrpSpPr/>
          <p:nvPr/>
        </p:nvGrpSpPr>
        <p:grpSpPr>
          <a:xfrm>
            <a:off x="4827500" y="2624826"/>
            <a:ext cx="2537001" cy="362182"/>
            <a:chOff x="3526309" y="3263034"/>
            <a:chExt cx="3752646" cy="560344"/>
          </a:xfrm>
        </p:grpSpPr>
        <p:pic>
          <p:nvPicPr>
            <p:cNvPr id="71" name="Picture 7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26309" y="3332628"/>
              <a:ext cx="706388" cy="421156"/>
            </a:xfrm>
            <a:prstGeom prst="rect">
              <a:avLst/>
            </a:prstGeom>
          </p:spPr>
        </p:pic>
        <p:pic>
          <p:nvPicPr>
            <p:cNvPr id="72" name="Picture 2" descr="Related image"/>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10820" t="11842" r="12525" b="10056"/>
            <a:stretch/>
          </p:blipFill>
          <p:spPr bwMode="auto">
            <a:xfrm>
              <a:off x="5145725" y="3312740"/>
              <a:ext cx="447542" cy="45598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Related image"/>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97648" y="3263034"/>
              <a:ext cx="562846" cy="56034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Related image"/>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5816500" y="3355423"/>
              <a:ext cx="403288" cy="40120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8" descr="Related image"/>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938444" y="3413524"/>
              <a:ext cx="340511" cy="34051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0" descr="Related image"/>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l="17867" t="17898" r="16234" b="16203"/>
            <a:stretch/>
          </p:blipFill>
          <p:spPr bwMode="auto">
            <a:xfrm>
              <a:off x="6417686" y="3385780"/>
              <a:ext cx="360826" cy="3608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5502537" y="4841676"/>
            <a:ext cx="1145908" cy="486597"/>
            <a:chOff x="5432285" y="5222854"/>
            <a:chExt cx="1145908" cy="486597"/>
          </a:xfrm>
        </p:grpSpPr>
        <p:grpSp>
          <p:nvGrpSpPr>
            <p:cNvPr id="78" name="Group 77"/>
            <p:cNvGrpSpPr/>
            <p:nvPr/>
          </p:nvGrpSpPr>
          <p:grpSpPr>
            <a:xfrm>
              <a:off x="6300064" y="5222854"/>
              <a:ext cx="278129" cy="486597"/>
              <a:chOff x="5639051" y="4690400"/>
              <a:chExt cx="671083" cy="1407421"/>
            </a:xfrm>
          </p:grpSpPr>
          <p:pic>
            <p:nvPicPr>
              <p:cNvPr id="79" name="Picture 4" descr="http://doubledutch.me/img/iphone-features.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639051" y="4690400"/>
                <a:ext cx="671083" cy="140742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680238" y="4881366"/>
                <a:ext cx="580794" cy="829464"/>
              </a:xfrm>
              <a:prstGeom prst="rect">
                <a:avLst/>
              </a:prstGeom>
            </p:spPr>
          </p:pic>
        </p:grpSp>
        <p:grpSp>
          <p:nvGrpSpPr>
            <p:cNvPr id="81" name="Group 80"/>
            <p:cNvGrpSpPr/>
            <p:nvPr/>
          </p:nvGrpSpPr>
          <p:grpSpPr>
            <a:xfrm>
              <a:off x="5432285" y="5251627"/>
              <a:ext cx="737569" cy="457824"/>
              <a:chOff x="3624991" y="4754571"/>
              <a:chExt cx="1618979" cy="1265078"/>
            </a:xfrm>
          </p:grpSpPr>
          <p:pic>
            <p:nvPicPr>
              <p:cNvPr id="82" name="Picture 6" descr="http://pngimg.com/upload/tablet_PNG8579.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624991" y="4754571"/>
                <a:ext cx="1618979" cy="126507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789193" y="5014921"/>
                <a:ext cx="1276616" cy="771463"/>
              </a:xfrm>
              <a:prstGeom prst="rect">
                <a:avLst/>
              </a:prstGeom>
            </p:spPr>
          </p:pic>
        </p:grpSp>
      </p:grpSp>
      <p:sp>
        <p:nvSpPr>
          <p:cNvPr id="88" name="Rectangle 87"/>
          <p:cNvSpPr/>
          <p:nvPr/>
        </p:nvSpPr>
        <p:spPr>
          <a:xfrm>
            <a:off x="8204343" y="2332166"/>
            <a:ext cx="3554582"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1. </a:t>
            </a:r>
            <a:r>
              <a:rPr lang="en-IN" sz="1600" dirty="0">
                <a:solidFill>
                  <a:srgbClr val="002060"/>
                </a:solidFill>
                <a:latin typeface="Leelawadee UI" panose="020B0502040204020203" pitchFamily="34" charset="-34"/>
                <a:cs typeface="Leelawadee UI" panose="020B0502040204020203" pitchFamily="34" charset="-34"/>
              </a:rPr>
              <a:t>Measure &amp; Monitor Visits and Engagement Parameters</a:t>
            </a:r>
          </a:p>
        </p:txBody>
      </p:sp>
      <p:sp>
        <p:nvSpPr>
          <p:cNvPr id="89" name="Rectangle 88"/>
          <p:cNvSpPr/>
          <p:nvPr/>
        </p:nvSpPr>
        <p:spPr>
          <a:xfrm>
            <a:off x="8690077" y="3947997"/>
            <a:ext cx="2667000" cy="336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2. </a:t>
            </a:r>
            <a:r>
              <a:rPr lang="en-IN" sz="1600" dirty="0">
                <a:solidFill>
                  <a:srgbClr val="002060"/>
                </a:solidFill>
                <a:latin typeface="Leelawadee UI" panose="020B0502040204020203" pitchFamily="34" charset="-34"/>
                <a:cs typeface="Leelawadee UI" panose="020B0502040204020203" pitchFamily="34" charset="-34"/>
              </a:rPr>
              <a:t>Optimize the site to </a:t>
            </a:r>
          </a:p>
          <a:p>
            <a:pPr algn="ctr"/>
            <a:r>
              <a:rPr lang="en-IN" sz="1600" dirty="0">
                <a:solidFill>
                  <a:srgbClr val="002060"/>
                </a:solidFill>
                <a:latin typeface="Leelawadee UI" panose="020B0502040204020203" pitchFamily="34" charset="-34"/>
                <a:cs typeface="Leelawadee UI" panose="020B0502040204020203" pitchFamily="34" charset="-34"/>
              </a:rPr>
              <a:t>Enhance Experience and Drive Conversions</a:t>
            </a:r>
          </a:p>
        </p:txBody>
      </p:sp>
      <p:pic>
        <p:nvPicPr>
          <p:cNvPr id="90" name="Picture 6" descr="Related image"/>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9302888" y="2886646"/>
            <a:ext cx="1357492" cy="54235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 descr="Related image"/>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a:stretch/>
        </p:blipFill>
        <p:spPr bwMode="auto">
          <a:xfrm>
            <a:off x="9514681" y="4491700"/>
            <a:ext cx="1076186" cy="684348"/>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p:cNvSpPr/>
          <p:nvPr/>
        </p:nvSpPr>
        <p:spPr>
          <a:xfrm>
            <a:off x="152802" y="4975749"/>
            <a:ext cx="3859641" cy="336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4. </a:t>
            </a:r>
            <a:r>
              <a:rPr lang="en-US" sz="1600" dirty="0" smtClean="0">
                <a:solidFill>
                  <a:srgbClr val="002060"/>
                </a:solidFill>
                <a:latin typeface="Leelawadee UI" panose="020B0502040204020203" pitchFamily="34" charset="-34"/>
                <a:cs typeface="Leelawadee UI" panose="020B0502040204020203" pitchFamily="34" charset="-34"/>
              </a:rPr>
              <a:t>Drive Leads and Conversions</a:t>
            </a:r>
          </a:p>
        </p:txBody>
      </p:sp>
      <p:pic>
        <p:nvPicPr>
          <p:cNvPr id="93" name="Picture 6" descr="http://pngimg.com/upload/tablet_PNG8579.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722283" y="3785610"/>
            <a:ext cx="737569" cy="45782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797090" y="3879829"/>
            <a:ext cx="581596" cy="279188"/>
          </a:xfrm>
          <a:prstGeom prst="rect">
            <a:avLst/>
          </a:prstGeom>
        </p:spPr>
      </p:pic>
      <p:sp>
        <p:nvSpPr>
          <p:cNvPr id="95" name="Rectangle 94"/>
          <p:cNvSpPr/>
          <p:nvPr/>
        </p:nvSpPr>
        <p:spPr>
          <a:xfrm>
            <a:off x="157043" y="4616429"/>
            <a:ext cx="3859641" cy="336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3. </a:t>
            </a:r>
            <a:r>
              <a:rPr lang="en-US" sz="1600" dirty="0" smtClean="0">
                <a:solidFill>
                  <a:srgbClr val="002060"/>
                </a:solidFill>
                <a:latin typeface="Leelawadee UI" panose="020B0502040204020203" pitchFamily="34" charset="-34"/>
                <a:cs typeface="Leelawadee UI" panose="020B0502040204020203" pitchFamily="34" charset="-34"/>
              </a:rPr>
              <a:t>Service your customers</a:t>
            </a:r>
          </a:p>
        </p:txBody>
      </p:sp>
    </p:spTree>
    <p:extLst>
      <p:ext uri="{BB962C8B-B14F-4D97-AF65-F5344CB8AC3E}">
        <p14:creationId xmlns:p14="http://schemas.microsoft.com/office/powerpoint/2010/main" val="25300274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483304" y="291779"/>
              <a:ext cx="7225440"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1. Web Outcomes – What are the drivers? </a:t>
              </a:r>
            </a:p>
          </p:txBody>
        </p:sp>
      </p:grpSp>
      <p:graphicFrame>
        <p:nvGraphicFramePr>
          <p:cNvPr id="51" name="Diagram 50"/>
          <p:cNvGraphicFramePr/>
          <p:nvPr>
            <p:extLst>
              <p:ext uri="{D42A27DB-BD31-4B8C-83A1-F6EECF244321}">
                <p14:modId xmlns:p14="http://schemas.microsoft.com/office/powerpoint/2010/main" val="183118644"/>
              </p:ext>
            </p:extLst>
          </p:nvPr>
        </p:nvGraphicFramePr>
        <p:xfrm>
          <a:off x="465251" y="1005936"/>
          <a:ext cx="11161486" cy="604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2" name="Picture 5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95190" y="3455444"/>
            <a:ext cx="3217574" cy="1572705"/>
          </a:xfrm>
          <a:prstGeom prst="rect">
            <a:avLst/>
          </a:prstGeom>
        </p:spPr>
      </p:pic>
      <p:sp>
        <p:nvSpPr>
          <p:cNvPr id="53" name="Line Callout 1 (Border and Accent Bar) 52"/>
          <p:cNvSpPr/>
          <p:nvPr/>
        </p:nvSpPr>
        <p:spPr>
          <a:xfrm>
            <a:off x="5982066" y="5507767"/>
            <a:ext cx="1601052" cy="537057"/>
          </a:xfrm>
          <a:prstGeom prst="accentBorderCallout1">
            <a:avLst>
              <a:gd name="adj1" fmla="val 18750"/>
              <a:gd name="adj2" fmla="val -8333"/>
              <a:gd name="adj3" fmla="val -71469"/>
              <a:gd name="adj4" fmla="val 18625"/>
            </a:avLst>
          </a:prstGeom>
          <a:solidFill>
            <a:schemeClr val="accent3">
              <a:lumMod val="60000"/>
              <a:lumOff val="40000"/>
            </a:schemeClr>
          </a:solidFill>
          <a:ln>
            <a:solidFill>
              <a:srgbClr val="57D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50000"/>
                  </a:schemeClr>
                </a:solidFill>
              </a:rPr>
              <a:t>Focus on Social &amp; Live Updates</a:t>
            </a:r>
            <a:endParaRPr lang="en-US" sz="1400" b="1" dirty="0">
              <a:solidFill>
                <a:schemeClr val="accent4">
                  <a:lumMod val="50000"/>
                </a:schemeClr>
              </a:solidFill>
            </a:endParaRPr>
          </a:p>
        </p:txBody>
      </p:sp>
      <p:sp>
        <p:nvSpPr>
          <p:cNvPr id="54" name="Line Callout 1 (Border and Accent Bar) 53"/>
          <p:cNvSpPr/>
          <p:nvPr/>
        </p:nvSpPr>
        <p:spPr>
          <a:xfrm>
            <a:off x="4400807" y="5507767"/>
            <a:ext cx="1333231" cy="537057"/>
          </a:xfrm>
          <a:prstGeom prst="accentBorderCallout1">
            <a:avLst>
              <a:gd name="adj1" fmla="val 18750"/>
              <a:gd name="adj2" fmla="val -8333"/>
              <a:gd name="adj3" fmla="val -86671"/>
              <a:gd name="adj4" fmla="val 14326"/>
            </a:avLst>
          </a:prstGeom>
          <a:solidFill>
            <a:schemeClr val="accent3">
              <a:lumMod val="60000"/>
              <a:lumOff val="40000"/>
            </a:schemeClr>
          </a:solidFill>
          <a:ln>
            <a:solidFill>
              <a:srgbClr val="57D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50000"/>
                  </a:schemeClr>
                </a:solidFill>
              </a:rPr>
              <a:t>Easy Navigation</a:t>
            </a:r>
            <a:endParaRPr lang="en-US" sz="1400" b="1" dirty="0">
              <a:solidFill>
                <a:schemeClr val="accent4">
                  <a:lumMod val="50000"/>
                </a:schemeClr>
              </a:solidFill>
            </a:endParaRPr>
          </a:p>
        </p:txBody>
      </p:sp>
      <p:sp>
        <p:nvSpPr>
          <p:cNvPr id="55" name="Line Callout 2 (Border and Accent Bar) 54"/>
          <p:cNvSpPr/>
          <p:nvPr/>
        </p:nvSpPr>
        <p:spPr>
          <a:xfrm>
            <a:off x="4400806" y="2448913"/>
            <a:ext cx="1345409" cy="537057"/>
          </a:xfrm>
          <a:prstGeom prst="accentBorderCallout2">
            <a:avLst>
              <a:gd name="adj1" fmla="val 18750"/>
              <a:gd name="adj2" fmla="val -4034"/>
              <a:gd name="adj3" fmla="val 113001"/>
              <a:gd name="adj4" fmla="val 13423"/>
              <a:gd name="adj5" fmla="val 173307"/>
              <a:gd name="adj6" fmla="val 29634"/>
            </a:avLst>
          </a:prstGeom>
          <a:solidFill>
            <a:schemeClr val="accent3">
              <a:lumMod val="60000"/>
              <a:lumOff val="40000"/>
            </a:schemeClr>
          </a:solidFill>
          <a:ln>
            <a:solidFill>
              <a:srgbClr val="57D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50000"/>
                  </a:schemeClr>
                </a:solidFill>
              </a:rPr>
              <a:t>Easy Search Access</a:t>
            </a:r>
            <a:endParaRPr lang="en-US" sz="1400" b="1" dirty="0">
              <a:solidFill>
                <a:schemeClr val="accent4">
                  <a:lumMod val="50000"/>
                </a:schemeClr>
              </a:solidFill>
            </a:endParaRPr>
          </a:p>
        </p:txBody>
      </p:sp>
      <p:sp>
        <p:nvSpPr>
          <p:cNvPr id="56" name="Line Callout 2 (Border and Accent Bar) 55"/>
          <p:cNvSpPr/>
          <p:nvPr/>
        </p:nvSpPr>
        <p:spPr>
          <a:xfrm>
            <a:off x="5871396" y="2448912"/>
            <a:ext cx="1711722" cy="537057"/>
          </a:xfrm>
          <a:prstGeom prst="accentBorderCallout2">
            <a:avLst>
              <a:gd name="adj1" fmla="val 49154"/>
              <a:gd name="adj2" fmla="val 105953"/>
              <a:gd name="adj3" fmla="val 125163"/>
              <a:gd name="adj4" fmla="val 100598"/>
              <a:gd name="adj5" fmla="val 185469"/>
              <a:gd name="adj6" fmla="val 65709"/>
            </a:avLst>
          </a:prstGeom>
          <a:solidFill>
            <a:schemeClr val="accent3">
              <a:lumMod val="60000"/>
              <a:lumOff val="40000"/>
            </a:schemeClr>
          </a:solidFill>
          <a:ln>
            <a:solidFill>
              <a:srgbClr val="57DD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50000"/>
                  </a:schemeClr>
                </a:solidFill>
              </a:rPr>
              <a:t>Prompting Action – “Subscribe”</a:t>
            </a:r>
            <a:endParaRPr lang="en-US" sz="1400" b="1" dirty="0">
              <a:solidFill>
                <a:schemeClr val="accent4">
                  <a:lumMod val="50000"/>
                </a:schemeClr>
              </a:solidFill>
            </a:endParaRPr>
          </a:p>
        </p:txBody>
      </p:sp>
      <p:pic>
        <p:nvPicPr>
          <p:cNvPr id="59" name="Picture 5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400806" y="1969184"/>
            <a:ext cx="3182312" cy="421672"/>
          </a:xfrm>
          <a:prstGeom prst="rect">
            <a:avLst/>
          </a:prstGeom>
        </p:spPr>
      </p:pic>
      <p:pic>
        <p:nvPicPr>
          <p:cNvPr id="61" name="Picture 6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2648" y="3458068"/>
            <a:ext cx="3160257" cy="1540715"/>
          </a:xfrm>
          <a:prstGeom prst="rect">
            <a:avLst/>
          </a:prstGeom>
        </p:spPr>
      </p:pic>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49955" y="1968215"/>
            <a:ext cx="1495425" cy="485775"/>
          </a:xfrm>
          <a:prstGeom prst="rect">
            <a:avLst/>
          </a:prstGeom>
        </p:spPr>
      </p:pic>
      <p:sp>
        <p:nvSpPr>
          <p:cNvPr id="64" name="Line Callout 2 (Border and Accent Bar) 63"/>
          <p:cNvSpPr/>
          <p:nvPr/>
        </p:nvSpPr>
        <p:spPr>
          <a:xfrm>
            <a:off x="2151609" y="1968215"/>
            <a:ext cx="1519407" cy="537057"/>
          </a:xfrm>
          <a:prstGeom prst="accentBorderCallout2">
            <a:avLst>
              <a:gd name="adj1" fmla="val 21790"/>
              <a:gd name="adj2" fmla="val 105582"/>
              <a:gd name="adj3" fmla="val 176849"/>
              <a:gd name="adj4" fmla="val 91874"/>
              <a:gd name="adj5" fmla="val 252358"/>
              <a:gd name="adj6" fmla="val 65098"/>
            </a:avLst>
          </a:prstGeom>
          <a:solidFill>
            <a:schemeClr val="accent3">
              <a:lumMod val="60000"/>
              <a:lumOff val="40000"/>
            </a:schemeClr>
          </a:solidFill>
          <a:ln>
            <a:solidFill>
              <a:srgbClr val="A7EA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50000"/>
                  </a:schemeClr>
                </a:solidFill>
              </a:rPr>
              <a:t>Loyalty Program Sign In</a:t>
            </a:r>
            <a:endParaRPr lang="en-US" sz="1400" b="1" dirty="0">
              <a:solidFill>
                <a:schemeClr val="accent4">
                  <a:lumMod val="50000"/>
                </a:schemeClr>
              </a:solidFill>
            </a:endParaRPr>
          </a:p>
        </p:txBody>
      </p:sp>
      <p:sp>
        <p:nvSpPr>
          <p:cNvPr id="65" name="Line Callout 2 (Border and Accent Bar) 64"/>
          <p:cNvSpPr/>
          <p:nvPr/>
        </p:nvSpPr>
        <p:spPr>
          <a:xfrm>
            <a:off x="549955" y="2611612"/>
            <a:ext cx="2322426" cy="537057"/>
          </a:xfrm>
          <a:prstGeom prst="accentBorderCallout2">
            <a:avLst>
              <a:gd name="adj1" fmla="val 18750"/>
              <a:gd name="adj2" fmla="val -4034"/>
              <a:gd name="adj3" fmla="val 113001"/>
              <a:gd name="adj4" fmla="val 13423"/>
              <a:gd name="adj5" fmla="val 136823"/>
              <a:gd name="adj6" fmla="val 25335"/>
            </a:avLst>
          </a:prstGeom>
          <a:solidFill>
            <a:schemeClr val="accent3">
              <a:lumMod val="60000"/>
              <a:lumOff val="40000"/>
            </a:schemeClr>
          </a:solidFill>
          <a:ln>
            <a:solidFill>
              <a:srgbClr val="A7EA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50000"/>
                  </a:schemeClr>
                </a:solidFill>
              </a:rPr>
              <a:t>Basics – </a:t>
            </a:r>
          </a:p>
          <a:p>
            <a:pPr algn="ctr"/>
            <a:r>
              <a:rPr lang="en-US" sz="1400" b="1" dirty="0" smtClean="0">
                <a:solidFill>
                  <a:schemeClr val="accent4">
                    <a:lumMod val="50000"/>
                  </a:schemeClr>
                </a:solidFill>
              </a:rPr>
              <a:t>Book, Check-In, Manage</a:t>
            </a:r>
            <a:endParaRPr lang="en-US" sz="1400" b="1" dirty="0">
              <a:solidFill>
                <a:schemeClr val="accent4">
                  <a:lumMod val="50000"/>
                </a:schemeClr>
              </a:solidFill>
            </a:endParaRPr>
          </a:p>
        </p:txBody>
      </p:sp>
      <p:sp>
        <p:nvSpPr>
          <p:cNvPr id="66" name="Line Callout 2 (Border and Accent Bar) 65"/>
          <p:cNvSpPr/>
          <p:nvPr/>
        </p:nvSpPr>
        <p:spPr>
          <a:xfrm>
            <a:off x="549955" y="5527472"/>
            <a:ext cx="3121061" cy="537057"/>
          </a:xfrm>
          <a:prstGeom prst="accentBorderCallout2">
            <a:avLst>
              <a:gd name="adj1" fmla="val 12669"/>
              <a:gd name="adj2" fmla="val -4034"/>
              <a:gd name="adj3" fmla="val -87663"/>
              <a:gd name="adj4" fmla="val -10090"/>
              <a:gd name="adj5" fmla="val -142892"/>
              <a:gd name="adj6" fmla="val 7210"/>
            </a:avLst>
          </a:prstGeom>
          <a:solidFill>
            <a:schemeClr val="accent3">
              <a:lumMod val="60000"/>
              <a:lumOff val="40000"/>
            </a:schemeClr>
          </a:solidFill>
          <a:ln>
            <a:solidFill>
              <a:srgbClr val="A7EA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50000"/>
                  </a:schemeClr>
                </a:solidFill>
              </a:rPr>
              <a:t>Brand Promise Reflected:</a:t>
            </a:r>
          </a:p>
          <a:p>
            <a:pPr algn="ctr"/>
            <a:r>
              <a:rPr lang="en-US" sz="1400" b="1" dirty="0" smtClean="0">
                <a:solidFill>
                  <a:schemeClr val="accent4">
                    <a:lumMod val="50000"/>
                  </a:schemeClr>
                </a:solidFill>
              </a:rPr>
              <a:t>“STYLISH”</a:t>
            </a:r>
            <a:endParaRPr lang="en-US" sz="1400" b="1" dirty="0">
              <a:solidFill>
                <a:schemeClr val="accent4">
                  <a:lumMod val="50000"/>
                </a:schemeClr>
              </a:solidFill>
            </a:endParaRPr>
          </a:p>
        </p:txBody>
      </p:sp>
      <p:pic>
        <p:nvPicPr>
          <p:cNvPr id="84" name="Picture 1" descr="image00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295049" y="3492501"/>
            <a:ext cx="3181755" cy="162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192550" y="2066871"/>
            <a:ext cx="1166653" cy="1166653"/>
          </a:xfrm>
          <a:prstGeom prst="rect">
            <a:avLst/>
          </a:prstGeom>
        </p:spPr>
      </p:pic>
      <p:sp>
        <p:nvSpPr>
          <p:cNvPr id="86" name="Line Callout 2 (Border and Accent Bar) 85"/>
          <p:cNvSpPr/>
          <p:nvPr/>
        </p:nvSpPr>
        <p:spPr>
          <a:xfrm>
            <a:off x="8295048" y="5527471"/>
            <a:ext cx="3181755" cy="537057"/>
          </a:xfrm>
          <a:prstGeom prst="accentBorderCallout2">
            <a:avLst>
              <a:gd name="adj1" fmla="val 49154"/>
              <a:gd name="adj2" fmla="val 103504"/>
              <a:gd name="adj3" fmla="val -87663"/>
              <a:gd name="adj4" fmla="val 114202"/>
              <a:gd name="adj5" fmla="val -240183"/>
              <a:gd name="adj6" fmla="val 98139"/>
            </a:avLst>
          </a:prstGeom>
          <a:solidFill>
            <a:schemeClr val="accent3">
              <a:lumMod val="60000"/>
              <a:lumOff val="40000"/>
            </a:schemeClr>
          </a:solidFill>
          <a:ln>
            <a:solidFill>
              <a:srgbClr val="5DCE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50000"/>
                  </a:schemeClr>
                </a:solidFill>
              </a:rPr>
              <a:t>Gold Card Highlighted for User A</a:t>
            </a:r>
          </a:p>
          <a:p>
            <a:pPr algn="ctr"/>
            <a:r>
              <a:rPr lang="en-US" sz="1400" b="1" dirty="0" smtClean="0">
                <a:solidFill>
                  <a:schemeClr val="accent4">
                    <a:lumMod val="50000"/>
                  </a:schemeClr>
                </a:solidFill>
              </a:rPr>
              <a:t>Another one would be for User B </a:t>
            </a:r>
            <a:endParaRPr lang="en-US" sz="1400" b="1" dirty="0">
              <a:solidFill>
                <a:schemeClr val="accent4">
                  <a:lumMod val="50000"/>
                </a:schemeClr>
              </a:solidFill>
            </a:endParaRPr>
          </a:p>
        </p:txBody>
      </p:sp>
      <p:sp>
        <p:nvSpPr>
          <p:cNvPr id="87" name="Rectangle 86"/>
          <p:cNvSpPr/>
          <p:nvPr/>
        </p:nvSpPr>
        <p:spPr>
          <a:xfrm>
            <a:off x="9359203" y="2002649"/>
            <a:ext cx="2267534" cy="1146019"/>
          </a:xfrm>
          <a:prstGeom prst="rect">
            <a:avLst/>
          </a:prstGeom>
          <a:solidFill>
            <a:schemeClr val="accent3">
              <a:lumMod val="60000"/>
              <a:lumOff val="40000"/>
            </a:schemeClr>
          </a:solidFill>
          <a:ln>
            <a:solidFill>
              <a:srgbClr val="5DCE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accent4">
                    <a:lumMod val="50000"/>
                  </a:schemeClr>
                </a:solidFill>
              </a:rPr>
              <a:t>A Digital presence allows you to show each customer what you think he  / she would like to see</a:t>
            </a:r>
            <a:endParaRPr lang="en-US" sz="1400" b="1" dirty="0">
              <a:solidFill>
                <a:schemeClr val="accent4">
                  <a:lumMod val="50000"/>
                </a:schemeClr>
              </a:solidFill>
            </a:endParaRPr>
          </a:p>
        </p:txBody>
      </p:sp>
    </p:spTree>
    <p:extLst>
      <p:ext uri="{BB962C8B-B14F-4D97-AF65-F5344CB8AC3E}">
        <p14:creationId xmlns:p14="http://schemas.microsoft.com/office/powerpoint/2010/main" val="29316997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141902"/>
            <a:ext cx="12192000" cy="954107"/>
            <a:chOff x="1" y="76336"/>
            <a:chExt cx="12192000" cy="954107"/>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862716" y="76336"/>
              <a:ext cx="6466642" cy="954107"/>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2. Web Data: Metrics Definitions 101 </a:t>
              </a:r>
            </a:p>
            <a:p>
              <a:pPr algn="ctr"/>
              <a:r>
                <a:rPr lang="en-IN" sz="2800" b="1" dirty="0" smtClean="0">
                  <a:solidFill>
                    <a:srgbClr val="0070C0"/>
                  </a:solidFill>
                  <a:latin typeface="Leelawadee UI" panose="020B0502040204020203" pitchFamily="34" charset="-34"/>
                  <a:cs typeface="Leelawadee UI" panose="020B0502040204020203" pitchFamily="34" charset="-34"/>
                </a:rPr>
                <a:t>Can we skip this?</a:t>
              </a:r>
            </a:p>
          </p:txBody>
        </p:sp>
      </p:grpSp>
      <p:grpSp>
        <p:nvGrpSpPr>
          <p:cNvPr id="32" name="Group 31"/>
          <p:cNvGrpSpPr/>
          <p:nvPr/>
        </p:nvGrpSpPr>
        <p:grpSpPr>
          <a:xfrm>
            <a:off x="1387888" y="1262260"/>
            <a:ext cx="8883620" cy="4883388"/>
            <a:chOff x="1960515" y="1147529"/>
            <a:chExt cx="8425732" cy="4641366"/>
          </a:xfrm>
        </p:grpSpPr>
        <p:sp>
          <p:nvSpPr>
            <p:cNvPr id="33" name="Content Placeholder 2"/>
            <p:cNvSpPr txBox="1">
              <a:spLocks/>
            </p:cNvSpPr>
            <p:nvPr/>
          </p:nvSpPr>
          <p:spPr>
            <a:xfrm>
              <a:off x="6154572" y="1147529"/>
              <a:ext cx="4231675" cy="44407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Clr>
                  <a:srgbClr val="0070C0"/>
                </a:buClr>
              </a:pPr>
              <a:endParaRPr lang="en-IN" sz="2000" b="1" dirty="0" smtClean="0">
                <a:latin typeface="Leelawadee UI" panose="020B0502040204020203" pitchFamily="34" charset="-34"/>
                <a:cs typeface="Leelawadee UI" panose="020B0502040204020203" pitchFamily="34" charset="-34"/>
              </a:endParaRPr>
            </a:p>
            <a:p>
              <a:pPr>
                <a:buClr>
                  <a:srgbClr val="0070C0"/>
                </a:buClr>
              </a:pPr>
              <a:r>
                <a:rPr lang="en-IN" sz="2000" b="1" dirty="0">
                  <a:latin typeface="Leelawadee UI" panose="020B0502040204020203" pitchFamily="34" charset="-34"/>
                  <a:cs typeface="Leelawadee UI" panose="020B0502040204020203" pitchFamily="34" charset="-34"/>
                </a:rPr>
                <a:t>Bounce rate </a:t>
              </a:r>
              <a:r>
                <a:rPr lang="en-IN" sz="2000" dirty="0">
                  <a:latin typeface="Leelawadee UI" panose="020B0502040204020203" pitchFamily="34" charset="-34"/>
                  <a:cs typeface="Leelawadee UI" panose="020B0502040204020203" pitchFamily="34" charset="-34"/>
                </a:rPr>
                <a:t>– % of user visits with only 1 page/ visit i.e. the user entered the website and left without viewing any other page on that website</a:t>
              </a:r>
            </a:p>
            <a:p>
              <a:pPr>
                <a:buClr>
                  <a:srgbClr val="0070C0"/>
                </a:buClr>
              </a:pPr>
              <a:endParaRPr lang="en-IN" sz="2000" b="1" dirty="0">
                <a:latin typeface="Leelawadee UI" panose="020B0502040204020203" pitchFamily="34" charset="-34"/>
                <a:cs typeface="Leelawadee UI" panose="020B0502040204020203" pitchFamily="34" charset="-34"/>
              </a:endParaRPr>
            </a:p>
            <a:p>
              <a:pPr>
                <a:buClr>
                  <a:srgbClr val="0070C0"/>
                </a:buClr>
              </a:pPr>
              <a:endParaRPr lang="en-IN" sz="2000" b="1" dirty="0" smtClean="0">
                <a:latin typeface="Leelawadee UI" panose="020B0502040204020203" pitchFamily="34" charset="-34"/>
                <a:cs typeface="Leelawadee UI" panose="020B0502040204020203" pitchFamily="34" charset="-34"/>
              </a:endParaRPr>
            </a:p>
            <a:p>
              <a:pPr>
                <a:buClr>
                  <a:srgbClr val="0070C0"/>
                </a:buClr>
              </a:pPr>
              <a:r>
                <a:rPr lang="en-IN" sz="2000" b="1" dirty="0" smtClean="0">
                  <a:latin typeface="Leelawadee UI" panose="020B0502040204020203" pitchFamily="34" charset="-34"/>
                  <a:cs typeface="Leelawadee UI" panose="020B0502040204020203" pitchFamily="34" charset="-34"/>
                </a:rPr>
                <a:t>Source of Visits</a:t>
              </a:r>
              <a:r>
                <a:rPr lang="en-IN" sz="2000" dirty="0" smtClean="0">
                  <a:latin typeface="Leelawadee UI" panose="020B0502040204020203" pitchFamily="34" charset="-34"/>
                  <a:cs typeface="Leelawadee UI" panose="020B0502040204020203" pitchFamily="34" charset="-34"/>
                </a:rPr>
                <a:t>: Visits on a website can originate from a variety of sources which can be attributed to either </a:t>
              </a:r>
              <a:r>
                <a:rPr lang="en-IN" sz="2000" b="1" dirty="0" smtClean="0">
                  <a:latin typeface="Leelawadee UI" panose="020B0502040204020203" pitchFamily="34" charset="-34"/>
                  <a:cs typeface="Leelawadee UI" panose="020B0502040204020203" pitchFamily="34" charset="-34"/>
                </a:rPr>
                <a:t>Paid</a:t>
              </a:r>
              <a:r>
                <a:rPr lang="en-IN" sz="2000" dirty="0" smtClean="0">
                  <a:latin typeface="Leelawadee UI" panose="020B0502040204020203" pitchFamily="34" charset="-34"/>
                  <a:cs typeface="Leelawadee UI" panose="020B0502040204020203" pitchFamily="34" charset="-34"/>
                </a:rPr>
                <a:t> or </a:t>
              </a:r>
              <a:r>
                <a:rPr lang="en-IN" sz="2000" b="1" dirty="0" smtClean="0">
                  <a:latin typeface="Leelawadee UI" panose="020B0502040204020203" pitchFamily="34" charset="-34"/>
                  <a:cs typeface="Leelawadee UI" panose="020B0502040204020203" pitchFamily="34" charset="-34"/>
                </a:rPr>
                <a:t>Organic</a:t>
              </a:r>
              <a:r>
                <a:rPr lang="en-IN" sz="2000" dirty="0" smtClean="0">
                  <a:latin typeface="Leelawadee UI" panose="020B0502040204020203" pitchFamily="34" charset="-34"/>
                  <a:cs typeface="Leelawadee UI" panose="020B0502040204020203" pitchFamily="34" charset="-34"/>
                </a:rPr>
                <a:t> (free results based on popularity &amp; relevance)</a:t>
              </a:r>
            </a:p>
          </p:txBody>
        </p:sp>
        <p:sp>
          <p:nvSpPr>
            <p:cNvPr id="34" name="Rectangle 33"/>
            <p:cNvSpPr/>
            <p:nvPr/>
          </p:nvSpPr>
          <p:spPr>
            <a:xfrm>
              <a:off x="1960515" y="1147529"/>
              <a:ext cx="4040671" cy="4641366"/>
            </a:xfrm>
            <a:prstGeom prst="rect">
              <a:avLst/>
            </a:prstGeom>
          </p:spPr>
          <p:txBody>
            <a:bodyPr wrap="square">
              <a:spAutoFit/>
            </a:bodyPr>
            <a:lstStyle/>
            <a:p>
              <a:pPr marL="342900" indent="-342900" defTabSz="457200">
                <a:spcBef>
                  <a:spcPts val="1000"/>
                </a:spcBef>
                <a:buClr>
                  <a:srgbClr val="0070C0"/>
                </a:buClr>
                <a:buSzPct val="80000"/>
                <a:buFont typeface="Wingdings 3" charset="2"/>
                <a:buChar char=""/>
              </a:pPr>
              <a:r>
                <a:rPr lang="en-IN" sz="2000" b="1" dirty="0" smtClean="0">
                  <a:solidFill>
                    <a:schemeClr val="tx1">
                      <a:lumMod val="75000"/>
                      <a:lumOff val="25000"/>
                    </a:schemeClr>
                  </a:solidFill>
                  <a:latin typeface="Leelawadee UI" panose="020B0502040204020203" pitchFamily="34" charset="-34"/>
                  <a:cs typeface="Leelawadee UI" panose="020B0502040204020203" pitchFamily="34" charset="-34"/>
                </a:rPr>
                <a:t>Visitor </a:t>
              </a:r>
              <a:r>
                <a:rPr lang="en-IN" sz="2000" dirty="0" smtClean="0">
                  <a:solidFill>
                    <a:schemeClr val="tx1">
                      <a:lumMod val="75000"/>
                      <a:lumOff val="25000"/>
                    </a:schemeClr>
                  </a:solidFill>
                  <a:latin typeface="Leelawadee UI" panose="020B0502040204020203" pitchFamily="34" charset="-34"/>
                  <a:cs typeface="Leelawadee UI" panose="020B0502040204020203" pitchFamily="34" charset="-34"/>
                </a:rPr>
                <a:t>– An individual who arrives at your website and proceeds to browse</a:t>
              </a:r>
            </a:p>
            <a:p>
              <a:pPr marL="342900" indent="-342900" defTabSz="457200">
                <a:spcBef>
                  <a:spcPts val="1000"/>
                </a:spcBef>
                <a:buClr>
                  <a:srgbClr val="0070C0"/>
                </a:buClr>
                <a:buSzPct val="80000"/>
                <a:buFont typeface="Wingdings 3" charset="2"/>
                <a:buChar char=""/>
              </a:pPr>
              <a:endParaRPr lang="en-IN" sz="2000" b="1" dirty="0">
                <a:solidFill>
                  <a:schemeClr val="tx1">
                    <a:lumMod val="75000"/>
                    <a:lumOff val="25000"/>
                  </a:schemeClr>
                </a:solidFill>
                <a:latin typeface="Leelawadee UI" panose="020B0502040204020203" pitchFamily="34" charset="-34"/>
                <a:cs typeface="Leelawadee UI" panose="020B0502040204020203" pitchFamily="34" charset="-34"/>
              </a:endParaRPr>
            </a:p>
            <a:p>
              <a:pPr marL="342900" indent="-342900" defTabSz="457200">
                <a:spcBef>
                  <a:spcPts val="1000"/>
                </a:spcBef>
                <a:buClr>
                  <a:srgbClr val="0070C0"/>
                </a:buClr>
                <a:buSzPct val="80000"/>
                <a:buFont typeface="Wingdings 3" charset="2"/>
                <a:buChar char=""/>
              </a:pPr>
              <a:r>
                <a:rPr lang="en-IN" sz="2000" b="1" dirty="0" smtClean="0">
                  <a:solidFill>
                    <a:schemeClr val="tx1">
                      <a:lumMod val="75000"/>
                      <a:lumOff val="25000"/>
                    </a:schemeClr>
                  </a:solidFill>
                  <a:latin typeface="Leelawadee UI" panose="020B0502040204020203" pitchFamily="34" charset="-34"/>
                  <a:cs typeface="Leelawadee UI" panose="020B0502040204020203" pitchFamily="34" charset="-34"/>
                </a:rPr>
                <a:t>Visit </a:t>
              </a:r>
              <a:r>
                <a:rPr lang="en-IN" sz="2000" dirty="0">
                  <a:solidFill>
                    <a:schemeClr val="tx1">
                      <a:lumMod val="75000"/>
                      <a:lumOff val="25000"/>
                    </a:schemeClr>
                  </a:solidFill>
                  <a:latin typeface="Leelawadee UI" panose="020B0502040204020203" pitchFamily="34" charset="-34"/>
                  <a:cs typeface="Leelawadee UI" panose="020B0502040204020203" pitchFamily="34" charset="-34"/>
                </a:rPr>
                <a:t>– A session of time spent by user on a website . A visit is terminated when user leaves the website or shows an inactivity of 30 min.   </a:t>
              </a:r>
              <a:endParaRPr lang="en-IN" sz="2000" dirty="0" smtClean="0">
                <a:solidFill>
                  <a:schemeClr val="tx1">
                    <a:lumMod val="75000"/>
                    <a:lumOff val="25000"/>
                  </a:schemeClr>
                </a:solidFill>
                <a:latin typeface="Leelawadee UI" panose="020B0502040204020203" pitchFamily="34" charset="-34"/>
                <a:cs typeface="Leelawadee UI" panose="020B0502040204020203" pitchFamily="34" charset="-34"/>
              </a:endParaRPr>
            </a:p>
            <a:p>
              <a:pPr marL="342900" indent="-342900" defTabSz="457200">
                <a:spcBef>
                  <a:spcPts val="1000"/>
                </a:spcBef>
                <a:buClr>
                  <a:srgbClr val="0070C0"/>
                </a:buClr>
                <a:buSzPct val="80000"/>
                <a:buFont typeface="Wingdings 3" charset="2"/>
                <a:buChar char=""/>
              </a:pPr>
              <a:endParaRPr lang="en-IN" sz="2000" dirty="0" smtClean="0">
                <a:solidFill>
                  <a:schemeClr val="tx1">
                    <a:lumMod val="75000"/>
                    <a:lumOff val="25000"/>
                  </a:schemeClr>
                </a:solidFill>
                <a:latin typeface="Leelawadee UI" panose="020B0502040204020203" pitchFamily="34" charset="-34"/>
                <a:cs typeface="Leelawadee UI" panose="020B0502040204020203" pitchFamily="34" charset="-34"/>
              </a:endParaRPr>
            </a:p>
            <a:p>
              <a:pPr marL="342900" indent="-342900" defTabSz="457200">
                <a:spcBef>
                  <a:spcPts val="1000"/>
                </a:spcBef>
                <a:buClr>
                  <a:srgbClr val="0070C0"/>
                </a:buClr>
                <a:buSzPct val="80000"/>
                <a:buFont typeface="Wingdings 3" charset="2"/>
                <a:buChar char=""/>
              </a:pPr>
              <a:r>
                <a:rPr lang="en-IN" sz="2000" b="1" dirty="0" smtClean="0">
                  <a:solidFill>
                    <a:schemeClr val="tx1">
                      <a:lumMod val="75000"/>
                      <a:lumOff val="25000"/>
                    </a:schemeClr>
                  </a:solidFill>
                  <a:latin typeface="Leelawadee UI" panose="020B0502040204020203" pitchFamily="34" charset="-34"/>
                  <a:cs typeface="Leelawadee UI" panose="020B0502040204020203" pitchFamily="34" charset="-34"/>
                </a:rPr>
                <a:t>Avg</a:t>
              </a:r>
              <a:r>
                <a:rPr lang="en-IN" sz="2000" b="1" dirty="0">
                  <a:solidFill>
                    <a:schemeClr val="tx1">
                      <a:lumMod val="75000"/>
                      <a:lumOff val="25000"/>
                    </a:schemeClr>
                  </a:solidFill>
                  <a:latin typeface="Leelawadee UI" panose="020B0502040204020203" pitchFamily="34" charset="-34"/>
                  <a:cs typeface="Leelawadee UI" panose="020B0502040204020203" pitchFamily="34" charset="-34"/>
                </a:rPr>
                <a:t>. Visit Duration </a:t>
              </a:r>
              <a:r>
                <a:rPr lang="en-IN" sz="2000" dirty="0">
                  <a:solidFill>
                    <a:schemeClr val="tx1">
                      <a:lumMod val="75000"/>
                      <a:lumOff val="25000"/>
                    </a:schemeClr>
                  </a:solidFill>
                  <a:latin typeface="Leelawadee UI" panose="020B0502040204020203" pitchFamily="34" charset="-34"/>
                  <a:cs typeface="Leelawadee UI" panose="020B0502040204020203" pitchFamily="34" charset="-34"/>
                </a:rPr>
                <a:t>– Average time spent by a user during his visit to website</a:t>
              </a:r>
            </a:p>
            <a:p>
              <a:pPr lvl="1">
                <a:buClr>
                  <a:srgbClr val="0070C0"/>
                </a:buClr>
                <a:buFont typeface="Wingdings" panose="05000000000000000000" pitchFamily="2" charset="2"/>
                <a:buChar char="§"/>
              </a:pPr>
              <a:endParaRPr lang="en-IN" sz="2000" dirty="0">
                <a:solidFill>
                  <a:schemeClr val="tx1">
                    <a:lumMod val="75000"/>
                    <a:lumOff val="25000"/>
                  </a:schemeClr>
                </a:solidFill>
                <a:latin typeface="Leelawadee UI" panose="020B0502040204020203" pitchFamily="34" charset="-34"/>
                <a:cs typeface="Leelawadee UI" panose="020B0502040204020203" pitchFamily="34" charset="-34"/>
              </a:endParaRPr>
            </a:p>
          </p:txBody>
        </p:sp>
      </p:grpSp>
      <p:pic>
        <p:nvPicPr>
          <p:cNvPr id="5" name="Picture 4"/>
          <p:cNvPicPr>
            <a:picLocks noChangeAspect="1"/>
          </p:cNvPicPr>
          <p:nvPr/>
        </p:nvPicPr>
        <p:blipFill>
          <a:blip r:embed="rId4"/>
          <a:stretch>
            <a:fillRect/>
          </a:stretch>
        </p:blipFill>
        <p:spPr>
          <a:xfrm>
            <a:off x="356982" y="1415302"/>
            <a:ext cx="837738" cy="837738"/>
          </a:xfrm>
          <a:prstGeom prst="rect">
            <a:avLst/>
          </a:prstGeom>
        </p:spPr>
      </p:pic>
      <p:pic>
        <p:nvPicPr>
          <p:cNvPr id="1030"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982" y="3035148"/>
            <a:ext cx="869184" cy="8691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397204" y="4878605"/>
            <a:ext cx="828962" cy="828962"/>
          </a:xfrm>
          <a:prstGeom prst="rect">
            <a:avLst/>
          </a:prstGeom>
        </p:spPr>
      </p:pic>
      <p:pic>
        <p:nvPicPr>
          <p:cNvPr id="1034" name="Picture 10"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3230" y="2043169"/>
            <a:ext cx="1420977" cy="71273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433230" y="4391347"/>
            <a:ext cx="969590" cy="1335763"/>
            <a:chOff x="9591773" y="3976386"/>
            <a:chExt cx="969590" cy="1335763"/>
          </a:xfrm>
        </p:grpSpPr>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91773" y="4021369"/>
              <a:ext cx="477558" cy="272217"/>
            </a:xfrm>
            <a:prstGeom prst="rect">
              <a:avLst/>
            </a:prstGeom>
          </p:spPr>
        </p:pic>
        <p:pic>
          <p:nvPicPr>
            <p:cNvPr id="19" name="Picture 2" descr="Related image"/>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l="10820" t="11842" r="12525" b="10056"/>
            <a:stretch/>
          </p:blipFill>
          <p:spPr bwMode="auto">
            <a:xfrm>
              <a:off x="9614500" y="4523514"/>
              <a:ext cx="302564" cy="2947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lated image"/>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180847" y="3976386"/>
              <a:ext cx="380516" cy="36218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Related image"/>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10216046" y="4525124"/>
              <a:ext cx="272646" cy="2593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Related imag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203025" y="5072994"/>
              <a:ext cx="230205" cy="220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Related image"/>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l="17867" t="17898" r="16234" b="16203"/>
            <a:stretch/>
          </p:blipFill>
          <p:spPr bwMode="auto">
            <a:xfrm>
              <a:off x="9614500" y="5078925"/>
              <a:ext cx="243939" cy="2332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80183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451629" y="291779"/>
              <a:ext cx="5288820"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2. Web Data: Clickstream Data</a:t>
              </a:r>
            </a:p>
          </p:txBody>
        </p:sp>
      </p:grpSp>
      <p:pic>
        <p:nvPicPr>
          <p:cNvPr id="10" name="Picture 9"/>
          <p:cNvPicPr>
            <a:picLocks noChangeAspect="1"/>
          </p:cNvPicPr>
          <p:nvPr/>
        </p:nvPicPr>
        <p:blipFill>
          <a:blip r:embed="rId4"/>
          <a:stretch>
            <a:fillRect/>
          </a:stretch>
        </p:blipFill>
        <p:spPr>
          <a:xfrm>
            <a:off x="340519" y="3624077"/>
            <a:ext cx="5705475" cy="2362200"/>
          </a:xfrm>
          <a:prstGeom prst="rect">
            <a:avLst/>
          </a:prstGeom>
        </p:spPr>
      </p:pic>
      <p:pic>
        <p:nvPicPr>
          <p:cNvPr id="11" name="Picture 10"/>
          <p:cNvPicPr>
            <a:picLocks noChangeAspect="1"/>
          </p:cNvPicPr>
          <p:nvPr/>
        </p:nvPicPr>
        <p:blipFill>
          <a:blip r:embed="rId5"/>
          <a:stretch>
            <a:fillRect/>
          </a:stretch>
        </p:blipFill>
        <p:spPr>
          <a:xfrm>
            <a:off x="495300" y="1005432"/>
            <a:ext cx="5600700" cy="2590800"/>
          </a:xfrm>
          <a:prstGeom prst="rect">
            <a:avLst/>
          </a:prstGeom>
        </p:spPr>
      </p:pic>
      <p:pic>
        <p:nvPicPr>
          <p:cNvPr id="13" name="Picture 12"/>
          <p:cNvPicPr>
            <a:picLocks noChangeAspect="1"/>
          </p:cNvPicPr>
          <p:nvPr/>
        </p:nvPicPr>
        <p:blipFill>
          <a:blip r:embed="rId6"/>
          <a:stretch>
            <a:fillRect/>
          </a:stretch>
        </p:blipFill>
        <p:spPr>
          <a:xfrm>
            <a:off x="6537451" y="1135747"/>
            <a:ext cx="5372100" cy="1181100"/>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7"/>
          <a:stretch>
            <a:fillRect/>
          </a:stretch>
        </p:blipFill>
        <p:spPr>
          <a:xfrm>
            <a:off x="6407944" y="2511215"/>
            <a:ext cx="5372100" cy="3552825"/>
          </a:xfrm>
          <a:prstGeom prst="rect">
            <a:avLst/>
          </a:prstGeom>
        </p:spPr>
      </p:pic>
    </p:spTree>
    <p:extLst>
      <p:ext uri="{BB962C8B-B14F-4D97-AF65-F5344CB8AC3E}">
        <p14:creationId xmlns:p14="http://schemas.microsoft.com/office/powerpoint/2010/main" val="3665724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141902"/>
            <a:ext cx="12192000" cy="954107"/>
            <a:chOff x="1" y="76336"/>
            <a:chExt cx="12192000" cy="954107"/>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691959" y="76336"/>
              <a:ext cx="6808147" cy="954107"/>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2.a. What Data &amp; Insights do we need? </a:t>
              </a:r>
            </a:p>
            <a:p>
              <a:pPr algn="ctr"/>
              <a:r>
                <a:rPr lang="en-IN" sz="2800" b="1" dirty="0" smtClean="0">
                  <a:solidFill>
                    <a:srgbClr val="0070C0"/>
                  </a:solidFill>
                  <a:latin typeface="Leelawadee UI" panose="020B0502040204020203" pitchFamily="34" charset="-34"/>
                  <a:cs typeface="Leelawadee UI" panose="020B0502040204020203" pitchFamily="34" charset="-34"/>
                </a:rPr>
                <a:t>Say, to drive traffic</a:t>
              </a:r>
            </a:p>
          </p:txBody>
        </p:sp>
      </p:grpSp>
      <p:grpSp>
        <p:nvGrpSpPr>
          <p:cNvPr id="23" name="Group 22"/>
          <p:cNvGrpSpPr/>
          <p:nvPr/>
        </p:nvGrpSpPr>
        <p:grpSpPr>
          <a:xfrm>
            <a:off x="6948677" y="2012669"/>
            <a:ext cx="4911836" cy="4077340"/>
            <a:chOff x="751025" y="1887749"/>
            <a:chExt cx="4911836" cy="4077340"/>
          </a:xfrm>
        </p:grpSpPr>
        <p:sp>
          <p:nvSpPr>
            <p:cNvPr id="24" name="Rectangle 23"/>
            <p:cNvSpPr/>
            <p:nvPr/>
          </p:nvSpPr>
          <p:spPr>
            <a:xfrm>
              <a:off x="1023739" y="1942174"/>
              <a:ext cx="4639122" cy="393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white">
                      <a:lumMod val="50000"/>
                    </a:prstClr>
                  </a:solidFill>
                </a:rPr>
                <a:t>Share of Visits Driven by Top Referral Site</a:t>
              </a:r>
            </a:p>
          </p:txBody>
        </p:sp>
        <p:sp>
          <p:nvSpPr>
            <p:cNvPr id="25" name="Rectangle 24"/>
            <p:cNvSpPr/>
            <p:nvPr/>
          </p:nvSpPr>
          <p:spPr>
            <a:xfrm>
              <a:off x="751025" y="1887749"/>
              <a:ext cx="4911836" cy="407734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1045489" y="2252239"/>
              <a:ext cx="1346939" cy="393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dirty="0" smtClean="0">
                  <a:solidFill>
                    <a:prstClr val="white">
                      <a:lumMod val="50000"/>
                    </a:prstClr>
                  </a:solidFill>
                </a:rPr>
                <a:t>Jan-Dec 2015</a:t>
              </a:r>
            </a:p>
          </p:txBody>
        </p:sp>
        <p:sp>
          <p:nvSpPr>
            <p:cNvPr id="27" name="Rectangle 26"/>
            <p:cNvSpPr/>
            <p:nvPr/>
          </p:nvSpPr>
          <p:spPr>
            <a:xfrm>
              <a:off x="1201742" y="5353979"/>
              <a:ext cx="3967712" cy="393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2060"/>
                  </a:solidFill>
                </a:rPr>
                <a:t>Constitutes ~ 17.5 Million visits to these websites in this time period</a:t>
              </a:r>
            </a:p>
          </p:txBody>
        </p:sp>
        <p:graphicFrame>
          <p:nvGraphicFramePr>
            <p:cNvPr id="28" name="Chart 27"/>
            <p:cNvGraphicFramePr/>
            <p:nvPr>
              <p:extLst/>
            </p:nvPr>
          </p:nvGraphicFramePr>
          <p:xfrm>
            <a:off x="1045490" y="2252239"/>
            <a:ext cx="4280217" cy="3072260"/>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tangle 28"/>
            <p:cNvSpPr/>
            <p:nvPr/>
          </p:nvSpPr>
          <p:spPr>
            <a:xfrm>
              <a:off x="797275" y="4276210"/>
              <a:ext cx="1843366" cy="393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smtClean="0">
                  <a:solidFill>
                    <a:prstClr val="black"/>
                  </a:solidFill>
                </a:rPr>
                <a:t>Visits driven to:</a:t>
              </a:r>
            </a:p>
          </p:txBody>
        </p:sp>
      </p:grpSp>
      <p:pic>
        <p:nvPicPr>
          <p:cNvPr id="30" name="Picture 2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6468" y="2034435"/>
            <a:ext cx="6453770" cy="4169873"/>
          </a:xfrm>
          <a:prstGeom prst="rect">
            <a:avLst/>
          </a:prstGeom>
        </p:spPr>
      </p:pic>
      <p:graphicFrame>
        <p:nvGraphicFramePr>
          <p:cNvPr id="31" name="Diagram 30"/>
          <p:cNvGraphicFramePr/>
          <p:nvPr/>
        </p:nvGraphicFramePr>
        <p:xfrm>
          <a:off x="457465" y="1142654"/>
          <a:ext cx="11674467" cy="7624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953030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141902"/>
            <a:ext cx="12192000" cy="954107"/>
            <a:chOff x="1" y="76336"/>
            <a:chExt cx="12192000" cy="954107"/>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677531" y="76336"/>
              <a:ext cx="6837001" cy="954107"/>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2.b. What Data &amp; Insights do we need? </a:t>
              </a:r>
            </a:p>
            <a:p>
              <a:pPr algn="ctr"/>
              <a:r>
                <a:rPr lang="en-IN" sz="2800" b="1" dirty="0" smtClean="0">
                  <a:solidFill>
                    <a:srgbClr val="0070C0"/>
                  </a:solidFill>
                  <a:latin typeface="Leelawadee UI" panose="020B0502040204020203" pitchFamily="34" charset="-34"/>
                  <a:cs typeface="Leelawadee UI" panose="020B0502040204020203" pitchFamily="34" charset="-34"/>
                </a:rPr>
                <a:t>Say, to increase conversions</a:t>
              </a:r>
            </a:p>
          </p:txBody>
        </p:sp>
      </p:grpSp>
      <p:graphicFrame>
        <p:nvGraphicFramePr>
          <p:cNvPr id="31" name="Diagram 30"/>
          <p:cNvGraphicFramePr/>
          <p:nvPr>
            <p:extLst>
              <p:ext uri="{D42A27DB-BD31-4B8C-83A1-F6EECF244321}">
                <p14:modId xmlns:p14="http://schemas.microsoft.com/office/powerpoint/2010/main" val="1381819399"/>
              </p:ext>
            </p:extLst>
          </p:nvPr>
        </p:nvGraphicFramePr>
        <p:xfrm>
          <a:off x="457465" y="1142654"/>
          <a:ext cx="11674467" cy="407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3203" y="2449765"/>
            <a:ext cx="4544958" cy="3862135"/>
          </a:xfrm>
          <a:prstGeom prst="rect">
            <a:avLst/>
          </a:prstGeom>
        </p:spPr>
      </p:pic>
      <p:pic>
        <p:nvPicPr>
          <p:cNvPr id="17" name="Picture 2" descr="http://www.digitalthirdcoast.net/blog/wp-content/uploads/2011/12/ga_goals_funnel.jp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819845" y="2557959"/>
            <a:ext cx="4788123" cy="34970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862456" y="1490437"/>
            <a:ext cx="5383358"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solidFill>
                  <a:srgbClr val="002060"/>
                </a:solidFill>
              </a:rPr>
              <a:t>Popular customer paths and sources </a:t>
            </a:r>
          </a:p>
          <a:p>
            <a:pPr marL="285750" indent="-285750">
              <a:buFont typeface="Arial" panose="020B0604020202020204" pitchFamily="34" charset="0"/>
              <a:buChar char="•"/>
            </a:pPr>
            <a:r>
              <a:rPr lang="en-US" dirty="0" smtClean="0">
                <a:solidFill>
                  <a:srgbClr val="002060"/>
                </a:solidFill>
              </a:rPr>
              <a:t>Pages responsible for exit and poor engagement   </a:t>
            </a:r>
            <a:endParaRPr lang="en-US" dirty="0">
              <a:solidFill>
                <a:srgbClr val="002060"/>
              </a:solidFill>
            </a:endParaRPr>
          </a:p>
        </p:txBody>
      </p:sp>
      <p:sp>
        <p:nvSpPr>
          <p:cNvPr id="19" name="Rectangle 18"/>
          <p:cNvSpPr/>
          <p:nvPr/>
        </p:nvSpPr>
        <p:spPr>
          <a:xfrm>
            <a:off x="6650805" y="1520134"/>
            <a:ext cx="5383358"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rgbClr val="002060"/>
                </a:solidFill>
              </a:rPr>
              <a:t>Track micro conversions  in sales cycle by setting different goals in customer journey  </a:t>
            </a:r>
          </a:p>
          <a:p>
            <a:pPr marL="285750" indent="-285750">
              <a:buFont typeface="Arial" panose="020B0604020202020204" pitchFamily="34" charset="0"/>
              <a:buChar char="•"/>
            </a:pPr>
            <a:r>
              <a:rPr lang="en-US" dirty="0">
                <a:solidFill>
                  <a:srgbClr val="002060"/>
                </a:solidFill>
              </a:rPr>
              <a:t>Evaluate effectiveness of campaign landing pages </a:t>
            </a:r>
          </a:p>
        </p:txBody>
      </p:sp>
    </p:spTree>
    <p:extLst>
      <p:ext uri="{BB962C8B-B14F-4D97-AF65-F5344CB8AC3E}">
        <p14:creationId xmlns:p14="http://schemas.microsoft.com/office/powerpoint/2010/main" val="19541824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38940" y="291779"/>
              <a:ext cx="4314194"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3. </a:t>
              </a:r>
              <a:r>
                <a:rPr lang="en-IN" sz="2800" b="1" dirty="0" err="1" smtClean="0">
                  <a:solidFill>
                    <a:srgbClr val="0070C0"/>
                  </a:solidFill>
                  <a:latin typeface="Leelawadee UI" panose="020B0502040204020203" pitchFamily="34" charset="-34"/>
                  <a:cs typeface="Leelawadee UI" panose="020B0502040204020203" pitchFamily="34" charset="-34"/>
                </a:rPr>
                <a:t>Analyze</a:t>
              </a:r>
              <a:r>
                <a:rPr lang="en-IN" sz="2800" b="1" dirty="0" smtClean="0">
                  <a:solidFill>
                    <a:srgbClr val="0070C0"/>
                  </a:solidFill>
                  <a:latin typeface="Leelawadee UI" panose="020B0502040204020203" pitchFamily="34" charset="-34"/>
                  <a:cs typeface="Leelawadee UI" panose="020B0502040204020203" pitchFamily="34" charset="-34"/>
                </a:rPr>
                <a:t>, Act, Measure</a:t>
              </a:r>
            </a:p>
          </p:txBody>
        </p:sp>
      </p:grpSp>
      <p:grpSp>
        <p:nvGrpSpPr>
          <p:cNvPr id="2" name="Group 1"/>
          <p:cNvGrpSpPr/>
          <p:nvPr/>
        </p:nvGrpSpPr>
        <p:grpSpPr>
          <a:xfrm>
            <a:off x="391027" y="991333"/>
            <a:ext cx="11672770" cy="407177"/>
            <a:chOff x="457466" y="953660"/>
            <a:chExt cx="11672770" cy="407177"/>
          </a:xfrm>
        </p:grpSpPr>
        <p:sp>
          <p:nvSpPr>
            <p:cNvPr id="3" name="Rectangle 2"/>
            <p:cNvSpPr/>
            <p:nvPr/>
          </p:nvSpPr>
          <p:spPr>
            <a:xfrm>
              <a:off x="457466" y="953660"/>
              <a:ext cx="5186590" cy="407177"/>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15603" tIns="37338" rIns="240926" bIns="37338" numCol="1" spcCol="1270" anchor="ctr" anchorCtr="0">
              <a:noAutofit/>
            </a:bodyPr>
            <a:lstStyle/>
            <a:p>
              <a:pPr lvl="0" algn="ctr" defTabSz="1244600">
                <a:lnSpc>
                  <a:spcPct val="90000"/>
                </a:lnSpc>
                <a:spcBef>
                  <a:spcPct val="0"/>
                </a:spcBef>
                <a:spcAft>
                  <a:spcPct val="35000"/>
                </a:spcAft>
              </a:pPr>
              <a:r>
                <a:rPr lang="en-US" sz="2800" kern="1200" smtClean="0"/>
                <a:t>Web Optimization</a:t>
              </a:r>
              <a:endParaRPr lang="en-US" sz="2800" kern="1200" dirty="0"/>
            </a:p>
          </p:txBody>
        </p:sp>
        <p:sp>
          <p:nvSpPr>
            <p:cNvPr id="5" name="Rectangle 4"/>
            <p:cNvSpPr/>
            <p:nvPr/>
          </p:nvSpPr>
          <p:spPr>
            <a:xfrm>
              <a:off x="6424113" y="953660"/>
              <a:ext cx="5706123" cy="407177"/>
            </a:xfrm>
            <a:prstGeom prst="rect">
              <a:avLst/>
            </a:prstGeom>
          </p:spPr>
          <p:style>
            <a:lnRef idx="2">
              <a:schemeClr val="lt1">
                <a:hueOff val="0"/>
                <a:satOff val="0"/>
                <a:lumOff val="0"/>
                <a:alphaOff val="0"/>
              </a:schemeClr>
            </a:lnRef>
            <a:fillRef idx="1">
              <a:schemeClr val="accent3">
                <a:hueOff val="4625516"/>
                <a:satOff val="-24796"/>
                <a:lumOff val="-3334"/>
                <a:alphaOff val="0"/>
              </a:schemeClr>
            </a:fillRef>
            <a:effectRef idx="0">
              <a:schemeClr val="accent3">
                <a:hueOff val="4625516"/>
                <a:satOff val="-24796"/>
                <a:lumOff val="-3334"/>
                <a:alphaOff val="0"/>
              </a:schemeClr>
            </a:effectRef>
            <a:fontRef idx="minor">
              <a:schemeClr val="lt1"/>
            </a:fontRef>
          </p:style>
          <p:txBody>
            <a:bodyPr spcFirstLastPara="0" vert="horz" wrap="square" lIns="299601" tIns="32004" rIns="235592" bIns="32004" numCol="1" spcCol="1270" anchor="ctr" anchorCtr="0">
              <a:noAutofit/>
            </a:bodyPr>
            <a:lstStyle/>
            <a:p>
              <a:pPr lvl="0" algn="ctr" defTabSz="1066800">
                <a:lnSpc>
                  <a:spcPct val="90000"/>
                </a:lnSpc>
                <a:spcBef>
                  <a:spcPct val="0"/>
                </a:spcBef>
                <a:spcAft>
                  <a:spcPct val="35000"/>
                </a:spcAft>
              </a:pPr>
              <a:r>
                <a:rPr lang="en-US" sz="2400" kern="1200" dirty="0" smtClean="0"/>
                <a:t>Web Personalization</a:t>
              </a:r>
              <a:endParaRPr lang="en-US" sz="2400" kern="1200" dirty="0"/>
            </a:p>
          </p:txBody>
        </p:sp>
      </p:grpSp>
      <p:sp>
        <p:nvSpPr>
          <p:cNvPr id="18" name="Rectangle 17"/>
          <p:cNvSpPr/>
          <p:nvPr/>
        </p:nvSpPr>
        <p:spPr>
          <a:xfrm>
            <a:off x="488461" y="5166888"/>
            <a:ext cx="5383358"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rgbClr val="002060"/>
                </a:solidFill>
              </a:rPr>
              <a:t>Measure desired Actions (“Direct Video Click” Vs. “Exit”) in both Layout 1 &amp; 2</a:t>
            </a:r>
          </a:p>
          <a:p>
            <a:pPr marL="285750" indent="-285750">
              <a:buFont typeface="Arial" panose="020B0604020202020204" pitchFamily="34" charset="0"/>
              <a:buChar char="•"/>
            </a:pPr>
            <a:r>
              <a:rPr lang="en-US" dirty="0">
                <a:solidFill>
                  <a:srgbClr val="002060"/>
                </a:solidFill>
              </a:rPr>
              <a:t>“25% exited in Layout 1 Vs. only 5% in Layout 2”</a:t>
            </a:r>
          </a:p>
          <a:p>
            <a:pPr marL="285750" indent="-285750">
              <a:buFont typeface="Arial" panose="020B0604020202020204" pitchFamily="34" charset="0"/>
              <a:buChar char="•"/>
            </a:pPr>
            <a:r>
              <a:rPr lang="en-US" dirty="0">
                <a:solidFill>
                  <a:srgbClr val="002060"/>
                </a:solidFill>
              </a:rPr>
              <a:t>Let the results decide which Layout is better </a:t>
            </a:r>
          </a:p>
        </p:txBody>
      </p:sp>
      <p:sp>
        <p:nvSpPr>
          <p:cNvPr id="19" name="Rectangle 18"/>
          <p:cNvSpPr/>
          <p:nvPr/>
        </p:nvSpPr>
        <p:spPr>
          <a:xfrm>
            <a:off x="6680439" y="4293318"/>
            <a:ext cx="5383358" cy="1979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rgbClr val="002060"/>
                </a:solidFill>
              </a:rPr>
              <a:t>Data Captured:</a:t>
            </a:r>
          </a:p>
          <a:p>
            <a:pPr marL="742950" lvl="1" indent="-285750">
              <a:buFont typeface="Arial" panose="020B0604020202020204" pitchFamily="34" charset="0"/>
              <a:buChar char="•"/>
            </a:pPr>
            <a:r>
              <a:rPr lang="en-US" dirty="0">
                <a:solidFill>
                  <a:srgbClr val="002060"/>
                </a:solidFill>
              </a:rPr>
              <a:t>Types of content that you’ve consumed </a:t>
            </a:r>
          </a:p>
          <a:p>
            <a:pPr marL="742950" lvl="1" indent="-285750">
              <a:buFont typeface="Arial" panose="020B0604020202020204" pitchFamily="34" charset="0"/>
              <a:buChar char="•"/>
            </a:pPr>
            <a:r>
              <a:rPr lang="en-US" dirty="0">
                <a:solidFill>
                  <a:srgbClr val="002060"/>
                </a:solidFill>
              </a:rPr>
              <a:t>How you’ve rated different shows </a:t>
            </a:r>
          </a:p>
          <a:p>
            <a:pPr marL="285750" indent="-285750">
              <a:buFont typeface="Arial" panose="020B0604020202020204" pitchFamily="34" charset="0"/>
              <a:buChar char="•"/>
            </a:pPr>
            <a:r>
              <a:rPr lang="en-US" dirty="0">
                <a:solidFill>
                  <a:srgbClr val="002060"/>
                </a:solidFill>
              </a:rPr>
              <a:t>Action Taken: </a:t>
            </a:r>
          </a:p>
          <a:p>
            <a:pPr marL="742950" lvl="1" indent="-285750">
              <a:buFont typeface="Arial" panose="020B0604020202020204" pitchFamily="34" charset="0"/>
              <a:buChar char="•"/>
            </a:pPr>
            <a:r>
              <a:rPr lang="en-US" dirty="0">
                <a:solidFill>
                  <a:srgbClr val="002060"/>
                </a:solidFill>
              </a:rPr>
              <a:t>Recommend what you might like</a:t>
            </a:r>
          </a:p>
          <a:p>
            <a:pPr marL="285750" indent="-285750">
              <a:buFont typeface="Arial" panose="020B0604020202020204" pitchFamily="34" charset="0"/>
              <a:buChar char="•"/>
            </a:pPr>
            <a:r>
              <a:rPr lang="en-US" dirty="0">
                <a:solidFill>
                  <a:srgbClr val="002060"/>
                </a:solidFill>
              </a:rPr>
              <a:t>Personalization &amp; Relevance drives conversions</a:t>
            </a:r>
          </a:p>
        </p:txBody>
      </p:sp>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00109" y="2013762"/>
            <a:ext cx="1956465" cy="3088678"/>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9252" y="2000175"/>
            <a:ext cx="1720271" cy="3071269"/>
          </a:xfrm>
          <a:prstGeom prst="rect">
            <a:avLst/>
          </a:prstGeom>
        </p:spPr>
      </p:pic>
      <p:pic>
        <p:nvPicPr>
          <p:cNvPr id="20" name="Picture 2" descr="http://blog.addthiscdn.com/wp-content/uploads/2015/01/Netflix_and_Richard_Harris___richard_rharris____Twitter.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76876" y="1543477"/>
            <a:ext cx="4052476" cy="2756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1028087" y="1669086"/>
            <a:ext cx="1748448" cy="299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2060"/>
                </a:solidFill>
              </a:rPr>
              <a:t>Layout 1</a:t>
            </a:r>
            <a:endParaRPr lang="en-US" sz="1400" dirty="0">
              <a:solidFill>
                <a:srgbClr val="002060"/>
              </a:solidFill>
            </a:endParaRPr>
          </a:p>
        </p:txBody>
      </p:sp>
      <p:sp>
        <p:nvSpPr>
          <p:cNvPr id="22" name="Rectangle 21"/>
          <p:cNvSpPr/>
          <p:nvPr/>
        </p:nvSpPr>
        <p:spPr>
          <a:xfrm>
            <a:off x="3554585" y="1669086"/>
            <a:ext cx="1748448" cy="2993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2060"/>
                </a:solidFill>
              </a:rPr>
              <a:t>Layout 2</a:t>
            </a:r>
            <a:endParaRPr lang="en-US" sz="1400" dirty="0">
              <a:solidFill>
                <a:srgbClr val="002060"/>
              </a:solidFill>
            </a:endParaRPr>
          </a:p>
        </p:txBody>
      </p:sp>
    </p:spTree>
    <p:extLst>
      <p:ext uri="{BB962C8B-B14F-4D97-AF65-F5344CB8AC3E}">
        <p14:creationId xmlns:p14="http://schemas.microsoft.com/office/powerpoint/2010/main" val="924890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p>
        </p:txBody>
      </p:sp>
      <p:grpSp>
        <p:nvGrpSpPr>
          <p:cNvPr id="12" name="Group 11"/>
          <p:cNvGrpSpPr/>
          <p:nvPr/>
        </p:nvGrpSpPr>
        <p:grpSpPr>
          <a:xfrm>
            <a:off x="1" y="240941"/>
            <a:ext cx="12192000" cy="523220"/>
            <a:chOff x="1" y="295654"/>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218478" y="295654"/>
              <a:ext cx="3735714" cy="523220"/>
            </a:xfrm>
            <a:prstGeom prst="rect">
              <a:avLst/>
            </a:prstGeom>
            <a:solidFill>
              <a:schemeClr val="bg1"/>
            </a:solidFill>
          </p:spPr>
          <p:txBody>
            <a:bodyPr wrap="square" anchor="ctr">
              <a:spAutoFit/>
            </a:bodyPr>
            <a:lstStyle/>
            <a:p>
              <a:pPr algn="ctr"/>
              <a:r>
                <a:rPr lang="en-IN" sz="2800" b="1" dirty="0">
                  <a:solidFill>
                    <a:srgbClr val="0070C0"/>
                  </a:solidFill>
                  <a:latin typeface="Leelawadee UI" panose="020B0502040204020203" pitchFamily="34" charset="-34"/>
                  <a:cs typeface="Leelawadee UI" panose="020B0502040204020203" pitchFamily="34" charset="-34"/>
                </a:rPr>
                <a:t>About Tata </a:t>
              </a:r>
              <a:r>
                <a:rPr lang="en-IN" sz="2800" b="1" dirty="0" err="1">
                  <a:solidFill>
                    <a:srgbClr val="0070C0"/>
                  </a:solidFill>
                  <a:latin typeface="Leelawadee UI" panose="020B0502040204020203" pitchFamily="34" charset="-34"/>
                  <a:cs typeface="Leelawadee UI" panose="020B0502040204020203" pitchFamily="34" charset="-34"/>
                </a:rPr>
                <a:t>iQ</a:t>
              </a:r>
              <a:endParaRPr lang="en-IN" sz="2800" b="1" dirty="0">
                <a:solidFill>
                  <a:srgbClr val="0070C0"/>
                </a:solidFill>
                <a:latin typeface="Leelawadee UI" panose="020B0502040204020203" pitchFamily="34" charset="-34"/>
                <a:cs typeface="Leelawadee UI" panose="020B0502040204020203" pitchFamily="34" charset="-34"/>
              </a:endParaRPr>
            </a:p>
          </p:txBody>
        </p:sp>
      </p:grpSp>
      <p:sp>
        <p:nvSpPr>
          <p:cNvPr id="30" name="Rectangle 29"/>
          <p:cNvSpPr/>
          <p:nvPr/>
        </p:nvSpPr>
        <p:spPr>
          <a:xfrm>
            <a:off x="634946" y="2358780"/>
            <a:ext cx="3070487" cy="2055080"/>
          </a:xfrm>
          <a:prstGeom prst="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1" name="Rectangle 30"/>
          <p:cNvSpPr/>
          <p:nvPr/>
        </p:nvSpPr>
        <p:spPr>
          <a:xfrm>
            <a:off x="4537392" y="2347039"/>
            <a:ext cx="3070487" cy="2055080"/>
          </a:xfrm>
          <a:prstGeom prst="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2" name="Rectangle 31"/>
          <p:cNvSpPr/>
          <p:nvPr/>
        </p:nvSpPr>
        <p:spPr>
          <a:xfrm>
            <a:off x="8479870" y="2350855"/>
            <a:ext cx="3070487" cy="2055080"/>
          </a:xfrm>
          <a:prstGeom prst="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3" name="Rectangle 32"/>
          <p:cNvSpPr/>
          <p:nvPr/>
        </p:nvSpPr>
        <p:spPr>
          <a:xfrm>
            <a:off x="519295" y="1923395"/>
            <a:ext cx="3296960" cy="3998801"/>
          </a:xfrm>
          <a:prstGeom prst="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5E5E5E">
                  <a:lumMod val="75000"/>
                </a:srgbClr>
              </a:solidFill>
            </a:endParaRPr>
          </a:p>
        </p:txBody>
      </p:sp>
      <p:sp>
        <p:nvSpPr>
          <p:cNvPr id="34" name="Rectangle 33"/>
          <p:cNvSpPr/>
          <p:nvPr/>
        </p:nvSpPr>
        <p:spPr>
          <a:xfrm>
            <a:off x="4427405" y="1923395"/>
            <a:ext cx="3296960" cy="3998801"/>
          </a:xfrm>
          <a:prstGeom prst="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5E5E5E">
                  <a:lumMod val="75000"/>
                </a:srgbClr>
              </a:solidFill>
            </a:endParaRPr>
          </a:p>
        </p:txBody>
      </p:sp>
      <p:sp>
        <p:nvSpPr>
          <p:cNvPr id="37" name="Rectangle 36"/>
          <p:cNvSpPr/>
          <p:nvPr/>
        </p:nvSpPr>
        <p:spPr>
          <a:xfrm>
            <a:off x="8357427" y="1923395"/>
            <a:ext cx="3296960" cy="3998801"/>
          </a:xfrm>
          <a:prstGeom prst="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5E5E5E">
                  <a:lumMod val="75000"/>
                </a:srgbClr>
              </a:solidFill>
            </a:endParaRPr>
          </a:p>
        </p:txBody>
      </p:sp>
      <p:grpSp>
        <p:nvGrpSpPr>
          <p:cNvPr id="38" name="Group 37"/>
          <p:cNvGrpSpPr/>
          <p:nvPr/>
        </p:nvGrpSpPr>
        <p:grpSpPr>
          <a:xfrm>
            <a:off x="59176" y="858648"/>
            <a:ext cx="12082818" cy="542786"/>
            <a:chOff x="528357" y="1705748"/>
            <a:chExt cx="11135092" cy="446386"/>
          </a:xfrm>
        </p:grpSpPr>
        <p:sp>
          <p:nvSpPr>
            <p:cNvPr id="39" name="Left-Right Arrow 38"/>
            <p:cNvSpPr/>
            <p:nvPr/>
          </p:nvSpPr>
          <p:spPr>
            <a:xfrm>
              <a:off x="528357" y="1705748"/>
              <a:ext cx="11135092" cy="446386"/>
            </a:xfrm>
            <a:prstGeom prst="leftRightArrow">
              <a:avLst/>
            </a:prstGeom>
            <a:solidFill>
              <a:srgbClr val="002060"/>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46" name="TextBox 45"/>
            <p:cNvSpPr txBox="1"/>
            <p:nvPr/>
          </p:nvSpPr>
          <p:spPr bwMode="gray">
            <a:xfrm>
              <a:off x="1561276" y="1746633"/>
              <a:ext cx="1734793" cy="354833"/>
            </a:xfrm>
            <a:prstGeom prst="rect">
              <a:avLst/>
            </a:prstGeom>
          </p:spPr>
          <p:txBody>
            <a:bodyPr vert="horz" wrap="none" lIns="91440" tIns="45720" rIns="91440" bIns="45720" rtlCol="0" anchor="ctr">
              <a:noAutofit/>
            </a:bodyPr>
            <a:lstStyle/>
            <a:p>
              <a:r>
                <a:rPr lang="en-IN" b="1" dirty="0">
                  <a:solidFill>
                    <a:prstClr val="white"/>
                  </a:solidFill>
                </a:rPr>
                <a:t>Analytic Services</a:t>
              </a:r>
            </a:p>
          </p:txBody>
        </p:sp>
        <p:sp>
          <p:nvSpPr>
            <p:cNvPr id="48" name="TextBox 47"/>
            <p:cNvSpPr txBox="1"/>
            <p:nvPr/>
          </p:nvSpPr>
          <p:spPr bwMode="gray">
            <a:xfrm>
              <a:off x="4672881" y="1747677"/>
              <a:ext cx="2881557" cy="354833"/>
            </a:xfrm>
            <a:prstGeom prst="rect">
              <a:avLst/>
            </a:prstGeom>
          </p:spPr>
          <p:txBody>
            <a:bodyPr vert="horz" wrap="none" lIns="91440" tIns="45720" rIns="91440" bIns="45720" rtlCol="0" anchor="ctr">
              <a:noAutofit/>
            </a:bodyPr>
            <a:lstStyle/>
            <a:p>
              <a:r>
                <a:rPr lang="en-IN" b="1" dirty="0">
                  <a:solidFill>
                    <a:prstClr val="white"/>
                  </a:solidFill>
                </a:rPr>
                <a:t>Largest and Richest Database</a:t>
              </a:r>
            </a:p>
          </p:txBody>
        </p:sp>
        <p:sp>
          <p:nvSpPr>
            <p:cNvPr id="49" name="TextBox 48"/>
            <p:cNvSpPr txBox="1"/>
            <p:nvPr/>
          </p:nvSpPr>
          <p:spPr bwMode="gray">
            <a:xfrm>
              <a:off x="8390154" y="1746632"/>
              <a:ext cx="2275780" cy="354833"/>
            </a:xfrm>
            <a:prstGeom prst="rect">
              <a:avLst/>
            </a:prstGeom>
          </p:spPr>
          <p:txBody>
            <a:bodyPr vert="horz" wrap="none" lIns="91440" tIns="45720" rIns="91440" bIns="45720" rtlCol="0" anchor="ctr">
              <a:noAutofit/>
            </a:bodyPr>
            <a:lstStyle/>
            <a:p>
              <a:r>
                <a:rPr lang="en-IN" b="1" dirty="0">
                  <a:solidFill>
                    <a:prstClr val="white"/>
                  </a:solidFill>
                </a:rPr>
                <a:t>Collaboration and One Tata</a:t>
              </a:r>
            </a:p>
          </p:txBody>
        </p:sp>
      </p:grpSp>
      <p:grpSp>
        <p:nvGrpSpPr>
          <p:cNvPr id="50" name="Group 49"/>
          <p:cNvGrpSpPr/>
          <p:nvPr/>
        </p:nvGrpSpPr>
        <p:grpSpPr>
          <a:xfrm>
            <a:off x="4683918" y="2381251"/>
            <a:ext cx="1154615" cy="1961685"/>
            <a:chOff x="2953253" y="2191887"/>
            <a:chExt cx="1400538" cy="2379509"/>
          </a:xfrm>
        </p:grpSpPr>
        <p:sp>
          <p:nvSpPr>
            <p:cNvPr id="51" name="Rounded Rectangle 50"/>
            <p:cNvSpPr/>
            <p:nvPr>
              <p:custDataLst>
                <p:tags r:id="rId1"/>
              </p:custDataLst>
            </p:nvPr>
          </p:nvSpPr>
          <p:spPr bwMode="gray">
            <a:xfrm>
              <a:off x="3094944" y="2191887"/>
              <a:ext cx="1108539" cy="2379509"/>
            </a:xfrm>
            <a:prstGeom prst="roundRect">
              <a:avLst>
                <a:gd name="adj" fmla="val 9878"/>
              </a:avLst>
            </a:prstGeom>
            <a:solidFill>
              <a:schemeClr val="bg1">
                <a:lumMod val="95000"/>
              </a:schemeClr>
            </a:solidFill>
            <a:ln w="6350"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tIns="91440"/>
            <a:lstStyle/>
            <a:p>
              <a:pPr indent="-171450" defTabSz="895350" fontAlgn="base">
                <a:spcBef>
                  <a:spcPct val="0"/>
                </a:spcBef>
                <a:spcAft>
                  <a:spcPct val="0"/>
                </a:spcAft>
                <a:buClr>
                  <a:srgbClr val="11356F"/>
                </a:buClr>
                <a:buSzPct val="100000"/>
                <a:defRPr/>
              </a:pPr>
              <a:endParaRPr lang="en-GB" sz="1400" dirty="0">
                <a:solidFill>
                  <a:prstClr val="black">
                    <a:lumMod val="65000"/>
                    <a:lumOff val="35000"/>
                  </a:prstClr>
                </a:solidFill>
                <a:cs typeface="Arial" pitchFamily="34" charset="0"/>
              </a:endParaRPr>
            </a:p>
          </p:txBody>
        </p:sp>
        <p:pic>
          <p:nvPicPr>
            <p:cNvPr id="52" name="Picture 51" descr="http://socialmediab2b.com/wp-content/uploads/2011/12/Dun-Bradstreet-social-media.jp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3358113" y="2274159"/>
              <a:ext cx="551730" cy="53552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http://www.ucanews.com/uploads/2011/03/FFT505_1s.jpg"/>
            <p:cNvPicPr>
              <a:picLocks noChangeAspect="1"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233586" y="3034527"/>
              <a:ext cx="440738" cy="50030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http://3.bp.blogspot.com/-b_9jTjLfg5Y/T9WJY1TcvVI/AAAAAAAAAg4/02iZ1BRgO3c/s1600/Rajasthan%2BGovernment%25E2%2580%2599s.jp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49813" y="3049044"/>
              <a:ext cx="280314" cy="46733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68583" y="3801468"/>
              <a:ext cx="576049" cy="486336"/>
            </a:xfrm>
            <a:prstGeom prst="rect">
              <a:avLst/>
            </a:prstGeom>
          </p:spPr>
        </p:pic>
        <p:sp>
          <p:nvSpPr>
            <p:cNvPr id="56" name="Rounded Rectangle 55"/>
            <p:cNvSpPr/>
            <p:nvPr>
              <p:custDataLst>
                <p:tags r:id="rId2"/>
              </p:custDataLst>
            </p:nvPr>
          </p:nvSpPr>
          <p:spPr bwMode="gray">
            <a:xfrm>
              <a:off x="3190972" y="2203966"/>
              <a:ext cx="931272" cy="324668"/>
            </a:xfrm>
            <a:prstGeom prst="roundRect">
              <a:avLst/>
            </a:prstGeom>
          </p:spPr>
          <p:txBody>
            <a:bodyPr vert="horz" lIns="91440" tIns="45720" rIns="91440" bIns="45720" rtlCol="0" anchor="ctr">
              <a:noAutofit/>
            </a:bodyPr>
            <a:lstStyle/>
            <a:p>
              <a:pPr fontAlgn="base">
                <a:spcBef>
                  <a:spcPct val="0"/>
                </a:spcBef>
                <a:spcAft>
                  <a:spcPct val="0"/>
                </a:spcAft>
              </a:pPr>
              <a:endParaRPr lang="en-GB" sz="1600" b="1" dirty="0">
                <a:solidFill>
                  <a:srgbClr val="0091CF"/>
                </a:solidFill>
                <a:cs typeface="Calibri"/>
              </a:endParaRPr>
            </a:p>
          </p:txBody>
        </p:sp>
        <p:sp>
          <p:nvSpPr>
            <p:cNvPr id="60" name="TextBox 59"/>
            <p:cNvSpPr txBox="1"/>
            <p:nvPr/>
          </p:nvSpPr>
          <p:spPr bwMode="gray">
            <a:xfrm>
              <a:off x="2953253" y="2733506"/>
              <a:ext cx="1400011" cy="353038"/>
            </a:xfrm>
            <a:prstGeom prst="rect">
              <a:avLst/>
            </a:prstGeom>
            <a:noFill/>
            <a:ln>
              <a:noFill/>
            </a:ln>
          </p:spPr>
          <p:txBody>
            <a:bodyPr vert="horz" wrap="square" lIns="91440" tIns="45720" rIns="91440" bIns="45720" rtlCol="0" anchor="ctr">
              <a:noAutofit/>
            </a:bodyPr>
            <a:lstStyle>
              <a:defPPr>
                <a:defRPr lang="en-US"/>
              </a:defPPr>
              <a:lvl1pPr algn="ctr">
                <a:defRPr sz="3600" b="1">
                  <a:solidFill>
                    <a:schemeClr val="bg1">
                      <a:lumMod val="50000"/>
                    </a:schemeClr>
                  </a:solidFill>
                </a:defRPr>
              </a:lvl1pPr>
            </a:lstStyle>
            <a:p>
              <a:r>
                <a:rPr lang="en-IN" sz="1200" b="0" dirty="0" smtClean="0">
                  <a:solidFill>
                    <a:srgbClr val="000000"/>
                  </a:solidFill>
                </a:rPr>
                <a:t>Proprietary</a:t>
              </a:r>
              <a:endParaRPr lang="en-IN" sz="1200" b="0" dirty="0">
                <a:solidFill>
                  <a:srgbClr val="000000"/>
                </a:solidFill>
              </a:endParaRPr>
            </a:p>
          </p:txBody>
        </p:sp>
        <p:sp>
          <p:nvSpPr>
            <p:cNvPr id="61" name="TextBox 60"/>
            <p:cNvSpPr txBox="1"/>
            <p:nvPr/>
          </p:nvSpPr>
          <p:spPr bwMode="gray">
            <a:xfrm>
              <a:off x="2953779" y="3485396"/>
              <a:ext cx="1400012" cy="353038"/>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200" b="0" dirty="0">
                  <a:solidFill>
                    <a:srgbClr val="000000"/>
                  </a:solidFill>
                </a:rPr>
                <a:t>Public</a:t>
              </a:r>
            </a:p>
          </p:txBody>
        </p:sp>
      </p:grpSp>
      <p:sp>
        <p:nvSpPr>
          <p:cNvPr id="62" name="TextBox 61"/>
          <p:cNvSpPr txBox="1"/>
          <p:nvPr/>
        </p:nvSpPr>
        <p:spPr bwMode="gray">
          <a:xfrm>
            <a:off x="5019649" y="4485357"/>
            <a:ext cx="2134384" cy="168631"/>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800" dirty="0" smtClean="0">
                <a:solidFill>
                  <a:srgbClr val="000000"/>
                </a:solidFill>
              </a:rPr>
              <a:t>Data Enrichment</a:t>
            </a:r>
            <a:endParaRPr lang="en-IN" sz="1800" dirty="0">
              <a:solidFill>
                <a:srgbClr val="000000"/>
              </a:solidFill>
            </a:endParaRPr>
          </a:p>
        </p:txBody>
      </p:sp>
      <p:sp>
        <p:nvSpPr>
          <p:cNvPr id="63" name="Rectangle 62"/>
          <p:cNvSpPr/>
          <p:nvPr/>
        </p:nvSpPr>
        <p:spPr>
          <a:xfrm>
            <a:off x="4504169" y="4872417"/>
            <a:ext cx="3252120" cy="1077218"/>
          </a:xfrm>
          <a:prstGeom prst="rect">
            <a:avLst/>
          </a:prstGeom>
        </p:spPr>
        <p:txBody>
          <a:bodyPr wrap="square">
            <a:spAutoFit/>
          </a:bodyPr>
          <a:lstStyle/>
          <a:p>
            <a:pPr marL="1588" algn="ctr" defTabSz="457200">
              <a:buClr>
                <a:srgbClr val="000000"/>
              </a:buClr>
            </a:pPr>
            <a:r>
              <a:rPr lang="en-US" sz="1600" b="1" dirty="0">
                <a:solidFill>
                  <a:srgbClr val="5E5E5E">
                    <a:lumMod val="60000"/>
                    <a:lumOff val="40000"/>
                  </a:srgbClr>
                </a:solidFill>
                <a:cs typeface="Arial" charset="0"/>
              </a:rPr>
              <a:t>900MM People Base</a:t>
            </a:r>
          </a:p>
          <a:p>
            <a:pPr marL="1588" algn="ctr" defTabSz="457200">
              <a:buClr>
                <a:srgbClr val="000000"/>
              </a:buClr>
            </a:pPr>
            <a:r>
              <a:rPr lang="en-US" sz="1600" b="1" dirty="0">
                <a:solidFill>
                  <a:srgbClr val="5E5E5E">
                    <a:lumMod val="60000"/>
                    <a:lumOff val="40000"/>
                  </a:srgbClr>
                </a:solidFill>
                <a:cs typeface="Arial" charset="0"/>
              </a:rPr>
              <a:t>300 MM Enriched Base </a:t>
            </a:r>
          </a:p>
          <a:p>
            <a:pPr marL="1588" algn="ctr" defTabSz="457200">
              <a:buClr>
                <a:srgbClr val="000000"/>
              </a:buClr>
            </a:pPr>
            <a:r>
              <a:rPr lang="en-US" sz="1600" b="1" dirty="0">
                <a:solidFill>
                  <a:srgbClr val="5E5E5E">
                    <a:lumMod val="60000"/>
                    <a:lumOff val="40000"/>
                  </a:srgbClr>
                </a:solidFill>
                <a:cs typeface="Arial" charset="0"/>
              </a:rPr>
              <a:t>Data across Individuals &amp; Institutions</a:t>
            </a:r>
          </a:p>
        </p:txBody>
      </p:sp>
      <p:sp>
        <p:nvSpPr>
          <p:cNvPr id="64" name="TextBox 63"/>
          <p:cNvSpPr txBox="1"/>
          <p:nvPr/>
        </p:nvSpPr>
        <p:spPr bwMode="gray">
          <a:xfrm>
            <a:off x="4914313" y="4077045"/>
            <a:ext cx="734968" cy="251122"/>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200" b="0" dirty="0" smtClean="0">
                <a:solidFill>
                  <a:srgbClr val="000000"/>
                </a:solidFill>
              </a:rPr>
              <a:t>Internal</a:t>
            </a:r>
            <a:endParaRPr lang="en-IN" sz="1200" b="0" dirty="0">
              <a:solidFill>
                <a:srgbClr val="000000"/>
              </a:solidFill>
            </a:endParaRPr>
          </a:p>
        </p:txBody>
      </p:sp>
      <p:sp>
        <p:nvSpPr>
          <p:cNvPr id="65" name="TextBox 64"/>
          <p:cNvSpPr txBox="1"/>
          <p:nvPr/>
        </p:nvSpPr>
        <p:spPr bwMode="gray">
          <a:xfrm>
            <a:off x="815174" y="3021296"/>
            <a:ext cx="758997" cy="354833"/>
          </a:xfrm>
          <a:prstGeom prst="rect">
            <a:avLst/>
          </a:prstGeom>
        </p:spPr>
        <p:txBody>
          <a:bodyPr vert="horz" wrap="none" lIns="91440" tIns="45720" rIns="91440" bIns="45720" rtlCol="0" anchor="ctr">
            <a:noAutofit/>
          </a:bodyPr>
          <a:lstStyle/>
          <a:p>
            <a:pPr algn="ctr"/>
            <a:r>
              <a:rPr lang="en-IN" sz="1400" dirty="0">
                <a:solidFill>
                  <a:srgbClr val="000000"/>
                </a:solidFill>
              </a:rPr>
              <a:t>Pricing</a:t>
            </a:r>
          </a:p>
        </p:txBody>
      </p:sp>
      <p:sp>
        <p:nvSpPr>
          <p:cNvPr id="66" name="TextBox 65"/>
          <p:cNvSpPr txBox="1"/>
          <p:nvPr/>
        </p:nvSpPr>
        <p:spPr bwMode="gray">
          <a:xfrm>
            <a:off x="2765687" y="3021297"/>
            <a:ext cx="758997" cy="354833"/>
          </a:xfrm>
          <a:prstGeom prst="rect">
            <a:avLst/>
          </a:prstGeom>
        </p:spPr>
        <p:txBody>
          <a:bodyPr vert="horz" wrap="none" lIns="91440" tIns="45720" rIns="91440" bIns="45720" rtlCol="0" anchor="ctr">
            <a:noAutofit/>
          </a:bodyPr>
          <a:lstStyle/>
          <a:p>
            <a:pPr algn="ctr"/>
            <a:r>
              <a:rPr lang="en-IN" sz="1400" dirty="0">
                <a:solidFill>
                  <a:srgbClr val="000000"/>
                </a:solidFill>
              </a:rPr>
              <a:t>Assortment</a:t>
            </a:r>
          </a:p>
        </p:txBody>
      </p:sp>
      <p:sp>
        <p:nvSpPr>
          <p:cNvPr id="67" name="TextBox 66"/>
          <p:cNvSpPr txBox="1"/>
          <p:nvPr/>
        </p:nvSpPr>
        <p:spPr bwMode="gray">
          <a:xfrm>
            <a:off x="1805702" y="3019033"/>
            <a:ext cx="681041" cy="354833"/>
          </a:xfrm>
          <a:prstGeom prst="rect">
            <a:avLst/>
          </a:prstGeom>
        </p:spPr>
        <p:txBody>
          <a:bodyPr vert="horz" wrap="none" lIns="91440" tIns="45720" rIns="91440" bIns="45720" rtlCol="0" anchor="ctr">
            <a:noAutofit/>
          </a:bodyPr>
          <a:lstStyle/>
          <a:p>
            <a:pPr algn="ctr"/>
            <a:r>
              <a:rPr lang="en-IN" sz="1400" dirty="0">
                <a:solidFill>
                  <a:srgbClr val="000000"/>
                </a:solidFill>
              </a:rPr>
              <a:t>Store</a:t>
            </a:r>
          </a:p>
        </p:txBody>
      </p:sp>
      <p:sp>
        <p:nvSpPr>
          <p:cNvPr id="68" name="TextBox 67"/>
          <p:cNvSpPr txBox="1"/>
          <p:nvPr/>
        </p:nvSpPr>
        <p:spPr bwMode="gray">
          <a:xfrm>
            <a:off x="2356097" y="4018083"/>
            <a:ext cx="605963" cy="354833"/>
          </a:xfrm>
          <a:prstGeom prst="rect">
            <a:avLst/>
          </a:prstGeom>
        </p:spPr>
        <p:txBody>
          <a:bodyPr vert="horz" wrap="none" lIns="91440" tIns="45720" rIns="91440" bIns="45720" rtlCol="0" anchor="ctr">
            <a:noAutofit/>
          </a:bodyPr>
          <a:lstStyle/>
          <a:p>
            <a:pPr algn="ctr"/>
            <a:r>
              <a:rPr lang="en-IN" sz="1400" dirty="0">
                <a:solidFill>
                  <a:srgbClr val="000000"/>
                </a:solidFill>
              </a:rPr>
              <a:t>Digital</a:t>
            </a:r>
          </a:p>
        </p:txBody>
      </p:sp>
      <p:pic>
        <p:nvPicPr>
          <p:cNvPr id="69" name="Picture 12" descr="https://cdn3.iconfinder.com/data/icons/shopping-2/256/Shop-512.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854606" y="2440252"/>
            <a:ext cx="578781" cy="57878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www.thepartneringgroup.com/wp-content/uploads/2012/01/assortment-optimization.jpg"/>
          <p:cNvPicPr>
            <a:picLocks noChangeAspect="1" noChangeArrowheads="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676537" y="2358780"/>
            <a:ext cx="838844" cy="838844"/>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bwMode="gray">
          <a:xfrm>
            <a:off x="1073112" y="4004344"/>
            <a:ext cx="1100035" cy="354833"/>
          </a:xfrm>
          <a:prstGeom prst="rect">
            <a:avLst/>
          </a:prstGeom>
        </p:spPr>
        <p:txBody>
          <a:bodyPr vert="horz" wrap="none" lIns="91440" tIns="45720" rIns="91440" bIns="45720" rtlCol="0" anchor="ctr">
            <a:noAutofit/>
          </a:bodyPr>
          <a:lstStyle/>
          <a:p>
            <a:pPr algn="ctr"/>
            <a:r>
              <a:rPr lang="en-IN" sz="1400" dirty="0">
                <a:solidFill>
                  <a:srgbClr val="000000"/>
                </a:solidFill>
              </a:rPr>
              <a:t>Prospecting</a:t>
            </a:r>
            <a:endParaRPr lang="en-IN" sz="1100" dirty="0">
              <a:solidFill>
                <a:srgbClr val="000000"/>
              </a:solidFill>
            </a:endParaRPr>
          </a:p>
        </p:txBody>
      </p:sp>
      <p:pic>
        <p:nvPicPr>
          <p:cNvPr id="72" name="Picture 71"/>
          <p:cNvPicPr>
            <a:picLocks noChangeAspect="1"/>
          </p:cNvPicPr>
          <p:nvPr/>
        </p:nvPicPr>
        <p:blipFill>
          <a:blip r:embed="rId12" cstate="email">
            <a:clrChange>
              <a:clrFrom>
                <a:srgbClr val="D3D4D6"/>
              </a:clrFrom>
              <a:clrTo>
                <a:srgbClr val="D3D4D6">
                  <a:alpha val="0"/>
                </a:srgbClr>
              </a:clrTo>
            </a:clrChange>
            <a:extLst>
              <a:ext uri="{28A0092B-C50C-407E-A947-70E740481C1C}">
                <a14:useLocalDpi xmlns:a14="http://schemas.microsoft.com/office/drawing/2010/main"/>
              </a:ext>
            </a:extLst>
          </a:blip>
          <a:stretch>
            <a:fillRect/>
          </a:stretch>
        </p:blipFill>
        <p:spPr>
          <a:xfrm>
            <a:off x="2248177" y="3434231"/>
            <a:ext cx="801125" cy="579726"/>
          </a:xfrm>
          <a:prstGeom prst="rect">
            <a:avLst/>
          </a:prstGeom>
        </p:spPr>
      </p:pic>
      <p:sp>
        <p:nvSpPr>
          <p:cNvPr id="73" name="TextBox 72"/>
          <p:cNvSpPr txBox="1"/>
          <p:nvPr/>
        </p:nvSpPr>
        <p:spPr bwMode="gray">
          <a:xfrm>
            <a:off x="541029" y="4702213"/>
            <a:ext cx="3307410" cy="1263954"/>
          </a:xfrm>
          <a:prstGeom prst="rect">
            <a:avLst/>
          </a:prstGeom>
        </p:spPr>
        <p:txBody>
          <a:bodyPr vert="horz" wrap="square" lIns="91440" tIns="45720" rIns="91440" bIns="45720" rtlCol="0" anchor="ctr">
            <a:noAutofit/>
          </a:bodyPr>
          <a:lstStyle/>
          <a:p>
            <a:pPr algn="ctr" defTabSz="457200"/>
            <a:r>
              <a:rPr lang="en-US" sz="1600" b="1" dirty="0">
                <a:solidFill>
                  <a:srgbClr val="5E5E5E">
                    <a:lumMod val="60000"/>
                    <a:lumOff val="40000"/>
                  </a:srgbClr>
                </a:solidFill>
              </a:rPr>
              <a:t>Profiling, Segmentation </a:t>
            </a:r>
          </a:p>
          <a:p>
            <a:pPr algn="ctr" defTabSz="457200"/>
            <a:r>
              <a:rPr lang="en-US" sz="1600" b="1" dirty="0">
                <a:solidFill>
                  <a:srgbClr val="5E5E5E">
                    <a:lumMod val="60000"/>
                    <a:lumOff val="40000"/>
                  </a:srgbClr>
                </a:solidFill>
              </a:rPr>
              <a:t>Predictive Analytics</a:t>
            </a:r>
          </a:p>
          <a:p>
            <a:pPr algn="ctr" defTabSz="457200"/>
            <a:r>
              <a:rPr lang="en-US" sz="1600" b="1" dirty="0">
                <a:solidFill>
                  <a:srgbClr val="5E5E5E">
                    <a:lumMod val="60000"/>
                    <a:lumOff val="40000"/>
                  </a:srgbClr>
                </a:solidFill>
              </a:rPr>
              <a:t>Machine Learning</a:t>
            </a:r>
          </a:p>
          <a:p>
            <a:pPr algn="ctr" defTabSz="457200"/>
            <a:r>
              <a:rPr lang="en-US" sz="1600" b="1" dirty="0">
                <a:solidFill>
                  <a:srgbClr val="5E5E5E">
                    <a:lumMod val="60000"/>
                    <a:lumOff val="40000"/>
                  </a:srgbClr>
                </a:solidFill>
              </a:rPr>
              <a:t>Quantitative Analytics</a:t>
            </a:r>
            <a:endParaRPr lang="en-IN" sz="1600" b="1" dirty="0">
              <a:solidFill>
                <a:srgbClr val="5E5E5E">
                  <a:lumMod val="60000"/>
                  <a:lumOff val="40000"/>
                </a:srgbClr>
              </a:solidFill>
            </a:endParaRPr>
          </a:p>
        </p:txBody>
      </p:sp>
      <p:sp>
        <p:nvSpPr>
          <p:cNvPr id="74" name="TextBox 73"/>
          <p:cNvSpPr txBox="1"/>
          <p:nvPr/>
        </p:nvSpPr>
        <p:spPr bwMode="gray">
          <a:xfrm>
            <a:off x="689149" y="4437413"/>
            <a:ext cx="2979196" cy="205610"/>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800" dirty="0" smtClean="0">
                <a:solidFill>
                  <a:srgbClr val="000000"/>
                </a:solidFill>
              </a:rPr>
              <a:t>Advanced Analytic Solutions</a:t>
            </a:r>
            <a:endParaRPr lang="en-IN" sz="1800" dirty="0">
              <a:solidFill>
                <a:srgbClr val="000000"/>
              </a:solidFill>
            </a:endParaRPr>
          </a:p>
        </p:txBody>
      </p:sp>
      <p:pic>
        <p:nvPicPr>
          <p:cNvPr id="75" name="Picture 74"/>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04527" y="3441454"/>
            <a:ext cx="649629" cy="561916"/>
          </a:xfrm>
          <a:prstGeom prst="rect">
            <a:avLst/>
          </a:prstGeom>
        </p:spPr>
      </p:pic>
      <p:grpSp>
        <p:nvGrpSpPr>
          <p:cNvPr id="76" name="Group 75"/>
          <p:cNvGrpSpPr/>
          <p:nvPr/>
        </p:nvGrpSpPr>
        <p:grpSpPr>
          <a:xfrm rot="16200000">
            <a:off x="6240971" y="3197238"/>
            <a:ext cx="827490" cy="1477908"/>
            <a:chOff x="6878550" y="2886966"/>
            <a:chExt cx="800806" cy="1430249"/>
          </a:xfrm>
        </p:grpSpPr>
        <p:sp>
          <p:nvSpPr>
            <p:cNvPr id="77" name="Oval 76"/>
            <p:cNvSpPr/>
            <p:nvPr/>
          </p:nvSpPr>
          <p:spPr>
            <a:xfrm>
              <a:off x="6897467" y="3535326"/>
              <a:ext cx="781889" cy="781889"/>
            </a:xfrm>
            <a:prstGeom prst="ellipse">
              <a:avLst/>
            </a:prstGeom>
            <a:solidFill>
              <a:schemeClr val="accent6">
                <a:lumMod val="75000"/>
                <a:alpha val="79000"/>
              </a:schemeClr>
            </a:solidFill>
            <a:ln>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IN" sz="1050" dirty="0">
                  <a:solidFill>
                    <a:prstClr val="white"/>
                  </a:solidFill>
                </a:rPr>
                <a:t>Online</a:t>
              </a:r>
            </a:p>
            <a:p>
              <a:pPr algn="ctr"/>
              <a:r>
                <a:rPr lang="en-IN" sz="1050" dirty="0">
                  <a:solidFill>
                    <a:prstClr val="white"/>
                  </a:solidFill>
                </a:rPr>
                <a:t>Data</a:t>
              </a:r>
            </a:p>
          </p:txBody>
        </p:sp>
        <p:sp>
          <p:nvSpPr>
            <p:cNvPr id="78" name="Oval 77"/>
            <p:cNvSpPr/>
            <p:nvPr/>
          </p:nvSpPr>
          <p:spPr>
            <a:xfrm>
              <a:off x="6878550" y="2886966"/>
              <a:ext cx="781889" cy="781889"/>
            </a:xfrm>
            <a:prstGeom prst="ellipse">
              <a:avLst/>
            </a:prstGeom>
            <a:solidFill>
              <a:schemeClr val="tx2">
                <a:lumMod val="60000"/>
                <a:lumOff val="40000"/>
                <a:alpha val="79000"/>
              </a:schemeClr>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IN" sz="1050" dirty="0">
                  <a:solidFill>
                    <a:prstClr val="white"/>
                  </a:solidFill>
                </a:rPr>
                <a:t>Offline</a:t>
              </a:r>
            </a:p>
            <a:p>
              <a:pPr algn="ctr"/>
              <a:r>
                <a:rPr lang="en-IN" sz="1050" dirty="0">
                  <a:solidFill>
                    <a:prstClr val="white"/>
                  </a:solidFill>
                </a:rPr>
                <a:t>Data</a:t>
              </a:r>
            </a:p>
          </p:txBody>
        </p:sp>
      </p:grpSp>
      <p:grpSp>
        <p:nvGrpSpPr>
          <p:cNvPr id="79" name="Group 78"/>
          <p:cNvGrpSpPr/>
          <p:nvPr/>
        </p:nvGrpSpPr>
        <p:grpSpPr>
          <a:xfrm>
            <a:off x="1664901" y="1408064"/>
            <a:ext cx="954046" cy="954046"/>
            <a:chOff x="1550288" y="4209766"/>
            <a:chExt cx="1142151" cy="1142151"/>
          </a:xfrm>
        </p:grpSpPr>
        <p:sp>
          <p:nvSpPr>
            <p:cNvPr id="80" name="Oval 79"/>
            <p:cNvSpPr/>
            <p:nvPr/>
          </p:nvSpPr>
          <p:spPr>
            <a:xfrm>
              <a:off x="1550288" y="4209766"/>
              <a:ext cx="1142151" cy="1142151"/>
            </a:xfrm>
            <a:prstGeom prst="ellipse">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81" name="Picture 10" descr="http://www.d2-analytics.com/images/business_analytics_4.jpg"/>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42802" y="4355256"/>
              <a:ext cx="930492" cy="9175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9492060" y="1408064"/>
            <a:ext cx="954046" cy="954046"/>
            <a:chOff x="9623954" y="2236108"/>
            <a:chExt cx="782029" cy="782029"/>
          </a:xfrm>
        </p:grpSpPr>
        <p:sp>
          <p:nvSpPr>
            <p:cNvPr id="83" name="Oval 82"/>
            <p:cNvSpPr/>
            <p:nvPr/>
          </p:nvSpPr>
          <p:spPr>
            <a:xfrm>
              <a:off x="9623954" y="2236108"/>
              <a:ext cx="782029" cy="782029"/>
            </a:xfrm>
            <a:prstGeom prst="ellipse">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84" name="Picture 12" descr="http://static1.squarespace.com/static/52f2e912e4b052b2dabe3343/t/536d2006e4b03a731bdb54b3/1392326037613/NETWORK%20ICON_87%20copy.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9702191" y="2335725"/>
              <a:ext cx="616675" cy="6150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p:cNvGrpSpPr/>
          <p:nvPr/>
        </p:nvGrpSpPr>
        <p:grpSpPr>
          <a:xfrm>
            <a:off x="5610214" y="1425913"/>
            <a:ext cx="954046" cy="954046"/>
            <a:chOff x="5742108" y="2253957"/>
            <a:chExt cx="782029" cy="782029"/>
          </a:xfrm>
        </p:grpSpPr>
        <p:sp>
          <p:nvSpPr>
            <p:cNvPr id="86" name="Oval 85"/>
            <p:cNvSpPr/>
            <p:nvPr/>
          </p:nvSpPr>
          <p:spPr>
            <a:xfrm>
              <a:off x="5742108" y="2253957"/>
              <a:ext cx="782029" cy="782029"/>
            </a:xfrm>
            <a:prstGeom prst="ellipse">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87" name="Picture 16" descr="https://cdn3.iconfinder.com/data/icons/chemistry-1/512/DNA_binary_code-128.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890895" y="2394743"/>
              <a:ext cx="484454" cy="484454"/>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87"/>
          <p:cNvPicPr>
            <a:picLocks noChangeAspect="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57520" y="2698639"/>
            <a:ext cx="920796" cy="883466"/>
          </a:xfrm>
          <a:prstGeom prst="rect">
            <a:avLst/>
          </a:prstGeom>
        </p:spPr>
      </p:pic>
      <p:pic>
        <p:nvPicPr>
          <p:cNvPr id="89" name="Picture 88"/>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920759" y="2391209"/>
            <a:ext cx="1496810" cy="1150784"/>
          </a:xfrm>
          <a:prstGeom prst="rect">
            <a:avLst/>
          </a:prstGeom>
        </p:spPr>
      </p:pic>
      <p:pic>
        <p:nvPicPr>
          <p:cNvPr id="90" name="Picture 89"/>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785905" y="2462244"/>
            <a:ext cx="432239" cy="802729"/>
          </a:xfrm>
          <a:prstGeom prst="rect">
            <a:avLst/>
          </a:prstGeom>
        </p:spPr>
      </p:pic>
      <p:sp>
        <p:nvSpPr>
          <p:cNvPr id="91" name="TextBox 90"/>
          <p:cNvSpPr txBox="1"/>
          <p:nvPr/>
        </p:nvSpPr>
        <p:spPr bwMode="gray">
          <a:xfrm>
            <a:off x="8478145" y="3530866"/>
            <a:ext cx="1100035" cy="354833"/>
          </a:xfrm>
          <a:prstGeom prst="rect">
            <a:avLst/>
          </a:prstGeom>
        </p:spPr>
        <p:txBody>
          <a:bodyPr vert="horz" wrap="none" lIns="91440" tIns="45720" rIns="91440" bIns="45720" rtlCol="0" anchor="ctr">
            <a:noAutofit/>
          </a:bodyPr>
          <a:lstStyle/>
          <a:p>
            <a:pPr algn="ctr"/>
            <a:r>
              <a:rPr lang="en-IN" sz="1400" dirty="0">
                <a:solidFill>
                  <a:srgbClr val="000000"/>
                </a:solidFill>
              </a:rPr>
              <a:t>TSSS’15</a:t>
            </a:r>
          </a:p>
        </p:txBody>
      </p:sp>
      <p:sp>
        <p:nvSpPr>
          <p:cNvPr id="92" name="TextBox 91"/>
          <p:cNvSpPr txBox="1"/>
          <p:nvPr/>
        </p:nvSpPr>
        <p:spPr bwMode="gray">
          <a:xfrm>
            <a:off x="9439894" y="3267579"/>
            <a:ext cx="1100035" cy="205589"/>
          </a:xfrm>
          <a:prstGeom prst="rect">
            <a:avLst/>
          </a:prstGeom>
        </p:spPr>
        <p:txBody>
          <a:bodyPr vert="horz" wrap="none" lIns="91440" tIns="45720" rIns="91440" bIns="45720" rtlCol="0" anchor="ctr">
            <a:noAutofit/>
          </a:bodyPr>
          <a:lstStyle/>
          <a:p>
            <a:pPr algn="ctr"/>
            <a:r>
              <a:rPr lang="en-IN" sz="1400" dirty="0" err="1">
                <a:solidFill>
                  <a:srgbClr val="000000"/>
                </a:solidFill>
              </a:rPr>
              <a:t>ShopsAPP</a:t>
            </a:r>
            <a:endParaRPr lang="en-IN" sz="1400" dirty="0">
              <a:solidFill>
                <a:srgbClr val="000000"/>
              </a:solidFill>
            </a:endParaRPr>
          </a:p>
        </p:txBody>
      </p:sp>
      <p:pic>
        <p:nvPicPr>
          <p:cNvPr id="93" name="Picture 22" descr="http://www.businessexpocenter.com/resource/resmgr/affiliate_programs_icon_75.png"/>
          <p:cNvPicPr>
            <a:picLocks noChangeAspect="1" noChangeArrowheads="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56635" y="2716587"/>
            <a:ext cx="973911" cy="676187"/>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bwMode="gray">
          <a:xfrm>
            <a:off x="10470708" y="3435150"/>
            <a:ext cx="1100035" cy="354833"/>
          </a:xfrm>
          <a:prstGeom prst="rect">
            <a:avLst/>
          </a:prstGeom>
        </p:spPr>
        <p:txBody>
          <a:bodyPr vert="horz" wrap="none" lIns="91440" tIns="45720" rIns="91440" bIns="45720" rtlCol="0" anchor="ctr">
            <a:noAutofit/>
          </a:bodyPr>
          <a:lstStyle/>
          <a:p>
            <a:pPr algn="ctr"/>
            <a:r>
              <a:rPr lang="en-IN" sz="1400" dirty="0">
                <a:solidFill>
                  <a:srgbClr val="000000"/>
                </a:solidFill>
              </a:rPr>
              <a:t>Affiliate </a:t>
            </a:r>
          </a:p>
          <a:p>
            <a:pPr algn="ctr"/>
            <a:r>
              <a:rPr lang="en-IN" sz="1400" dirty="0">
                <a:solidFill>
                  <a:srgbClr val="000000"/>
                </a:solidFill>
              </a:rPr>
              <a:t>Marketing</a:t>
            </a:r>
          </a:p>
        </p:txBody>
      </p:sp>
      <p:pic>
        <p:nvPicPr>
          <p:cNvPr id="95" name="Picture 24" descr="https://encrypted-tbn0.gstatic.com/images?q=tbn:ANd9GcTp2Q72evBRMBCXyt7L9AyX-dWTT6cUj52C3z9LgGqokZx3IQdCvQ"/>
          <p:cNvPicPr>
            <a:picLocks noChangeAspect="1" noChangeArrowheads="1"/>
          </p:cNvPicPr>
          <p:nvPr/>
        </p:nvPicPr>
        <p:blipFill>
          <a:blip r:embed="rId21"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9500098" y="3635729"/>
            <a:ext cx="1040656" cy="638172"/>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p:cNvSpPr txBox="1"/>
          <p:nvPr/>
        </p:nvSpPr>
        <p:spPr bwMode="gray">
          <a:xfrm>
            <a:off x="9500098" y="4182710"/>
            <a:ext cx="1100035" cy="184503"/>
          </a:xfrm>
          <a:prstGeom prst="rect">
            <a:avLst/>
          </a:prstGeom>
        </p:spPr>
        <p:txBody>
          <a:bodyPr vert="horz" wrap="none" lIns="91440" tIns="45720" rIns="91440" bIns="45720" rtlCol="0" anchor="ctr">
            <a:noAutofit/>
          </a:bodyPr>
          <a:lstStyle/>
          <a:p>
            <a:pPr algn="ctr"/>
            <a:r>
              <a:rPr lang="en-IN" sz="1400" dirty="0">
                <a:solidFill>
                  <a:srgbClr val="000000"/>
                </a:solidFill>
              </a:rPr>
              <a:t>Group-wide Loyalty</a:t>
            </a:r>
          </a:p>
        </p:txBody>
      </p:sp>
      <p:sp>
        <p:nvSpPr>
          <p:cNvPr id="97" name="TextBox 96"/>
          <p:cNvSpPr txBox="1"/>
          <p:nvPr/>
        </p:nvSpPr>
        <p:spPr bwMode="gray">
          <a:xfrm>
            <a:off x="8958136" y="4487789"/>
            <a:ext cx="2134384" cy="168631"/>
          </a:xfrm>
          <a:prstGeom prst="rect">
            <a:avLst/>
          </a:prstGeom>
          <a:noFill/>
          <a:ln>
            <a:noFill/>
          </a:ln>
        </p:spPr>
        <p:txBody>
          <a:bodyPr vert="horz" wrap="square" lIns="91440" tIns="45720" rIns="91440" bIns="45720" rtlCol="0" anchor="ctr">
            <a:noAutofit/>
          </a:bodyPr>
          <a:lstStyle>
            <a:defPPr>
              <a:defRPr lang="en-US"/>
            </a:defPPr>
            <a:lvl1pPr algn="ctr">
              <a:defRPr sz="1000" b="1">
                <a:latin typeface="Calibri" panose="020F0502020204030204" pitchFamily="34" charset="0"/>
              </a:defRPr>
            </a:lvl1pPr>
          </a:lstStyle>
          <a:p>
            <a:r>
              <a:rPr lang="en-IN" sz="1800" dirty="0" smtClean="0">
                <a:solidFill>
                  <a:srgbClr val="000000"/>
                </a:solidFill>
              </a:rPr>
              <a:t>Building One Tata</a:t>
            </a:r>
            <a:endParaRPr lang="en-IN" sz="1800" dirty="0">
              <a:solidFill>
                <a:srgbClr val="000000"/>
              </a:solidFill>
            </a:endParaRPr>
          </a:p>
        </p:txBody>
      </p:sp>
      <p:sp>
        <p:nvSpPr>
          <p:cNvPr id="98" name="Rectangle 97"/>
          <p:cNvSpPr/>
          <p:nvPr/>
        </p:nvSpPr>
        <p:spPr>
          <a:xfrm>
            <a:off x="8181391" y="4771186"/>
            <a:ext cx="3239063" cy="1077218"/>
          </a:xfrm>
          <a:prstGeom prst="rect">
            <a:avLst/>
          </a:prstGeom>
        </p:spPr>
        <p:txBody>
          <a:bodyPr wrap="square">
            <a:spAutoFit/>
          </a:bodyPr>
          <a:lstStyle/>
          <a:p>
            <a:pPr lvl="1" algn="ctr"/>
            <a:r>
              <a:rPr lang="en-IN" sz="1600" b="1" dirty="0">
                <a:solidFill>
                  <a:srgbClr val="5E5E5E">
                    <a:lumMod val="60000"/>
                    <a:lumOff val="40000"/>
                  </a:srgbClr>
                </a:solidFill>
                <a:cs typeface="Arial" charset="0"/>
              </a:rPr>
              <a:t>Unified customer view</a:t>
            </a:r>
          </a:p>
          <a:p>
            <a:pPr lvl="1" algn="ctr"/>
            <a:r>
              <a:rPr lang="en-IN" sz="1600" b="1" dirty="0">
                <a:solidFill>
                  <a:srgbClr val="5E5E5E">
                    <a:lumMod val="60000"/>
                    <a:lumOff val="40000"/>
                  </a:srgbClr>
                </a:solidFill>
              </a:rPr>
              <a:t>Maximize Revenue</a:t>
            </a:r>
          </a:p>
          <a:p>
            <a:pPr lvl="1" algn="ctr"/>
            <a:r>
              <a:rPr lang="en-IN" sz="1600" b="1" dirty="0">
                <a:solidFill>
                  <a:srgbClr val="5E5E5E">
                    <a:lumMod val="60000"/>
                    <a:lumOff val="40000"/>
                  </a:srgbClr>
                </a:solidFill>
              </a:rPr>
              <a:t>Minimize Expenses</a:t>
            </a:r>
          </a:p>
          <a:p>
            <a:pPr lvl="1" algn="ctr"/>
            <a:r>
              <a:rPr lang="en-IN" sz="1600" b="1" dirty="0">
                <a:solidFill>
                  <a:srgbClr val="5E5E5E">
                    <a:lumMod val="60000"/>
                    <a:lumOff val="40000"/>
                  </a:srgbClr>
                </a:solidFill>
              </a:rPr>
              <a:t>Encompassing Loyalty</a:t>
            </a:r>
          </a:p>
        </p:txBody>
      </p:sp>
      <p:pic>
        <p:nvPicPr>
          <p:cNvPr id="99" name="Picture 2" descr="http://images.clipartpanda.com/green-dollar-sign-clipart-green-dollar-sign-4.jp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983920" y="2374935"/>
            <a:ext cx="427462" cy="682120"/>
          </a:xfrm>
          <a:prstGeom prst="rect">
            <a:avLst/>
          </a:prstGeom>
          <a:noFill/>
          <a:extLst>
            <a:ext uri="{909E8E84-426E-40DD-AFC4-6F175D3DCCD1}">
              <a14:hiddenFill xmlns:a14="http://schemas.microsoft.com/office/drawing/2010/main">
                <a:solidFill>
                  <a:srgbClr val="FFFFFF"/>
                </a:solidFill>
              </a14:hiddenFill>
            </a:ext>
          </a:extLst>
        </p:spPr>
      </p:pic>
      <p:cxnSp>
        <p:nvCxnSpPr>
          <p:cNvPr id="100" name="Straight Connector 99"/>
          <p:cNvCxnSpPr/>
          <p:nvPr/>
        </p:nvCxnSpPr>
        <p:spPr>
          <a:xfrm>
            <a:off x="519295" y="4776881"/>
            <a:ext cx="32969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427405" y="4788212"/>
            <a:ext cx="32969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8352163" y="4788212"/>
            <a:ext cx="32969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795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791483" y="291779"/>
              <a:ext cx="2609112"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A Quick Recap</a:t>
              </a:r>
            </a:p>
          </p:txBody>
        </p:sp>
      </p:grpSp>
      <p:graphicFrame>
        <p:nvGraphicFramePr>
          <p:cNvPr id="31" name="Diagram 30"/>
          <p:cNvGraphicFramePr/>
          <p:nvPr>
            <p:extLst>
              <p:ext uri="{D42A27DB-BD31-4B8C-83A1-F6EECF244321}">
                <p14:modId xmlns:p14="http://schemas.microsoft.com/office/powerpoint/2010/main" val="2858908255"/>
              </p:ext>
            </p:extLst>
          </p:nvPr>
        </p:nvGraphicFramePr>
        <p:xfrm>
          <a:off x="457465" y="953660"/>
          <a:ext cx="11674467" cy="407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413822980"/>
              </p:ext>
            </p:extLst>
          </p:nvPr>
        </p:nvGraphicFramePr>
        <p:xfrm>
          <a:off x="591513" y="1501985"/>
          <a:ext cx="11257218" cy="4197851"/>
        </p:xfrm>
        <a:graphic>
          <a:graphicData uri="http://schemas.openxmlformats.org/drawingml/2006/table">
            <a:tbl>
              <a:tblPr bandRow="1">
                <a:tableStyleId>{BC89EF96-8CEA-46FF-86C4-4CE0E7609802}</a:tableStyleId>
              </a:tblPr>
              <a:tblGrid>
                <a:gridCol w="2325489"/>
                <a:gridCol w="208280"/>
                <a:gridCol w="2567577"/>
                <a:gridCol w="208280"/>
                <a:gridCol w="2996112"/>
                <a:gridCol w="208280"/>
                <a:gridCol w="2743200"/>
              </a:tblGrid>
              <a:tr h="1818832">
                <a:tc>
                  <a:txBody>
                    <a:bodyPr/>
                    <a:lstStyle/>
                    <a:p>
                      <a:pPr algn="ctr"/>
                      <a:r>
                        <a:rPr lang="en-US" sz="1500" b="1" dirty="0" smtClean="0"/>
                        <a:t>Specific:</a:t>
                      </a:r>
                      <a:r>
                        <a:rPr lang="en-US" sz="1500" b="1" baseline="0" dirty="0" smtClean="0"/>
                        <a:t> </a:t>
                      </a:r>
                      <a:r>
                        <a:rPr lang="en-US" sz="1500" b="1" dirty="0" smtClean="0"/>
                        <a:t>Business Problem</a:t>
                      </a:r>
                    </a:p>
                    <a:p>
                      <a:endParaRPr lang="en-US" sz="1500" dirty="0" smtClean="0"/>
                    </a:p>
                    <a:p>
                      <a:r>
                        <a:rPr lang="en-US" sz="1500" dirty="0" smtClean="0"/>
                        <a:t>Visitors</a:t>
                      </a:r>
                      <a:r>
                        <a:rPr lang="en-US" sz="1500" baseline="0" dirty="0" smtClean="0"/>
                        <a:t> spend more time on my website, browse 7 pages, but drop off just before booking a hotel</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a:t>
                      </a:r>
                      <a:r>
                        <a:rPr lang="en-US" sz="1500" b="1" baseline="0" dirty="0" smtClean="0"/>
                        <a:t> data will I need?</a:t>
                      </a:r>
                    </a:p>
                    <a:p>
                      <a:endParaRPr lang="en-US" sz="1500" baseline="0" dirty="0" smtClean="0"/>
                    </a:p>
                    <a:p>
                      <a:pPr marL="285750" indent="-285750">
                        <a:buFont typeface="Arial" panose="020B0604020202020204" pitchFamily="34" charset="0"/>
                        <a:buChar char="•"/>
                      </a:pPr>
                      <a:r>
                        <a:rPr lang="en-US" sz="1500" baseline="0" dirty="0" smtClean="0"/>
                        <a:t>Visitor segments</a:t>
                      </a:r>
                    </a:p>
                    <a:p>
                      <a:pPr marL="285750" indent="-285750">
                        <a:buFont typeface="Arial" panose="020B0604020202020204" pitchFamily="34" charset="0"/>
                        <a:buChar char="•"/>
                      </a:pPr>
                      <a:r>
                        <a:rPr lang="en-US" sz="1500" baseline="0" dirty="0" smtClean="0"/>
                        <a:t>Visitor journey</a:t>
                      </a:r>
                    </a:p>
                    <a:p>
                      <a:pPr marL="285750" indent="-285750">
                        <a:buFont typeface="Arial" panose="020B0604020202020204" pitchFamily="34" charset="0"/>
                        <a:buChar char="•"/>
                      </a:pPr>
                      <a:r>
                        <a:rPr lang="en-US" sz="1500" baseline="0" dirty="0" smtClean="0"/>
                        <a:t>Drop-off point</a:t>
                      </a:r>
                    </a:p>
                    <a:p>
                      <a:pPr marL="285750" indent="-285750">
                        <a:buFont typeface="Arial" panose="020B0604020202020204" pitchFamily="34" charset="0"/>
                        <a:buChar char="•"/>
                      </a:pPr>
                      <a:r>
                        <a:rPr lang="en-US" sz="1500" baseline="0" dirty="0" smtClean="0"/>
                        <a:t>Time spent just before drop-off</a:t>
                      </a:r>
                    </a:p>
                    <a:p>
                      <a:pPr marL="285750" indent="-285750">
                        <a:buFont typeface="Arial" panose="020B0604020202020204" pitchFamily="34" charset="0"/>
                        <a:buChar char="•"/>
                      </a:pPr>
                      <a:r>
                        <a:rPr lang="en-US" sz="1500" baseline="0" dirty="0" err="1" smtClean="0"/>
                        <a:t>Etc</a:t>
                      </a:r>
                      <a:r>
                        <a:rPr lang="en-US" sz="1500" baseline="0" dirty="0" smtClean="0"/>
                        <a:t>…</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Insights can I generate?</a:t>
                      </a:r>
                    </a:p>
                    <a:p>
                      <a:endParaRPr lang="en-US" sz="1500" dirty="0" smtClean="0"/>
                    </a:p>
                    <a:p>
                      <a:pPr marL="285750" indent="-285750">
                        <a:buFont typeface="Arial" panose="020B0604020202020204" pitchFamily="34" charset="0"/>
                        <a:buChar char="•"/>
                      </a:pPr>
                      <a:r>
                        <a:rPr lang="en-US" sz="1500" dirty="0" smtClean="0"/>
                        <a:t>It </a:t>
                      </a:r>
                      <a:r>
                        <a:rPr lang="en-US" sz="1500" baseline="0" dirty="0" smtClean="0"/>
                        <a:t>takes 3 mins. to fill up the personal &amp; preference details before booking</a:t>
                      </a:r>
                    </a:p>
                    <a:p>
                      <a:pPr marL="285750" indent="-285750">
                        <a:buFont typeface="Arial" panose="020B0604020202020204" pitchFamily="34" charset="0"/>
                        <a:buChar char="•"/>
                      </a:pPr>
                      <a:r>
                        <a:rPr lang="en-US" sz="1500" baseline="0" dirty="0" smtClean="0"/>
                        <a:t>Most exit after 1 min.</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Action</a:t>
                      </a:r>
                      <a:r>
                        <a:rPr lang="en-US" sz="1500" b="1" baseline="0" dirty="0" smtClean="0"/>
                        <a:t> Can I take?</a:t>
                      </a:r>
                    </a:p>
                    <a:p>
                      <a:endParaRPr lang="en-US" sz="1500" baseline="0" dirty="0" smtClean="0"/>
                    </a:p>
                    <a:p>
                      <a:pPr marL="285750" indent="-285750">
                        <a:buFont typeface="Arial" panose="020B0604020202020204" pitchFamily="34" charset="0"/>
                        <a:buChar char="•"/>
                      </a:pPr>
                      <a:r>
                        <a:rPr lang="en-US" sz="1500" baseline="0" dirty="0" smtClean="0"/>
                        <a:t>Ask for mandatory details only</a:t>
                      </a:r>
                    </a:p>
                    <a:p>
                      <a:pPr marL="285750" indent="-285750">
                        <a:buFont typeface="Arial" panose="020B0604020202020204" pitchFamily="34" charset="0"/>
                        <a:buChar char="•"/>
                      </a:pPr>
                      <a:r>
                        <a:rPr lang="en-US" sz="1500" baseline="0" dirty="0" smtClean="0"/>
                        <a:t>Allow for conversion first</a:t>
                      </a:r>
                    </a:p>
                    <a:p>
                      <a:pPr marL="285750" indent="-285750">
                        <a:buFont typeface="Arial" panose="020B0604020202020204" pitchFamily="34" charset="0"/>
                        <a:buChar char="•"/>
                      </a:pPr>
                      <a:r>
                        <a:rPr lang="en-US" sz="1500" baseline="0" dirty="0" smtClean="0"/>
                        <a:t>Then ask for preferences or upgrade opportunities</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alpha val="20000"/>
                      </a:schemeClr>
                    </a:solidFill>
                  </a:tcPr>
                </a:tc>
              </a:tr>
              <a:tr h="128771">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r>
              <a:tr h="2035359">
                <a:tc>
                  <a:txBody>
                    <a:bodyPr/>
                    <a:lstStyle/>
                    <a:p>
                      <a:pPr algn="ctr"/>
                      <a:r>
                        <a:rPr lang="en-US" sz="1500" b="1" dirty="0" smtClean="0"/>
                        <a:t>Exploratory : Business Imperative</a:t>
                      </a:r>
                    </a:p>
                    <a:p>
                      <a:endParaRPr lang="en-US" sz="1500" dirty="0" smtClean="0"/>
                    </a:p>
                    <a:p>
                      <a:r>
                        <a:rPr lang="en-US" sz="1500" dirty="0" smtClean="0"/>
                        <a:t>I’d like to increase</a:t>
                      </a:r>
                      <a:r>
                        <a:rPr lang="en-US" sz="1500" baseline="0" dirty="0" smtClean="0"/>
                        <a:t> traffic to my website</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data will</a:t>
                      </a:r>
                      <a:r>
                        <a:rPr lang="en-US" sz="1500" b="1" baseline="0" dirty="0" smtClean="0"/>
                        <a:t> I need?</a:t>
                      </a:r>
                    </a:p>
                    <a:p>
                      <a:endParaRPr lang="en-US" sz="1500" baseline="0" dirty="0" smtClean="0"/>
                    </a:p>
                    <a:p>
                      <a:pPr marL="285750" indent="-285750">
                        <a:buFont typeface="Arial" panose="020B0604020202020204" pitchFamily="34" charset="0"/>
                        <a:buChar char="•"/>
                      </a:pPr>
                      <a:r>
                        <a:rPr lang="en-US" sz="1500" baseline="0" dirty="0" smtClean="0"/>
                        <a:t>Share of source of web traffic</a:t>
                      </a:r>
                    </a:p>
                    <a:p>
                      <a:pPr marL="285750" indent="-285750">
                        <a:buFont typeface="Arial" panose="020B0604020202020204" pitchFamily="34" charset="0"/>
                        <a:buChar char="•"/>
                      </a:pPr>
                      <a:r>
                        <a:rPr lang="en-US" sz="1500" dirty="0" smtClean="0"/>
                        <a:t>Keyword</a:t>
                      </a:r>
                      <a:r>
                        <a:rPr lang="en-US" sz="1500" baseline="0" dirty="0" smtClean="0"/>
                        <a:t> search performance</a:t>
                      </a:r>
                    </a:p>
                    <a:p>
                      <a:pPr marL="285750" indent="-285750">
                        <a:buFont typeface="Arial" panose="020B0604020202020204" pitchFamily="34" charset="0"/>
                        <a:buChar char="•"/>
                      </a:pPr>
                      <a:r>
                        <a:rPr lang="en-US" sz="1500" baseline="0" dirty="0" smtClean="0"/>
                        <a:t>Top Referral websites</a:t>
                      </a:r>
                      <a:r>
                        <a:rPr lang="en-US" sz="1500" dirty="0" smtClean="0"/>
                        <a:t> to my competition</a:t>
                      </a:r>
                    </a:p>
                    <a:p>
                      <a:pPr marL="285750" indent="-285750">
                        <a:buFont typeface="Arial" panose="020B0604020202020204" pitchFamily="34" charset="0"/>
                        <a:buChar char="•"/>
                      </a:pPr>
                      <a:r>
                        <a:rPr lang="en-US" sz="1500" dirty="0" smtClean="0"/>
                        <a:t>Etc..</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b="1" dirty="0" smtClean="0"/>
                        <a:t>What Insights can I generate?</a:t>
                      </a:r>
                    </a:p>
                    <a:p>
                      <a:endParaRPr lang="en-US" sz="1500" dirty="0" smtClean="0"/>
                    </a:p>
                    <a:p>
                      <a:pPr marL="285750" indent="-285750">
                        <a:buFont typeface="Arial" panose="020B0604020202020204" pitchFamily="34" charset="0"/>
                        <a:buChar char="•"/>
                      </a:pPr>
                      <a:r>
                        <a:rPr lang="en-US" sz="1500" dirty="0" smtClean="0"/>
                        <a:t>Competitors</a:t>
                      </a:r>
                      <a:r>
                        <a:rPr lang="en-US" sz="1500" baseline="0" dirty="0" smtClean="0"/>
                        <a:t> get 10% of their traffic from an aggregator site, while I get only 2%</a:t>
                      </a:r>
                    </a:p>
                    <a:p>
                      <a:pPr marL="285750" indent="-285750">
                        <a:buFont typeface="Arial" panose="020B0604020202020204" pitchFamily="34" charset="0"/>
                        <a:buChar char="•"/>
                      </a:pPr>
                      <a:r>
                        <a:rPr lang="en-US" sz="1500" baseline="0" dirty="0" smtClean="0"/>
                        <a:t>Sentiment on that website for my brand is negative</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Action</a:t>
                      </a:r>
                      <a:r>
                        <a:rPr lang="en-US" sz="1500" b="1" baseline="0" dirty="0" smtClean="0"/>
                        <a:t> Can I take?</a:t>
                      </a:r>
                    </a:p>
                    <a:p>
                      <a:endParaRPr lang="en-US" sz="1500" dirty="0" smtClean="0"/>
                    </a:p>
                    <a:p>
                      <a:pPr marL="285750" indent="-285750">
                        <a:buFont typeface="Arial" panose="020B0604020202020204" pitchFamily="34" charset="0"/>
                        <a:buChar char="•"/>
                      </a:pPr>
                      <a:r>
                        <a:rPr lang="en-US" sz="1500" dirty="0" smtClean="0"/>
                        <a:t>Respond proactively on the aggregator website</a:t>
                      </a:r>
                    </a:p>
                    <a:p>
                      <a:pPr marL="285750" indent="-285750">
                        <a:buFont typeface="Arial" panose="020B0604020202020204" pitchFamily="34" charset="0"/>
                        <a:buChar char="•"/>
                      </a:pPr>
                      <a:r>
                        <a:rPr lang="en-US" sz="1500" dirty="0" smtClean="0"/>
                        <a:t>Engage</a:t>
                      </a:r>
                      <a:r>
                        <a:rPr lang="en-US" sz="1500" baseline="0" dirty="0" smtClean="0"/>
                        <a:t> with visitors to the aggregator website</a:t>
                      </a:r>
                    </a:p>
                    <a:p>
                      <a:pPr marL="285750" indent="-285750">
                        <a:buFont typeface="Arial" panose="020B0604020202020204" pitchFamily="34" charset="0"/>
                        <a:buChar char="•"/>
                      </a:pPr>
                      <a:r>
                        <a:rPr lang="en-US" sz="1500" baseline="0" dirty="0" smtClean="0"/>
                        <a:t>Improve sentiment by addressing negative comments</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alpha val="20000"/>
                      </a:schemeClr>
                    </a:solidFill>
                  </a:tcPr>
                </a:tc>
              </a:tr>
            </a:tbl>
          </a:graphicData>
        </a:graphic>
      </p:graphicFrame>
      <p:grpSp>
        <p:nvGrpSpPr>
          <p:cNvPr id="17" name="Group 16"/>
          <p:cNvGrpSpPr/>
          <p:nvPr/>
        </p:nvGrpSpPr>
        <p:grpSpPr>
          <a:xfrm>
            <a:off x="4239617" y="5699836"/>
            <a:ext cx="6284538" cy="470916"/>
            <a:chOff x="4131129" y="6370761"/>
            <a:chExt cx="6284538" cy="258640"/>
          </a:xfrm>
        </p:grpSpPr>
        <p:cxnSp>
          <p:nvCxnSpPr>
            <p:cNvPr id="23" name="Elbow Connector 22"/>
            <p:cNvCxnSpPr/>
            <p:nvPr/>
          </p:nvCxnSpPr>
          <p:spPr>
            <a:xfrm rot="10800000">
              <a:off x="4131129" y="6370762"/>
              <a:ext cx="6284538" cy="258639"/>
            </a:xfrm>
            <a:prstGeom prst="bentConnector3">
              <a:avLst>
                <a:gd name="adj1" fmla="val 99885"/>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10415667" y="6370761"/>
              <a:ext cx="0" cy="242310"/>
            </a:xfrm>
            <a:prstGeom prst="line">
              <a:avLst/>
            </a:prstGeom>
          </p:spPr>
          <p:style>
            <a:lnRef idx="1">
              <a:schemeClr val="dk1"/>
            </a:lnRef>
            <a:fillRef idx="0">
              <a:schemeClr val="dk1"/>
            </a:fillRef>
            <a:effectRef idx="0">
              <a:schemeClr val="dk1"/>
            </a:effectRef>
            <a:fontRef idx="minor">
              <a:schemeClr val="tx1"/>
            </a:fontRef>
          </p:style>
        </p:cxnSp>
      </p:grpSp>
      <p:sp>
        <p:nvSpPr>
          <p:cNvPr id="25" name="Rectangle 24"/>
          <p:cNvSpPr/>
          <p:nvPr/>
        </p:nvSpPr>
        <p:spPr>
          <a:xfrm>
            <a:off x="5104051" y="5756879"/>
            <a:ext cx="4555670" cy="373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2060"/>
                </a:solidFill>
              </a:rPr>
              <a:t>Continuously measure the parameters to verify if Actions are yielding desired business outcomes</a:t>
            </a:r>
            <a:endParaRPr lang="en-US" sz="1400" dirty="0">
              <a:solidFill>
                <a:srgbClr val="002060"/>
              </a:solidFill>
            </a:endParaRPr>
          </a:p>
        </p:txBody>
      </p:sp>
    </p:spTree>
    <p:extLst>
      <p:ext uri="{BB962C8B-B14F-4D97-AF65-F5344CB8AC3E}">
        <p14:creationId xmlns:p14="http://schemas.microsoft.com/office/powerpoint/2010/main" val="1713842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702881" y="291779"/>
              <a:ext cx="678634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Minor Detour 1 : Post Login Experience</a:t>
              </a:r>
            </a:p>
          </p:txBody>
        </p:sp>
      </p:grpSp>
      <p:sp>
        <p:nvSpPr>
          <p:cNvPr id="27" name="Isosceles Triangle 26"/>
          <p:cNvSpPr/>
          <p:nvPr/>
        </p:nvSpPr>
        <p:spPr>
          <a:xfrm rot="5400000">
            <a:off x="4101924" y="3538749"/>
            <a:ext cx="3275311" cy="23768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620735" y="946554"/>
            <a:ext cx="6257709" cy="616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Benefits for Customer Service Post Login</a:t>
            </a:r>
            <a:endParaRPr lang="en-US" sz="2400" b="1" dirty="0">
              <a:solidFill>
                <a:srgbClr val="002060"/>
              </a:solidFill>
            </a:endParaRPr>
          </a:p>
        </p:txBody>
      </p:sp>
      <p:sp>
        <p:nvSpPr>
          <p:cNvPr id="30" name="Rectangle 29"/>
          <p:cNvSpPr/>
          <p:nvPr/>
        </p:nvSpPr>
        <p:spPr>
          <a:xfrm>
            <a:off x="6228513" y="1712056"/>
            <a:ext cx="2865481" cy="87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Deeper Customer Engagement</a:t>
            </a:r>
            <a:endParaRPr lang="en-US" sz="2000" dirty="0">
              <a:solidFill>
                <a:srgbClr val="002060"/>
              </a:solidFill>
            </a:endParaRPr>
          </a:p>
        </p:txBody>
      </p:sp>
      <p:sp>
        <p:nvSpPr>
          <p:cNvPr id="32" name="Rectangle 31"/>
          <p:cNvSpPr/>
          <p:nvPr/>
        </p:nvSpPr>
        <p:spPr>
          <a:xfrm>
            <a:off x="8809660" y="3136671"/>
            <a:ext cx="3068784" cy="87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Faster Customer Servicing with Customer data already handy</a:t>
            </a:r>
            <a:endParaRPr lang="en-US" sz="2000" dirty="0">
              <a:solidFill>
                <a:srgbClr val="002060"/>
              </a:solidFill>
            </a:endParaRPr>
          </a:p>
        </p:txBody>
      </p:sp>
      <p:sp>
        <p:nvSpPr>
          <p:cNvPr id="33" name="Rectangle 32"/>
          <p:cNvSpPr/>
          <p:nvPr/>
        </p:nvSpPr>
        <p:spPr>
          <a:xfrm>
            <a:off x="6322113" y="4944116"/>
            <a:ext cx="2865481" cy="87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Reduced Cost of Servicing Customer Online</a:t>
            </a:r>
            <a:endParaRPr lang="en-US" sz="2000" dirty="0">
              <a:solidFill>
                <a:srgbClr val="002060"/>
              </a:solidFill>
            </a:endParaRPr>
          </a:p>
        </p:txBody>
      </p:sp>
      <p:grpSp>
        <p:nvGrpSpPr>
          <p:cNvPr id="3" name="Group 2"/>
          <p:cNvGrpSpPr/>
          <p:nvPr/>
        </p:nvGrpSpPr>
        <p:grpSpPr>
          <a:xfrm>
            <a:off x="292067" y="2748299"/>
            <a:ext cx="4696771" cy="1550696"/>
            <a:chOff x="312492" y="2923581"/>
            <a:chExt cx="4696771" cy="1550696"/>
          </a:xfrm>
        </p:grpSpPr>
        <p:sp>
          <p:nvSpPr>
            <p:cNvPr id="31" name="Rectangle 30"/>
            <p:cNvSpPr/>
            <p:nvPr/>
          </p:nvSpPr>
          <p:spPr>
            <a:xfrm>
              <a:off x="312492" y="3406755"/>
              <a:ext cx="3432238"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But the moment he / she logs in, you know the person better</a:t>
              </a:r>
              <a:endParaRPr lang="en-US" sz="2000" dirty="0">
                <a:solidFill>
                  <a:srgbClr val="002060"/>
                </a:solidFill>
              </a:endParaRPr>
            </a:p>
          </p:txBody>
        </p:sp>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118" y="2923581"/>
              <a:ext cx="1009145" cy="151647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692737" y="3079854"/>
              <a:ext cx="2671747" cy="406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Logs in</a:t>
              </a:r>
              <a:endParaRPr lang="en-US" sz="2400" b="1" dirty="0">
                <a:solidFill>
                  <a:srgbClr val="002060"/>
                </a:solidFill>
              </a:endParaRPr>
            </a:p>
          </p:txBody>
        </p:sp>
      </p:grpSp>
      <p:grpSp>
        <p:nvGrpSpPr>
          <p:cNvPr id="2" name="Group 1"/>
          <p:cNvGrpSpPr/>
          <p:nvPr/>
        </p:nvGrpSpPr>
        <p:grpSpPr>
          <a:xfrm>
            <a:off x="378230" y="1051450"/>
            <a:ext cx="4649302" cy="1514492"/>
            <a:chOff x="387407" y="1152523"/>
            <a:chExt cx="4649302" cy="1514492"/>
          </a:xfrm>
        </p:grpSpPr>
        <p:pic>
          <p:nvPicPr>
            <p:cNvPr id="3082" name="Picture 10" descr="Related imag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7407" y="1622014"/>
              <a:ext cx="1059059" cy="104500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1604471" y="1586459"/>
              <a:ext cx="3432238"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Web beacons or cookies tell you a little about your visitors’</a:t>
              </a:r>
            </a:p>
            <a:p>
              <a:pPr algn="ctr"/>
              <a:r>
                <a:rPr lang="en-US" sz="2000" dirty="0" smtClean="0">
                  <a:solidFill>
                    <a:srgbClr val="002060"/>
                  </a:solidFill>
                </a:rPr>
                <a:t>Online behaviour</a:t>
              </a:r>
              <a:endParaRPr lang="en-US" sz="2000" dirty="0">
                <a:solidFill>
                  <a:srgbClr val="002060"/>
                </a:solidFill>
              </a:endParaRPr>
            </a:p>
          </p:txBody>
        </p:sp>
        <p:sp>
          <p:nvSpPr>
            <p:cNvPr id="35" name="Rectangle 34"/>
            <p:cNvSpPr/>
            <p:nvPr/>
          </p:nvSpPr>
          <p:spPr>
            <a:xfrm>
              <a:off x="1914286" y="1152523"/>
              <a:ext cx="2671747" cy="406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Visitor</a:t>
              </a:r>
              <a:endParaRPr lang="en-US" sz="2400" b="1" dirty="0">
                <a:solidFill>
                  <a:srgbClr val="002060"/>
                </a:solidFill>
              </a:endParaRPr>
            </a:p>
          </p:txBody>
        </p:sp>
      </p:grpSp>
      <p:sp>
        <p:nvSpPr>
          <p:cNvPr id="5" name="Down Arrow 4"/>
          <p:cNvSpPr/>
          <p:nvPr/>
        </p:nvSpPr>
        <p:spPr>
          <a:xfrm>
            <a:off x="2851992" y="2702690"/>
            <a:ext cx="713091" cy="5595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p:cNvSpPr/>
          <p:nvPr/>
        </p:nvSpPr>
        <p:spPr>
          <a:xfrm>
            <a:off x="672312" y="4305121"/>
            <a:ext cx="713091" cy="55953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297811" y="4616417"/>
            <a:ext cx="2671747" cy="563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Opportunity to Personalize</a:t>
            </a:r>
            <a:endParaRPr lang="en-US" sz="2400" b="1" dirty="0">
              <a:solidFill>
                <a:srgbClr val="002060"/>
              </a:solidFill>
            </a:endParaRPr>
          </a:p>
        </p:txBody>
      </p:sp>
      <p:pic>
        <p:nvPicPr>
          <p:cNvPr id="1030"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269" y="5232874"/>
            <a:ext cx="1019175" cy="76200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1492418" y="5140726"/>
            <a:ext cx="3432238"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rPr>
              <a:t>Create a fruitful post login experience</a:t>
            </a:r>
            <a:endParaRPr lang="en-US" sz="2000" dirty="0">
              <a:solidFill>
                <a:srgbClr val="002060"/>
              </a:solidFill>
            </a:endParaRPr>
          </a:p>
        </p:txBody>
      </p:sp>
      <p:pic>
        <p:nvPicPr>
          <p:cNvPr id="1032" name="Picture 8"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1283" y="4392186"/>
            <a:ext cx="1621359" cy="1298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5268" y="2892529"/>
            <a:ext cx="1414015" cy="13584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21604" y="1742073"/>
            <a:ext cx="1844896" cy="101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6154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965032" y="291779"/>
              <a:ext cx="626203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Minor Detour 2 : Website on Mobile</a:t>
              </a:r>
            </a:p>
          </p:txBody>
        </p:sp>
      </p:grpSp>
      <p:pic>
        <p:nvPicPr>
          <p:cNvPr id="3074" name="Picture 2" descr="https://img1.wsimg.com/Sitecore/C/A/website-builder-twitter-illu-02-v0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7141" y="1085376"/>
            <a:ext cx="2177721" cy="16969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408346" y="4461841"/>
            <a:ext cx="1533033" cy="15330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9326" y="4575157"/>
            <a:ext cx="1194265" cy="119426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184539" y="3141022"/>
            <a:ext cx="4072151"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Visitors can access your Website through </a:t>
            </a:r>
          </a:p>
          <a:p>
            <a:pPr algn="ctr"/>
            <a:endParaRPr lang="en-US" sz="2400" dirty="0" smtClean="0">
              <a:solidFill>
                <a:srgbClr val="002060"/>
              </a:solidFill>
            </a:endParaRPr>
          </a:p>
          <a:p>
            <a:pPr algn="ctr"/>
            <a:r>
              <a:rPr lang="en-US" sz="2400" dirty="0" smtClean="0">
                <a:solidFill>
                  <a:srgbClr val="002060"/>
                </a:solidFill>
              </a:rPr>
              <a:t>Desktop    OR   Mobile</a:t>
            </a:r>
            <a:endParaRPr lang="en-US" sz="2400" dirty="0">
              <a:solidFill>
                <a:srgbClr val="002060"/>
              </a:solidFill>
            </a:endParaRPr>
          </a:p>
        </p:txBody>
      </p:sp>
      <p:sp>
        <p:nvSpPr>
          <p:cNvPr id="24" name="Isosceles Triangle 23"/>
          <p:cNvSpPr/>
          <p:nvPr/>
        </p:nvSpPr>
        <p:spPr>
          <a:xfrm rot="5400000">
            <a:off x="2689634" y="3164500"/>
            <a:ext cx="3275311" cy="23768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65908" y="956572"/>
            <a:ext cx="4072151"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A low share of mobile visits to your website might mean :</a:t>
            </a:r>
            <a:endParaRPr lang="en-US" sz="2400" b="1" dirty="0">
              <a:solidFill>
                <a:srgbClr val="002060"/>
              </a:solidFill>
            </a:endParaRPr>
          </a:p>
        </p:txBody>
      </p:sp>
      <p:pic>
        <p:nvPicPr>
          <p:cNvPr id="3082" name="Picture 10" descr="Related image"/>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839324" y="2320871"/>
            <a:ext cx="1059059" cy="10450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045994" y="2298350"/>
            <a:ext cx="2865481"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Your users prefer desktop over mobile to access a site</a:t>
            </a:r>
            <a:endParaRPr lang="en-US" sz="2400" dirty="0">
              <a:solidFill>
                <a:srgbClr val="002060"/>
              </a:solidFill>
            </a:endParaRPr>
          </a:p>
        </p:txBody>
      </p:sp>
      <p:sp>
        <p:nvSpPr>
          <p:cNvPr id="27" name="Isosceles Triangle 26"/>
          <p:cNvSpPr/>
          <p:nvPr/>
        </p:nvSpPr>
        <p:spPr>
          <a:xfrm rot="5400000">
            <a:off x="7540275" y="3164499"/>
            <a:ext cx="3275311" cy="23768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4" name="Picture 12" descr="Related image"/>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965147" y="4526591"/>
            <a:ext cx="1793840" cy="106278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4327289" y="4447228"/>
            <a:ext cx="2865481"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002060"/>
                </a:solidFill>
              </a:rPr>
              <a:t>Your site may not be optimized for mobile, </a:t>
            </a:r>
          </a:p>
          <a:p>
            <a:pPr algn="ctr"/>
            <a:r>
              <a:rPr lang="en-US" sz="2400" dirty="0" smtClean="0">
                <a:solidFill>
                  <a:srgbClr val="002060"/>
                </a:solidFill>
              </a:rPr>
              <a:t>Providing your visitors a poor experience </a:t>
            </a:r>
            <a:endParaRPr lang="en-US" sz="2400" dirty="0">
              <a:solidFill>
                <a:srgbClr val="002060"/>
              </a:solidFill>
            </a:endParaRPr>
          </a:p>
        </p:txBody>
      </p:sp>
      <p:sp>
        <p:nvSpPr>
          <p:cNvPr id="29" name="Rectangle 28"/>
          <p:cNvSpPr/>
          <p:nvPr/>
        </p:nvSpPr>
        <p:spPr>
          <a:xfrm>
            <a:off x="9444386" y="880565"/>
            <a:ext cx="2671747" cy="1067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Lookout for:</a:t>
            </a:r>
            <a:endParaRPr lang="en-US" sz="2400" b="1" dirty="0">
              <a:solidFill>
                <a:srgbClr val="002060"/>
              </a:solidFill>
            </a:endParaRPr>
          </a:p>
        </p:txBody>
      </p:sp>
      <p:sp>
        <p:nvSpPr>
          <p:cNvPr id="30" name="Rectangle 29"/>
          <p:cNvSpPr/>
          <p:nvPr/>
        </p:nvSpPr>
        <p:spPr>
          <a:xfrm>
            <a:off x="9345050" y="2143434"/>
            <a:ext cx="2865481" cy="87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Do users prefer desktop for competition sites as well?</a:t>
            </a:r>
            <a:endParaRPr lang="en-US" dirty="0">
              <a:solidFill>
                <a:srgbClr val="002060"/>
              </a:solidFill>
            </a:endParaRPr>
          </a:p>
        </p:txBody>
      </p:sp>
      <p:sp>
        <p:nvSpPr>
          <p:cNvPr id="32" name="Rectangle 31"/>
          <p:cNvSpPr/>
          <p:nvPr/>
        </p:nvSpPr>
        <p:spPr>
          <a:xfrm>
            <a:off x="9250652" y="5119567"/>
            <a:ext cx="2865481" cy="87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Is your website responsive to different screen sizes?</a:t>
            </a:r>
            <a:endParaRPr lang="en-US" dirty="0">
              <a:solidFill>
                <a:srgbClr val="002060"/>
              </a:solidFill>
            </a:endParaRPr>
          </a:p>
        </p:txBody>
      </p:sp>
      <p:sp>
        <p:nvSpPr>
          <p:cNvPr id="33" name="Rectangle 32"/>
          <p:cNvSpPr/>
          <p:nvPr/>
        </p:nvSpPr>
        <p:spPr>
          <a:xfrm>
            <a:off x="9250652" y="3548809"/>
            <a:ext cx="2865481" cy="875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A mobile optimized site:</a:t>
            </a:r>
          </a:p>
          <a:p>
            <a:pPr algn="ctr"/>
            <a:r>
              <a:rPr lang="en-US" dirty="0">
                <a:solidFill>
                  <a:srgbClr val="002060"/>
                </a:solidFill>
              </a:rPr>
              <a:t>leverage browser caching, and reduce redirects</a:t>
            </a:r>
          </a:p>
        </p:txBody>
      </p:sp>
    </p:spTree>
    <p:extLst>
      <p:ext uri="{BB962C8B-B14F-4D97-AF65-F5344CB8AC3E}">
        <p14:creationId xmlns:p14="http://schemas.microsoft.com/office/powerpoint/2010/main" val="511493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54102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 name="Group 7"/>
          <p:cNvGrpSpPr/>
          <p:nvPr/>
        </p:nvGrpSpPr>
        <p:grpSpPr>
          <a:xfrm>
            <a:off x="1982588" y="228600"/>
            <a:ext cx="8232317" cy="4410501"/>
            <a:chOff x="1982588" y="-358424"/>
            <a:chExt cx="8232317" cy="4410501"/>
          </a:xfrm>
        </p:grpSpPr>
        <p:sp>
          <p:nvSpPr>
            <p:cNvPr id="5" name="Rectangle 4"/>
            <p:cNvSpPr/>
            <p:nvPr/>
          </p:nvSpPr>
          <p:spPr>
            <a:xfrm>
              <a:off x="1982588" y="1960714"/>
              <a:ext cx="8232317" cy="923330"/>
            </a:xfrm>
            <a:prstGeom prst="rect">
              <a:avLst/>
            </a:prstGeom>
          </p:spPr>
          <p:txBody>
            <a:bodyPr wrap="none">
              <a:spAutoFit/>
            </a:bodyPr>
            <a:lstStyle/>
            <a:p>
              <a:pPr algn="ctr"/>
              <a:r>
                <a:rPr lang="en-IN" sz="5400" dirty="0" smtClean="0">
                  <a:ln/>
                  <a:solidFill>
                    <a:schemeClr val="bg1"/>
                  </a:solidFill>
                  <a:latin typeface="Leelawadee UI" panose="020B0502040204020203" pitchFamily="34" charset="-34"/>
                  <a:cs typeface="Leelawadee UI" panose="020B0502040204020203" pitchFamily="34" charset="-34"/>
                </a:rPr>
                <a:t>Extracting Value from Your</a:t>
              </a:r>
              <a:endParaRPr lang="en-IN" sz="5400" dirty="0">
                <a:ln/>
                <a:solidFill>
                  <a:schemeClr val="bg1"/>
                </a:solidFill>
                <a:latin typeface="Leelawadee UI" panose="020B0502040204020203" pitchFamily="34" charset="-34"/>
                <a:cs typeface="Leelawadee UI" panose="020B0502040204020203" pitchFamily="34" charset="-34"/>
              </a:endParaRPr>
            </a:p>
          </p:txBody>
        </p:sp>
        <p:sp>
          <p:nvSpPr>
            <p:cNvPr id="31" name="Rectangle 30"/>
            <p:cNvSpPr/>
            <p:nvPr/>
          </p:nvSpPr>
          <p:spPr>
            <a:xfrm>
              <a:off x="3615529" y="2851748"/>
              <a:ext cx="4966424" cy="1200329"/>
            </a:xfrm>
            <a:prstGeom prst="rect">
              <a:avLst/>
            </a:prstGeom>
          </p:spPr>
          <p:txBody>
            <a:bodyPr wrap="none">
              <a:spAutoFit/>
            </a:bodyPr>
            <a:lstStyle/>
            <a:p>
              <a:pPr algn="ctr"/>
              <a:r>
                <a:rPr lang="en-IN" sz="7200" dirty="0" smtClean="0">
                  <a:ln/>
                  <a:solidFill>
                    <a:schemeClr val="bg1"/>
                  </a:solidFill>
                  <a:latin typeface="Leelawadee UI" panose="020B0502040204020203" pitchFamily="34" charset="-34"/>
                  <a:cs typeface="Leelawadee UI" panose="020B0502040204020203" pitchFamily="34" charset="-34"/>
                </a:rPr>
                <a:t>Mobile App</a:t>
              </a:r>
              <a:endParaRPr lang="en-IN" sz="7200" dirty="0">
                <a:ln/>
                <a:solidFill>
                  <a:schemeClr val="bg1"/>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3" y="-358424"/>
              <a:ext cx="2634054" cy="2646878"/>
            </a:xfrm>
            <a:prstGeom prst="rect">
              <a:avLst/>
            </a:prstGeom>
          </p:spPr>
          <p:txBody>
            <a:bodyPr wrap="none">
              <a:spAutoFit/>
            </a:bodyPr>
            <a:lstStyle/>
            <a:p>
              <a:pPr algn="ctr"/>
              <a:r>
                <a:rPr lang="en-IN" sz="16600" b="1" dirty="0" smtClean="0">
                  <a:solidFill>
                    <a:schemeClr val="bg1"/>
                  </a:solidFill>
                  <a:latin typeface="Leelawadee UI" panose="020B0502040204020203" pitchFamily="34" charset="-34"/>
                  <a:cs typeface="Leelawadee UI" panose="020B0502040204020203" pitchFamily="34" charset="-34"/>
                </a:rPr>
                <a:t>04</a:t>
              </a:r>
              <a:endParaRPr lang="en-IN" sz="16600" dirty="0">
                <a:solidFill>
                  <a:schemeClr val="bg1"/>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5096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114210" y="291779"/>
              <a:ext cx="5963620"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The Mobile App Analytics Journey</a:t>
              </a:r>
            </a:p>
          </p:txBody>
        </p:sp>
      </p:grpSp>
      <p:grpSp>
        <p:nvGrpSpPr>
          <p:cNvPr id="2" name="Group 1"/>
          <p:cNvGrpSpPr/>
          <p:nvPr/>
        </p:nvGrpSpPr>
        <p:grpSpPr>
          <a:xfrm>
            <a:off x="0" y="1196321"/>
            <a:ext cx="12192000" cy="840502"/>
            <a:chOff x="-4693772" y="2132960"/>
            <a:chExt cx="7307358" cy="479192"/>
          </a:xfrm>
        </p:grpSpPr>
        <p:sp>
          <p:nvSpPr>
            <p:cNvPr id="31" name="Pentagon 30"/>
            <p:cNvSpPr/>
            <p:nvPr/>
          </p:nvSpPr>
          <p:spPr>
            <a:xfrm>
              <a:off x="0" y="2132960"/>
              <a:ext cx="2613586" cy="479192"/>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5">
                      <a:lumMod val="50000"/>
                    </a:schemeClr>
                  </a:solidFill>
                  <a:latin typeface="Leelawadee UI" panose="020B0502040204020203" pitchFamily="34" charset="-34"/>
                  <a:cs typeface="Leelawadee UI" panose="020B0502040204020203" pitchFamily="34" charset="-34"/>
                </a:rPr>
                <a:t>03: </a:t>
              </a:r>
            </a:p>
            <a:p>
              <a:pPr algn="ctr"/>
              <a:r>
                <a:rPr lang="en-IN" sz="1600" b="1" dirty="0" smtClean="0">
                  <a:solidFill>
                    <a:schemeClr val="accent5">
                      <a:lumMod val="50000"/>
                    </a:schemeClr>
                  </a:solidFill>
                  <a:latin typeface="Leelawadee UI" panose="020B0502040204020203" pitchFamily="34" charset="-34"/>
                  <a:cs typeface="Leelawadee UI" panose="020B0502040204020203" pitchFamily="34" charset="-34"/>
                </a:rPr>
                <a:t>ANALYZE, ACT, MEASURE</a:t>
              </a:r>
              <a:endParaRPr lang="en-IN" sz="1600" b="1" dirty="0">
                <a:solidFill>
                  <a:schemeClr val="accent5">
                    <a:lumMod val="50000"/>
                  </a:schemeClr>
                </a:solidFill>
                <a:latin typeface="Leelawadee UI" panose="020B0502040204020203" pitchFamily="34" charset="-34"/>
                <a:cs typeface="Leelawadee UI" panose="020B0502040204020203" pitchFamily="34" charset="-34"/>
              </a:endParaRPr>
            </a:p>
          </p:txBody>
        </p:sp>
        <p:sp>
          <p:nvSpPr>
            <p:cNvPr id="33" name="Pentagon 32"/>
            <p:cNvSpPr/>
            <p:nvPr/>
          </p:nvSpPr>
          <p:spPr>
            <a:xfrm>
              <a:off x="-2346886" y="2132960"/>
              <a:ext cx="2613586" cy="479192"/>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bg1"/>
                  </a:solidFill>
                  <a:latin typeface="Leelawadee UI" panose="020B0502040204020203" pitchFamily="34" charset="-34"/>
                  <a:cs typeface="Leelawadee UI" panose="020B0502040204020203" pitchFamily="34" charset="-34"/>
                </a:rPr>
                <a:t>02: </a:t>
              </a:r>
              <a:endParaRPr lang="en-IN" sz="1600" dirty="0">
                <a:solidFill>
                  <a:schemeClr val="bg1"/>
                </a:solidFill>
                <a:latin typeface="Leelawadee UI" panose="020B0502040204020203" pitchFamily="34" charset="-34"/>
                <a:cs typeface="Leelawadee UI" panose="020B0502040204020203" pitchFamily="34" charset="-34"/>
              </a:endParaRPr>
            </a:p>
            <a:p>
              <a:pPr algn="ctr"/>
              <a:r>
                <a:rPr lang="en-IN" sz="1600" b="1" dirty="0" smtClean="0">
                  <a:solidFill>
                    <a:schemeClr val="bg1"/>
                  </a:solidFill>
                  <a:latin typeface="Leelawadee UI" panose="020B0502040204020203" pitchFamily="34" charset="-34"/>
                  <a:cs typeface="Leelawadee UI" panose="020B0502040204020203" pitchFamily="34" charset="-34"/>
                </a:rPr>
                <a:t>WHAT DATA DO I HAVE, </a:t>
              </a:r>
            </a:p>
            <a:p>
              <a:pPr algn="ctr"/>
              <a:r>
                <a:rPr lang="en-IN" sz="1600" b="1" dirty="0" smtClean="0">
                  <a:solidFill>
                    <a:schemeClr val="bg1"/>
                  </a:solidFill>
                  <a:latin typeface="Leelawadee UI" panose="020B0502040204020203" pitchFamily="34" charset="-34"/>
                  <a:cs typeface="Leelawadee UI" panose="020B0502040204020203" pitchFamily="34" charset="-34"/>
                </a:rPr>
                <a:t>TO CREATE INSIGHTS?</a:t>
              </a:r>
              <a:endParaRPr lang="en-IN" sz="1600" b="1" dirty="0">
                <a:solidFill>
                  <a:schemeClr val="bg1"/>
                </a:solidFill>
                <a:latin typeface="Leelawadee UI" panose="020B0502040204020203" pitchFamily="34" charset="-34"/>
                <a:cs typeface="Leelawadee UI" panose="020B0502040204020203" pitchFamily="34" charset="-34"/>
              </a:endParaRPr>
            </a:p>
          </p:txBody>
        </p:sp>
        <p:sp>
          <p:nvSpPr>
            <p:cNvPr id="34" name="Pentagon 33"/>
            <p:cNvSpPr/>
            <p:nvPr/>
          </p:nvSpPr>
          <p:spPr>
            <a:xfrm>
              <a:off x="-4693772" y="2132960"/>
              <a:ext cx="2613586" cy="479192"/>
            </a:xfrm>
            <a:prstGeom prst="homePlat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Leelawadee UI" panose="020B0502040204020203" pitchFamily="34" charset="-34"/>
                  <a:cs typeface="Leelawadee UI" panose="020B0502040204020203" pitchFamily="34" charset="-34"/>
                </a:rPr>
                <a:t>01: </a:t>
              </a:r>
            </a:p>
            <a:p>
              <a:pPr algn="ctr"/>
              <a:r>
                <a:rPr lang="en-US" sz="1600" b="1" dirty="0" smtClean="0">
                  <a:solidFill>
                    <a:schemeClr val="bg1"/>
                  </a:solidFill>
                  <a:latin typeface="Leelawadee UI" panose="020B0502040204020203" pitchFamily="34" charset="-34"/>
                  <a:cs typeface="Leelawadee UI" panose="020B0502040204020203" pitchFamily="34" charset="-34"/>
                </a:rPr>
                <a:t>WHAT OUTCOMES </a:t>
              </a:r>
            </a:p>
            <a:p>
              <a:pPr algn="ctr"/>
              <a:r>
                <a:rPr lang="en-US" sz="1600" b="1" dirty="0" smtClean="0">
                  <a:solidFill>
                    <a:schemeClr val="bg1"/>
                  </a:solidFill>
                  <a:latin typeface="Leelawadee UI" panose="020B0502040204020203" pitchFamily="34" charset="-34"/>
                  <a:cs typeface="Leelawadee UI" panose="020B0502040204020203" pitchFamily="34" charset="-34"/>
                </a:rPr>
                <a:t>DO YOU WANT TO ACHIEVE?</a:t>
              </a:r>
              <a:endParaRPr lang="en-US" sz="1600" b="1" dirty="0">
                <a:solidFill>
                  <a:schemeClr val="bg1"/>
                </a:solidFill>
                <a:latin typeface="Leelawadee UI" panose="020B0502040204020203" pitchFamily="34" charset="-34"/>
                <a:cs typeface="Leelawadee UI" panose="020B0502040204020203" pitchFamily="34" charset="-34"/>
              </a:endParaRPr>
            </a:p>
          </p:txBody>
        </p:sp>
      </p:grpSp>
      <p:grpSp>
        <p:nvGrpSpPr>
          <p:cNvPr id="11" name="Group 10"/>
          <p:cNvGrpSpPr/>
          <p:nvPr/>
        </p:nvGrpSpPr>
        <p:grpSpPr>
          <a:xfrm>
            <a:off x="250504" y="2232515"/>
            <a:ext cx="11674797" cy="3213994"/>
            <a:chOff x="512875" y="2232515"/>
            <a:chExt cx="11150123" cy="3213994"/>
          </a:xfrm>
        </p:grpSpPr>
        <p:sp>
          <p:nvSpPr>
            <p:cNvPr id="36" name="Rectangle 35"/>
            <p:cNvSpPr/>
            <p:nvPr/>
          </p:nvSpPr>
          <p:spPr>
            <a:xfrm>
              <a:off x="529002" y="2232515"/>
              <a:ext cx="3576748" cy="321399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7" name="Rectangle 36"/>
            <p:cNvSpPr/>
            <p:nvPr/>
          </p:nvSpPr>
          <p:spPr>
            <a:xfrm>
              <a:off x="4307626" y="2232515"/>
              <a:ext cx="3576748" cy="321399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38" name="Rectangle 37"/>
            <p:cNvSpPr/>
            <p:nvPr/>
          </p:nvSpPr>
          <p:spPr>
            <a:xfrm>
              <a:off x="8086250" y="2232515"/>
              <a:ext cx="3576748" cy="3213994"/>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grpSp>
          <p:nvGrpSpPr>
            <p:cNvPr id="10" name="Group 9"/>
            <p:cNvGrpSpPr/>
            <p:nvPr/>
          </p:nvGrpSpPr>
          <p:grpSpPr>
            <a:xfrm>
              <a:off x="512875" y="2347072"/>
              <a:ext cx="3686186" cy="2204126"/>
              <a:chOff x="512875" y="2289156"/>
              <a:chExt cx="3686186" cy="2204126"/>
            </a:xfrm>
          </p:grpSpPr>
          <p:sp>
            <p:nvSpPr>
              <p:cNvPr id="41" name="Rectangle 40"/>
              <p:cNvSpPr/>
              <p:nvPr/>
            </p:nvSpPr>
            <p:spPr>
              <a:xfrm>
                <a:off x="1205431" y="2289156"/>
                <a:ext cx="2223890"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1.  </a:t>
                </a:r>
                <a:r>
                  <a:rPr lang="en-US" sz="1600" dirty="0" smtClean="0">
                    <a:solidFill>
                      <a:srgbClr val="002060"/>
                    </a:solidFill>
                    <a:latin typeface="Leelawadee UI" panose="020B0502040204020203" pitchFamily="34" charset="-34"/>
                    <a:cs typeface="Leelawadee UI" panose="020B0502040204020203" pitchFamily="34" charset="-34"/>
                  </a:rPr>
                  <a:t>Digital Showroom - </a:t>
                </a:r>
              </a:p>
              <a:p>
                <a:pPr algn="ctr"/>
                <a:r>
                  <a:rPr lang="en-US" sz="1600" dirty="0" smtClean="0">
                    <a:solidFill>
                      <a:srgbClr val="002060"/>
                    </a:solidFill>
                    <a:latin typeface="Leelawadee UI" panose="020B0502040204020203" pitchFamily="34" charset="-34"/>
                    <a:cs typeface="Leelawadee UI" panose="020B0502040204020203" pitchFamily="34" charset="-34"/>
                  </a:rPr>
                  <a:t>Showcase your Brand</a:t>
                </a:r>
              </a:p>
            </p:txBody>
          </p:sp>
          <p:sp>
            <p:nvSpPr>
              <p:cNvPr id="42" name="Rectangle 41"/>
              <p:cNvSpPr/>
              <p:nvPr/>
            </p:nvSpPr>
            <p:spPr>
              <a:xfrm>
                <a:off x="512875" y="3532741"/>
                <a:ext cx="3686186" cy="336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2. </a:t>
                </a:r>
                <a:r>
                  <a:rPr lang="en-US" sz="1600" dirty="0" smtClean="0">
                    <a:solidFill>
                      <a:srgbClr val="002060"/>
                    </a:solidFill>
                    <a:latin typeface="Leelawadee UI" panose="020B0502040204020203" pitchFamily="34" charset="-34"/>
                    <a:cs typeface="Leelawadee UI" panose="020B0502040204020203" pitchFamily="34" charset="-34"/>
                  </a:rPr>
                  <a:t>Give the Visitor a Brand Experience</a:t>
                </a:r>
              </a:p>
            </p:txBody>
          </p:sp>
          <p:pic>
            <p:nvPicPr>
              <p:cNvPr id="47" name="Picture 2" descr="http://www.spritecloud.com/wp-content/uploads/2014/04/sC_icon_customer_experience.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89677" y="3995742"/>
                <a:ext cx="545957" cy="49754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44366" y="2841128"/>
                <a:ext cx="1146020" cy="622676"/>
              </a:xfrm>
              <a:prstGeom prst="rect">
                <a:avLst/>
              </a:prstGeom>
            </p:spPr>
          </p:pic>
        </p:grpSp>
      </p:grpSp>
      <p:sp>
        <p:nvSpPr>
          <p:cNvPr id="88" name="Rectangle 87"/>
          <p:cNvSpPr/>
          <p:nvPr/>
        </p:nvSpPr>
        <p:spPr>
          <a:xfrm>
            <a:off x="8204343" y="2332166"/>
            <a:ext cx="3554582" cy="53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1. </a:t>
            </a:r>
            <a:r>
              <a:rPr lang="en-IN" sz="1600" dirty="0">
                <a:solidFill>
                  <a:srgbClr val="002060"/>
                </a:solidFill>
                <a:latin typeface="Leelawadee UI" panose="020B0502040204020203" pitchFamily="34" charset="-34"/>
                <a:cs typeface="Leelawadee UI" panose="020B0502040204020203" pitchFamily="34" charset="-34"/>
              </a:rPr>
              <a:t>Measure &amp; Monitor Visits and Engagement Parameters</a:t>
            </a:r>
          </a:p>
        </p:txBody>
      </p:sp>
      <p:sp>
        <p:nvSpPr>
          <p:cNvPr id="89" name="Rectangle 88"/>
          <p:cNvSpPr/>
          <p:nvPr/>
        </p:nvSpPr>
        <p:spPr>
          <a:xfrm>
            <a:off x="8690077" y="3947997"/>
            <a:ext cx="2667000" cy="336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2. </a:t>
            </a:r>
            <a:r>
              <a:rPr lang="en-IN" sz="1600" dirty="0">
                <a:solidFill>
                  <a:srgbClr val="002060"/>
                </a:solidFill>
                <a:latin typeface="Leelawadee UI" panose="020B0502040204020203" pitchFamily="34" charset="-34"/>
                <a:cs typeface="Leelawadee UI" panose="020B0502040204020203" pitchFamily="34" charset="-34"/>
              </a:rPr>
              <a:t>Optimize the </a:t>
            </a:r>
            <a:r>
              <a:rPr lang="en-IN" sz="1600" dirty="0" smtClean="0">
                <a:solidFill>
                  <a:srgbClr val="002060"/>
                </a:solidFill>
                <a:latin typeface="Leelawadee UI" panose="020B0502040204020203" pitchFamily="34" charset="-34"/>
                <a:cs typeface="Leelawadee UI" panose="020B0502040204020203" pitchFamily="34" charset="-34"/>
              </a:rPr>
              <a:t>app to </a:t>
            </a:r>
            <a:endParaRPr lang="en-IN" sz="1600" dirty="0">
              <a:solidFill>
                <a:srgbClr val="002060"/>
              </a:solidFill>
              <a:latin typeface="Leelawadee UI" panose="020B0502040204020203" pitchFamily="34" charset="-34"/>
              <a:cs typeface="Leelawadee UI" panose="020B0502040204020203" pitchFamily="34" charset="-34"/>
            </a:endParaRPr>
          </a:p>
          <a:p>
            <a:pPr algn="ctr"/>
            <a:r>
              <a:rPr lang="en-IN" sz="1600" dirty="0">
                <a:solidFill>
                  <a:srgbClr val="002060"/>
                </a:solidFill>
                <a:latin typeface="Leelawadee UI" panose="020B0502040204020203" pitchFamily="34" charset="-34"/>
                <a:cs typeface="Leelawadee UI" panose="020B0502040204020203" pitchFamily="34" charset="-34"/>
              </a:rPr>
              <a:t>Enhance Experience and Drive Conversions</a:t>
            </a:r>
          </a:p>
        </p:txBody>
      </p:sp>
      <p:pic>
        <p:nvPicPr>
          <p:cNvPr id="90" name="Picture 6"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302888" y="2886646"/>
            <a:ext cx="1357492" cy="54235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8" descr="Related image"/>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9514681" y="4491700"/>
            <a:ext cx="1076186" cy="684348"/>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p:cNvSpPr/>
          <p:nvPr/>
        </p:nvSpPr>
        <p:spPr>
          <a:xfrm>
            <a:off x="152802" y="4975749"/>
            <a:ext cx="3859641" cy="336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4. </a:t>
            </a:r>
            <a:r>
              <a:rPr lang="en-US" sz="1600" dirty="0" smtClean="0">
                <a:solidFill>
                  <a:srgbClr val="002060"/>
                </a:solidFill>
                <a:latin typeface="Leelawadee UI" panose="020B0502040204020203" pitchFamily="34" charset="-34"/>
                <a:cs typeface="Leelawadee UI" panose="020B0502040204020203" pitchFamily="34" charset="-34"/>
              </a:rPr>
              <a:t>Drive Leads and Conversions</a:t>
            </a:r>
          </a:p>
        </p:txBody>
      </p:sp>
      <p:sp>
        <p:nvSpPr>
          <p:cNvPr id="95" name="Rectangle 94"/>
          <p:cNvSpPr/>
          <p:nvPr/>
        </p:nvSpPr>
        <p:spPr>
          <a:xfrm>
            <a:off x="157043" y="4616429"/>
            <a:ext cx="3859641" cy="336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002060"/>
                </a:solidFill>
                <a:latin typeface="Leelawadee UI" panose="020B0502040204020203" pitchFamily="34" charset="-34"/>
                <a:cs typeface="Leelawadee UI" panose="020B0502040204020203" pitchFamily="34" charset="-34"/>
              </a:rPr>
              <a:t>3. </a:t>
            </a:r>
            <a:r>
              <a:rPr lang="en-US" sz="1600" dirty="0" smtClean="0">
                <a:solidFill>
                  <a:srgbClr val="002060"/>
                </a:solidFill>
                <a:latin typeface="Leelawadee UI" panose="020B0502040204020203" pitchFamily="34" charset="-34"/>
                <a:cs typeface="Leelawadee UI" panose="020B0502040204020203" pitchFamily="34" charset="-34"/>
              </a:rPr>
              <a:t>Service your customers</a:t>
            </a:r>
          </a:p>
        </p:txBody>
      </p:sp>
      <p:graphicFrame>
        <p:nvGraphicFramePr>
          <p:cNvPr id="3" name="Table 2"/>
          <p:cNvGraphicFramePr>
            <a:graphicFrameLocks noGrp="1"/>
          </p:cNvGraphicFramePr>
          <p:nvPr>
            <p:extLst>
              <p:ext uri="{D42A27DB-BD31-4B8C-83A1-F6EECF244321}">
                <p14:modId xmlns:p14="http://schemas.microsoft.com/office/powerpoint/2010/main" val="2846784278"/>
              </p:ext>
            </p:extLst>
          </p:nvPr>
        </p:nvGraphicFramePr>
        <p:xfrm>
          <a:off x="4393737" y="2492350"/>
          <a:ext cx="3404523" cy="2663292"/>
        </p:xfrm>
        <a:graphic>
          <a:graphicData uri="http://schemas.openxmlformats.org/drawingml/2006/table">
            <a:tbl>
              <a:tblPr>
                <a:tableStyleId>{5C22544A-7EE6-4342-B048-85BDC9FD1C3A}</a:tableStyleId>
              </a:tblPr>
              <a:tblGrid>
                <a:gridCol w="1518332"/>
                <a:gridCol w="141890"/>
                <a:gridCol w="1744301"/>
              </a:tblGrid>
              <a:tr h="275261">
                <a:tc>
                  <a:txBody>
                    <a:bodyPr/>
                    <a:lstStyle/>
                    <a:p>
                      <a:pPr algn="ctr" fontAlgn="ctr"/>
                      <a:r>
                        <a:rPr lang="en-US" sz="2000" u="none" strike="noStrike" dirty="0">
                          <a:effectLst/>
                        </a:rPr>
                        <a:t>Downloads</a:t>
                      </a:r>
                      <a:endParaRPr lang="en-US" sz="2000" b="0" i="0" u="none" strike="noStrike" dirty="0">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c>
                  <a:txBody>
                    <a:bodyPr/>
                    <a:lstStyle/>
                    <a:p>
                      <a:pPr algn="ctr" fontAlgn="ctr"/>
                      <a:endParaRPr lang="en-US" sz="20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ctr"/>
                      <a:r>
                        <a:rPr lang="en-US" sz="2000" u="none" strike="noStrike" dirty="0">
                          <a:effectLst/>
                        </a:rPr>
                        <a:t>Time on App</a:t>
                      </a:r>
                      <a:endParaRPr lang="en-US" sz="2000" b="0" i="0" u="none" strike="noStrike" dirty="0">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r>
              <a:tr h="163864">
                <a:tc>
                  <a:txBody>
                    <a:bodyPr/>
                    <a:lstStyle/>
                    <a:p>
                      <a:pPr algn="ctr" fontAlgn="ctr"/>
                      <a:endParaRPr lang="en-US" sz="100" b="0" i="0" u="none" strike="noStrike" dirty="0">
                        <a:solidFill>
                          <a:srgbClr val="000000"/>
                        </a:solidFill>
                        <a:effectLst/>
                        <a:latin typeface="Calibri" panose="020F0502020204030204" pitchFamily="34" charset="0"/>
                      </a:endParaRPr>
                    </a:p>
                  </a:txBody>
                  <a:tcPr marL="9525" marR="9525" marT="9525" marB="0" anchor="ctr">
                    <a:noFill/>
                  </a:tcPr>
                </a:tc>
                <a:tc>
                  <a:txBody>
                    <a:bodyPr/>
                    <a:lstStyle/>
                    <a:p>
                      <a:pPr algn="ctr" fontAlgn="ctr"/>
                      <a:endParaRPr lang="en-US" sz="100" b="0" i="0" u="none" strike="noStrike" dirty="0">
                        <a:solidFill>
                          <a:srgbClr val="000000"/>
                        </a:solidFill>
                        <a:effectLst/>
                        <a:latin typeface="Calibri" panose="020F0502020204030204" pitchFamily="34" charset="0"/>
                      </a:endParaRPr>
                    </a:p>
                  </a:txBody>
                  <a:tcPr marL="9525" marR="9525" marT="9525" marB="0" anchor="ctr">
                    <a:noFill/>
                  </a:tcPr>
                </a:tc>
                <a:tc>
                  <a:txBody>
                    <a:bodyPr/>
                    <a:lstStyle/>
                    <a:p>
                      <a:pPr algn="ctr" fontAlgn="ctr"/>
                      <a:endParaRPr lang="en-US" sz="100" b="0" i="0" u="none" strike="noStrike" dirty="0">
                        <a:solidFill>
                          <a:srgbClr val="000000"/>
                        </a:solidFill>
                        <a:effectLst/>
                        <a:latin typeface="Calibri" panose="020F0502020204030204" pitchFamily="34" charset="0"/>
                      </a:endParaRPr>
                    </a:p>
                  </a:txBody>
                  <a:tcPr marL="9525" marR="9525" marT="9525" marB="0" anchor="ctr">
                    <a:noFill/>
                  </a:tcPr>
                </a:tc>
              </a:tr>
              <a:tr h="542180">
                <a:tc>
                  <a:txBody>
                    <a:bodyPr/>
                    <a:lstStyle/>
                    <a:p>
                      <a:pPr algn="ctr" fontAlgn="ctr"/>
                      <a:r>
                        <a:rPr lang="en-US" sz="2000" u="none" strike="noStrike" dirty="0">
                          <a:effectLst/>
                        </a:rPr>
                        <a:t>Users</a:t>
                      </a:r>
                      <a:endParaRPr lang="en-US" sz="2000" b="0" i="0" u="none" strike="noStrike" dirty="0">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c>
                  <a:txBody>
                    <a:bodyPr/>
                    <a:lstStyle/>
                    <a:p>
                      <a:pPr algn="ctr" fontAlgn="ctr"/>
                      <a:endParaRPr lang="en-US" sz="20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ctr"/>
                      <a:r>
                        <a:rPr lang="en-US" sz="2000" u="none" strike="noStrike" dirty="0">
                          <a:effectLst/>
                        </a:rPr>
                        <a:t>Acquisitions by Channel</a:t>
                      </a:r>
                      <a:endParaRPr lang="en-US" sz="2000" b="0" i="0" u="none" strike="noStrike" dirty="0">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r>
              <a:tr h="163864">
                <a:tc>
                  <a:txBody>
                    <a:bodyPr/>
                    <a:lstStyle/>
                    <a:p>
                      <a:pPr algn="ctr" fontAlgn="ctr"/>
                      <a:endParaRPr lang="en-US" sz="100" b="0" i="0" u="none" strike="noStrike" dirty="0">
                        <a:solidFill>
                          <a:srgbClr val="000000"/>
                        </a:solidFill>
                        <a:effectLst/>
                        <a:latin typeface="Calibri" panose="020F0502020204030204" pitchFamily="34" charset="0"/>
                      </a:endParaRPr>
                    </a:p>
                  </a:txBody>
                  <a:tcPr marL="9525" marR="9525" marT="9525" marB="0" anchor="ctr">
                    <a:noFill/>
                  </a:tcPr>
                </a:tc>
                <a:tc>
                  <a:txBody>
                    <a:bodyPr/>
                    <a:lstStyle/>
                    <a:p>
                      <a:pPr algn="ctr" fontAlgn="ctr"/>
                      <a:endParaRPr lang="en-US" sz="100" b="0" i="0" u="none" strike="noStrike" dirty="0">
                        <a:solidFill>
                          <a:srgbClr val="000000"/>
                        </a:solidFill>
                        <a:effectLst/>
                        <a:latin typeface="Calibri" panose="020F0502020204030204" pitchFamily="34" charset="0"/>
                      </a:endParaRPr>
                    </a:p>
                  </a:txBody>
                  <a:tcPr marL="9525" marR="9525" marT="9525" marB="0" anchor="ctr">
                    <a:noFill/>
                  </a:tcPr>
                </a:tc>
                <a:tc>
                  <a:txBody>
                    <a:bodyPr/>
                    <a:lstStyle/>
                    <a:p>
                      <a:pPr algn="ctr" fontAlgn="ctr"/>
                      <a:endParaRPr lang="en-US" sz="100" b="0" i="0" u="none" strike="noStrike" dirty="0">
                        <a:solidFill>
                          <a:srgbClr val="000000"/>
                        </a:solidFill>
                        <a:effectLst/>
                        <a:latin typeface="Calibri" panose="020F0502020204030204" pitchFamily="34" charset="0"/>
                      </a:endParaRPr>
                    </a:p>
                  </a:txBody>
                  <a:tcPr marL="9525" marR="9525" marT="9525" marB="0" anchor="ctr">
                    <a:noFill/>
                  </a:tcPr>
                </a:tc>
              </a:tr>
              <a:tr h="542180">
                <a:tc>
                  <a:txBody>
                    <a:bodyPr/>
                    <a:lstStyle/>
                    <a:p>
                      <a:pPr algn="ctr" fontAlgn="ctr"/>
                      <a:r>
                        <a:rPr lang="en-US" sz="2000" u="none" strike="noStrike" dirty="0">
                          <a:effectLst/>
                        </a:rPr>
                        <a:t>Session Length</a:t>
                      </a:r>
                      <a:endParaRPr lang="en-US" sz="2000" b="0" i="0" u="none" strike="noStrike" dirty="0">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c>
                  <a:txBody>
                    <a:bodyPr/>
                    <a:lstStyle/>
                    <a:p>
                      <a:pPr algn="ctr" fontAlgn="ctr"/>
                      <a:endParaRPr lang="en-US" sz="20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ctr"/>
                      <a:r>
                        <a:rPr lang="en-US" sz="2000" u="none" strike="noStrike" dirty="0">
                          <a:effectLst/>
                        </a:rPr>
                        <a:t>Screen Flow</a:t>
                      </a:r>
                      <a:endParaRPr lang="en-US" sz="2000" b="0" i="0" u="none" strike="noStrike" dirty="0">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r>
              <a:tr h="163864">
                <a:tc>
                  <a:txBody>
                    <a:bodyPr/>
                    <a:lstStyle/>
                    <a:p>
                      <a:pPr algn="ctr" fontAlgn="ctr"/>
                      <a:endParaRPr lang="en-US" sz="100" b="0" i="0" u="none" strike="noStrike" dirty="0">
                        <a:solidFill>
                          <a:srgbClr val="000000"/>
                        </a:solidFill>
                        <a:effectLst/>
                        <a:latin typeface="Calibri" panose="020F0502020204030204" pitchFamily="34" charset="0"/>
                      </a:endParaRPr>
                    </a:p>
                  </a:txBody>
                  <a:tcPr marL="9525" marR="9525" marT="9525" marB="0" anchor="ctr">
                    <a:noFill/>
                  </a:tcPr>
                </a:tc>
                <a:tc>
                  <a:txBody>
                    <a:bodyPr/>
                    <a:lstStyle/>
                    <a:p>
                      <a:pPr algn="ctr" fontAlgn="ctr"/>
                      <a:endParaRPr lang="en-US" sz="100" b="0" i="0" u="none" strike="noStrike">
                        <a:solidFill>
                          <a:srgbClr val="000000"/>
                        </a:solidFill>
                        <a:effectLst/>
                        <a:latin typeface="Calibri" panose="020F0502020204030204" pitchFamily="34" charset="0"/>
                      </a:endParaRPr>
                    </a:p>
                  </a:txBody>
                  <a:tcPr marL="9525" marR="9525" marT="9525" marB="0" anchor="ctr">
                    <a:noFill/>
                  </a:tcPr>
                </a:tc>
                <a:tc>
                  <a:txBody>
                    <a:bodyPr/>
                    <a:lstStyle/>
                    <a:p>
                      <a:pPr algn="ctr" fontAlgn="ctr"/>
                      <a:endParaRPr lang="en-US" sz="100" b="0" i="0" u="none" strike="noStrike" dirty="0">
                        <a:solidFill>
                          <a:srgbClr val="000000"/>
                        </a:solidFill>
                        <a:effectLst/>
                        <a:latin typeface="Calibri" panose="020F0502020204030204" pitchFamily="34" charset="0"/>
                      </a:endParaRPr>
                    </a:p>
                  </a:txBody>
                  <a:tcPr marL="9525" marR="9525" marT="9525" marB="0" anchor="ctr">
                    <a:noFill/>
                  </a:tcPr>
                </a:tc>
              </a:tr>
              <a:tr h="542180">
                <a:tc>
                  <a:txBody>
                    <a:bodyPr/>
                    <a:lstStyle/>
                    <a:p>
                      <a:pPr algn="ctr" fontAlgn="ctr"/>
                      <a:r>
                        <a:rPr lang="en-US" sz="2000" u="none" strike="noStrike" dirty="0">
                          <a:effectLst/>
                        </a:rPr>
                        <a:t>Session Interval</a:t>
                      </a:r>
                      <a:endParaRPr lang="en-US" sz="2000" b="0" i="0" u="none" strike="noStrike" dirty="0">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c>
                  <a:txBody>
                    <a:bodyPr/>
                    <a:lstStyle/>
                    <a:p>
                      <a:pPr algn="ctr" fontAlgn="ctr"/>
                      <a:endParaRPr lang="en-US" sz="2000" b="0" i="0" u="none" strike="noStrike" dirty="0">
                        <a:solidFill>
                          <a:srgbClr val="000000"/>
                        </a:solidFill>
                        <a:effectLst/>
                        <a:latin typeface="Calibri" panose="020F0502020204030204" pitchFamily="34" charset="0"/>
                      </a:endParaRPr>
                    </a:p>
                  </a:txBody>
                  <a:tcPr marL="9525" marR="9525" marT="9525" marB="0" anchor="ctr">
                    <a:noFill/>
                  </a:tcPr>
                </a:tc>
                <a:tc>
                  <a:txBody>
                    <a:bodyPr/>
                    <a:lstStyle/>
                    <a:p>
                      <a:pPr algn="ctr" fontAlgn="ctr"/>
                      <a:r>
                        <a:rPr lang="en-US" sz="2000" u="none" strike="noStrike" dirty="0">
                          <a:effectLst/>
                        </a:rPr>
                        <a:t>Retention </a:t>
                      </a:r>
                      <a:endParaRPr lang="en-US" sz="2000" b="0" i="0" u="none" strike="noStrike" dirty="0">
                        <a:solidFill>
                          <a:srgbClr val="000000"/>
                        </a:solidFill>
                        <a:effectLst/>
                        <a:latin typeface="Calibri" panose="020F0502020204030204" pitchFamily="34" charset="0"/>
                      </a:endParaRPr>
                    </a:p>
                  </a:txBody>
                  <a:tcPr marL="9525" marR="9525" marT="9525" marB="0" anchor="ctr">
                    <a:solidFill>
                      <a:schemeClr val="accent5">
                        <a:lumMod val="20000"/>
                        <a:lumOff val="80000"/>
                      </a:schemeClr>
                    </a:solidFill>
                  </a:tcPr>
                </a:tc>
              </a:tr>
            </a:tbl>
          </a:graphicData>
        </a:graphic>
      </p:graphicFrame>
    </p:spTree>
    <p:extLst>
      <p:ext uri="{BB962C8B-B14F-4D97-AF65-F5344CB8AC3E}">
        <p14:creationId xmlns:p14="http://schemas.microsoft.com/office/powerpoint/2010/main" val="2458093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217341" y="291779"/>
              <a:ext cx="5757410"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Mobile App Analytics Landscape</a:t>
              </a:r>
            </a:p>
          </p:txBody>
        </p:sp>
      </p:grpSp>
      <p:pic>
        <p:nvPicPr>
          <p:cNvPr id="13" name="Pictur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93248" y="1372572"/>
            <a:ext cx="7624068" cy="4745049"/>
          </a:xfrm>
          <a:prstGeom prst="rect">
            <a:avLst/>
          </a:prstGeom>
        </p:spPr>
      </p:pic>
      <p:sp>
        <p:nvSpPr>
          <p:cNvPr id="14" name="Flowchart: Terminator 13"/>
          <p:cNvSpPr/>
          <p:nvPr/>
        </p:nvSpPr>
        <p:spPr>
          <a:xfrm>
            <a:off x="7344618" y="1553863"/>
            <a:ext cx="2201806" cy="520244"/>
          </a:xfrm>
          <a:prstGeom prst="flowChartTerminator">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50000"/>
                  </a:schemeClr>
                </a:solidFill>
              </a:rPr>
              <a:t>User Action Analysis</a:t>
            </a:r>
          </a:p>
        </p:txBody>
      </p:sp>
      <p:sp>
        <p:nvSpPr>
          <p:cNvPr id="19" name="Flowchart: Terminator 18"/>
          <p:cNvSpPr/>
          <p:nvPr/>
        </p:nvSpPr>
        <p:spPr>
          <a:xfrm>
            <a:off x="2761916" y="5116768"/>
            <a:ext cx="1648245" cy="529398"/>
          </a:xfrm>
          <a:prstGeom prst="flowChartTerminator">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50000"/>
                  </a:schemeClr>
                </a:solidFill>
              </a:rPr>
              <a:t>Targeted messaging</a:t>
            </a:r>
          </a:p>
        </p:txBody>
      </p:sp>
      <p:sp>
        <p:nvSpPr>
          <p:cNvPr id="20" name="Oval 19"/>
          <p:cNvSpPr/>
          <p:nvPr/>
        </p:nvSpPr>
        <p:spPr>
          <a:xfrm>
            <a:off x="4195054" y="4655203"/>
            <a:ext cx="1080000" cy="1080000"/>
          </a:xfrm>
          <a:prstGeom prst="ellipse">
            <a:avLst/>
          </a:prstGeom>
          <a:solidFill>
            <a:schemeClr val="bg1"/>
          </a:solidFill>
          <a:ln w="38100">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22" name="Oval 21"/>
          <p:cNvSpPr/>
          <p:nvPr/>
        </p:nvSpPr>
        <p:spPr>
          <a:xfrm>
            <a:off x="6485798" y="1591948"/>
            <a:ext cx="1080000" cy="1080000"/>
          </a:xfrm>
          <a:prstGeom prst="ellipse">
            <a:avLst/>
          </a:prstGeom>
          <a:solidFill>
            <a:schemeClr val="bg1"/>
          </a:solidFill>
          <a:ln w="38100">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pic>
        <p:nvPicPr>
          <p:cNvPr id="26" name="Picture 12" descr="https://cdn1.iconfinder.com/data/icons/hawcons/32/699458-icon-27-one-finger-click-512.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98741" y="1729812"/>
            <a:ext cx="763334" cy="763334"/>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8303003" y="4114236"/>
            <a:ext cx="2996850" cy="1080000"/>
            <a:chOff x="8413328" y="3300309"/>
            <a:chExt cx="2996850" cy="1080000"/>
          </a:xfrm>
        </p:grpSpPr>
        <p:sp>
          <p:nvSpPr>
            <p:cNvPr id="28" name="Flowchart: Terminator 27"/>
            <p:cNvSpPr/>
            <p:nvPr/>
          </p:nvSpPr>
          <p:spPr>
            <a:xfrm>
              <a:off x="9208372" y="3546532"/>
              <a:ext cx="2201806" cy="517570"/>
            </a:xfrm>
            <a:prstGeom prst="flowChartTerminator">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50000"/>
                    </a:schemeClr>
                  </a:solidFill>
                </a:rPr>
                <a:t>User Retention Analysis</a:t>
              </a:r>
            </a:p>
          </p:txBody>
        </p:sp>
        <p:sp>
          <p:nvSpPr>
            <p:cNvPr id="29" name="Oval 28"/>
            <p:cNvSpPr/>
            <p:nvPr/>
          </p:nvSpPr>
          <p:spPr>
            <a:xfrm>
              <a:off x="8413328" y="3300309"/>
              <a:ext cx="1080000" cy="1080000"/>
            </a:xfrm>
            <a:prstGeom prst="ellipse">
              <a:avLst/>
            </a:prstGeom>
            <a:solidFill>
              <a:schemeClr val="bg1"/>
            </a:solidFill>
            <a:ln w="38100">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pic>
          <p:nvPicPr>
            <p:cNvPr id="30" name="Picture 14"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551067" y="3568112"/>
              <a:ext cx="840904" cy="589889"/>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3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10162" y="2959143"/>
            <a:ext cx="510231" cy="510231"/>
          </a:xfrm>
          <a:prstGeom prst="rect">
            <a:avLst/>
          </a:prstGeom>
        </p:spPr>
      </p:pic>
      <p:pic>
        <p:nvPicPr>
          <p:cNvPr id="33" name="Picture 3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55436" y="2945651"/>
            <a:ext cx="530362" cy="515630"/>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172624" y="2945651"/>
            <a:ext cx="539921" cy="523723"/>
          </a:xfrm>
          <a:prstGeom prst="rect">
            <a:avLst/>
          </a:prstGeom>
        </p:spPr>
      </p:pic>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53368" y="3731794"/>
            <a:ext cx="516991" cy="498337"/>
          </a:xfrm>
          <a:prstGeom prst="rect">
            <a:avLst/>
          </a:prstGeom>
        </p:spPr>
      </p:pic>
      <p:pic>
        <p:nvPicPr>
          <p:cNvPr id="36" name="Picture 3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694766" y="3745096"/>
            <a:ext cx="473876" cy="468940"/>
          </a:xfrm>
          <a:prstGeom prst="rect">
            <a:avLst/>
          </a:prstGeom>
        </p:spPr>
      </p:pic>
      <p:sp>
        <p:nvSpPr>
          <p:cNvPr id="37" name="Rectangle 36"/>
          <p:cNvSpPr/>
          <p:nvPr/>
        </p:nvSpPr>
        <p:spPr>
          <a:xfrm>
            <a:off x="8145241" y="2112216"/>
            <a:ext cx="3697478" cy="584775"/>
          </a:xfrm>
          <a:prstGeom prst="rect">
            <a:avLst/>
          </a:prstGeom>
        </p:spPr>
        <p:txBody>
          <a:bodyPr wrap="square">
            <a:spAutoFit/>
          </a:bodyPr>
          <a:lstStyle/>
          <a:p>
            <a:r>
              <a:rPr lang="en-US" sz="1600" dirty="0" smtClean="0"/>
              <a:t>Where does the user click?</a:t>
            </a:r>
          </a:p>
          <a:p>
            <a:r>
              <a:rPr lang="en-US" sz="1600" dirty="0" smtClean="0"/>
              <a:t>What actions does he take on my app?</a:t>
            </a:r>
            <a:endParaRPr lang="en-US" sz="1600" dirty="0"/>
          </a:p>
        </p:txBody>
      </p:sp>
      <p:sp>
        <p:nvSpPr>
          <p:cNvPr id="38" name="Rectangle 37"/>
          <p:cNvSpPr/>
          <p:nvPr/>
        </p:nvSpPr>
        <p:spPr>
          <a:xfrm>
            <a:off x="328608" y="2493454"/>
            <a:ext cx="2231561" cy="584775"/>
          </a:xfrm>
          <a:prstGeom prst="rect">
            <a:avLst/>
          </a:prstGeom>
        </p:spPr>
        <p:txBody>
          <a:bodyPr wrap="square">
            <a:spAutoFit/>
          </a:bodyPr>
          <a:lstStyle/>
          <a:p>
            <a:r>
              <a:rPr lang="en-US" sz="1600" dirty="0" smtClean="0"/>
              <a:t>What is the User journey across my app?</a:t>
            </a:r>
            <a:endParaRPr lang="en-US" sz="1600" dirty="0"/>
          </a:p>
        </p:txBody>
      </p:sp>
      <p:sp>
        <p:nvSpPr>
          <p:cNvPr id="39" name="Flowchart: Terminator 38"/>
          <p:cNvSpPr/>
          <p:nvPr/>
        </p:nvSpPr>
        <p:spPr>
          <a:xfrm>
            <a:off x="1044873" y="1922405"/>
            <a:ext cx="2201806" cy="451125"/>
          </a:xfrm>
          <a:prstGeom prst="flowChartTerminator">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50000"/>
                  </a:schemeClr>
                </a:solidFill>
              </a:rPr>
              <a:t>User Flow Analysis</a:t>
            </a:r>
          </a:p>
        </p:txBody>
      </p:sp>
      <p:sp>
        <p:nvSpPr>
          <p:cNvPr id="41" name="Oval 40"/>
          <p:cNvSpPr/>
          <p:nvPr/>
        </p:nvSpPr>
        <p:spPr>
          <a:xfrm>
            <a:off x="3139611" y="1429125"/>
            <a:ext cx="1080000" cy="1080000"/>
          </a:xfrm>
          <a:prstGeom prst="ellipse">
            <a:avLst/>
          </a:prstGeom>
          <a:solidFill>
            <a:schemeClr val="bg1"/>
          </a:solidFill>
          <a:ln w="38100">
            <a:solidFill>
              <a:srgbClr val="00A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pic>
        <p:nvPicPr>
          <p:cNvPr id="42" name="Picture 4" descr="Related imag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47243" y="1595560"/>
            <a:ext cx="1010906" cy="7679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3" name="Rectangle 42"/>
          <p:cNvSpPr/>
          <p:nvPr/>
        </p:nvSpPr>
        <p:spPr>
          <a:xfrm>
            <a:off x="9308951" y="4936529"/>
            <a:ext cx="2582224" cy="830997"/>
          </a:xfrm>
          <a:prstGeom prst="rect">
            <a:avLst/>
          </a:prstGeom>
        </p:spPr>
        <p:txBody>
          <a:bodyPr wrap="square">
            <a:spAutoFit/>
          </a:bodyPr>
          <a:lstStyle/>
          <a:p>
            <a:r>
              <a:rPr lang="en-US" sz="1600" dirty="0" smtClean="0"/>
              <a:t>How many users come back to my app after install?</a:t>
            </a:r>
          </a:p>
          <a:p>
            <a:r>
              <a:rPr lang="en-US" sz="1600" dirty="0" smtClean="0"/>
              <a:t>Triggers for coming back?</a:t>
            </a:r>
          </a:p>
        </p:txBody>
      </p:sp>
      <p:pic>
        <p:nvPicPr>
          <p:cNvPr id="46" name="Picture 16" descr="http://www.spc.int/coastfish/images/stories/CFP/Other-Publications/icon_notification.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379166" y="4859920"/>
            <a:ext cx="636439" cy="636439"/>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403029" y="4550285"/>
            <a:ext cx="3205513" cy="830997"/>
          </a:xfrm>
          <a:prstGeom prst="rect">
            <a:avLst/>
          </a:prstGeom>
        </p:spPr>
        <p:txBody>
          <a:bodyPr wrap="square">
            <a:spAutoFit/>
          </a:bodyPr>
          <a:lstStyle/>
          <a:p>
            <a:r>
              <a:rPr lang="en-US" sz="1600" dirty="0" smtClean="0"/>
              <a:t>Can I actively engage my users?</a:t>
            </a:r>
          </a:p>
          <a:p>
            <a:r>
              <a:rPr lang="en-US" sz="1600" dirty="0" smtClean="0"/>
              <a:t>Can I be more relevant for my users?</a:t>
            </a:r>
            <a:endParaRPr lang="en-US" sz="1600" dirty="0"/>
          </a:p>
        </p:txBody>
      </p:sp>
      <p:sp>
        <p:nvSpPr>
          <p:cNvPr id="49" name="Oval 48"/>
          <p:cNvSpPr/>
          <p:nvPr/>
        </p:nvSpPr>
        <p:spPr>
          <a:xfrm>
            <a:off x="767615" y="1942846"/>
            <a:ext cx="403463" cy="357240"/>
          </a:xfrm>
          <a:prstGeom prst="ellipse">
            <a:avLst/>
          </a:prstGeom>
          <a:solidFill>
            <a:schemeClr val="accent5">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
        <p:nvSpPr>
          <p:cNvPr id="50" name="Oval 49"/>
          <p:cNvSpPr/>
          <p:nvPr/>
        </p:nvSpPr>
        <p:spPr>
          <a:xfrm>
            <a:off x="6341282" y="1444707"/>
            <a:ext cx="403463" cy="357240"/>
          </a:xfrm>
          <a:prstGeom prst="ellipse">
            <a:avLst/>
          </a:prstGeom>
          <a:solidFill>
            <a:schemeClr val="accent5">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2</a:t>
            </a:r>
            <a:endParaRPr lang="en-US" sz="2000" dirty="0"/>
          </a:p>
        </p:txBody>
      </p:sp>
      <p:sp>
        <p:nvSpPr>
          <p:cNvPr id="51" name="Oval 50"/>
          <p:cNvSpPr/>
          <p:nvPr/>
        </p:nvSpPr>
        <p:spPr>
          <a:xfrm>
            <a:off x="11124240" y="4402384"/>
            <a:ext cx="403463" cy="357240"/>
          </a:xfrm>
          <a:prstGeom prst="ellipse">
            <a:avLst/>
          </a:prstGeom>
          <a:solidFill>
            <a:schemeClr val="accent5">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
        <p:nvSpPr>
          <p:cNvPr id="53" name="Oval 52"/>
          <p:cNvSpPr/>
          <p:nvPr/>
        </p:nvSpPr>
        <p:spPr>
          <a:xfrm>
            <a:off x="2488957" y="5184533"/>
            <a:ext cx="403463" cy="357240"/>
          </a:xfrm>
          <a:prstGeom prst="ellipse">
            <a:avLst/>
          </a:prstGeom>
          <a:solidFill>
            <a:schemeClr val="accent5">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4</a:t>
            </a:r>
          </a:p>
        </p:txBody>
      </p:sp>
    </p:spTree>
    <p:extLst>
      <p:ext uri="{BB962C8B-B14F-4D97-AF65-F5344CB8AC3E}">
        <p14:creationId xmlns:p14="http://schemas.microsoft.com/office/powerpoint/2010/main" val="3421090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439987" y="291779"/>
              <a:ext cx="331212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User Flow Analysis</a:t>
              </a:r>
            </a:p>
          </p:txBody>
        </p:sp>
      </p:grpSp>
      <p:pic>
        <p:nvPicPr>
          <p:cNvPr id="48" name="Picture 8" descr="http://www8.hp.com/us/en/images/User_flows_tcm245_1986640_tcm245_1986645_tcm245-1986640.bmp"/>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33382" y="1611825"/>
            <a:ext cx="7258302" cy="4452704"/>
          </a:xfrm>
          <a:prstGeom prst="rect">
            <a:avLst/>
          </a:prstGeom>
          <a:noFill/>
          <a:extLst>
            <a:ext uri="{909E8E84-426E-40DD-AFC4-6F175D3DCCD1}">
              <a14:hiddenFill xmlns:a14="http://schemas.microsoft.com/office/drawing/2010/main">
                <a:solidFill>
                  <a:srgbClr val="FFFFFF"/>
                </a:solidFill>
              </a14:hiddenFill>
            </a:ext>
          </a:extLst>
        </p:spPr>
      </p:pic>
      <p:sp>
        <p:nvSpPr>
          <p:cNvPr id="54" name="Line Callout 1 (Border and Accent Bar) 53"/>
          <p:cNvSpPr/>
          <p:nvPr/>
        </p:nvSpPr>
        <p:spPr>
          <a:xfrm>
            <a:off x="8033513" y="1713684"/>
            <a:ext cx="3750129" cy="1199997"/>
          </a:xfrm>
          <a:prstGeom prst="accentBorderCallout1">
            <a:avLst>
              <a:gd name="adj1" fmla="val 18750"/>
              <a:gd name="adj2" fmla="val -8333"/>
              <a:gd name="adj3" fmla="val 29158"/>
              <a:gd name="adj4" fmla="val -20403"/>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smtClean="0">
                <a:solidFill>
                  <a:schemeClr val="accent5">
                    <a:lumMod val="50000"/>
                  </a:schemeClr>
                </a:solidFill>
              </a:rPr>
              <a:t>Data – Screen Flow</a:t>
            </a:r>
          </a:p>
          <a:p>
            <a:endParaRPr lang="en-US" sz="700" u="sng" dirty="0" smtClean="0">
              <a:solidFill>
                <a:schemeClr val="accent5">
                  <a:lumMod val="50000"/>
                </a:schemeClr>
              </a:solidFill>
            </a:endParaRPr>
          </a:p>
          <a:p>
            <a:pPr marL="285750" indent="-285750">
              <a:buFont typeface="Arial" panose="020B0604020202020204" pitchFamily="34" charset="0"/>
              <a:buChar char="•"/>
            </a:pPr>
            <a:r>
              <a:rPr lang="en-US" sz="2000" dirty="0" smtClean="0">
                <a:solidFill>
                  <a:schemeClr val="accent5">
                    <a:lumMod val="50000"/>
                  </a:schemeClr>
                </a:solidFill>
              </a:rPr>
              <a:t>Response times at each stage </a:t>
            </a:r>
          </a:p>
          <a:p>
            <a:pPr marL="285750" indent="-285750">
              <a:buFont typeface="Arial" panose="020B0604020202020204" pitchFamily="34" charset="0"/>
              <a:buChar char="•"/>
            </a:pPr>
            <a:r>
              <a:rPr lang="en-US" sz="2000" dirty="0" smtClean="0">
                <a:solidFill>
                  <a:schemeClr val="accent5">
                    <a:lumMod val="50000"/>
                  </a:schemeClr>
                </a:solidFill>
              </a:rPr>
              <a:t>% exits from each stage</a:t>
            </a:r>
          </a:p>
        </p:txBody>
      </p:sp>
      <p:sp>
        <p:nvSpPr>
          <p:cNvPr id="55" name="Rectangle 54"/>
          <p:cNvSpPr/>
          <p:nvPr/>
        </p:nvSpPr>
        <p:spPr>
          <a:xfrm>
            <a:off x="8033513" y="3179771"/>
            <a:ext cx="3750129" cy="2884758"/>
          </a:xfrm>
          <a:prstGeom prst="rect">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smtClean="0">
                <a:solidFill>
                  <a:schemeClr val="accent5">
                    <a:lumMod val="50000"/>
                  </a:schemeClr>
                </a:solidFill>
              </a:rPr>
              <a:t>Analyze, Act, Measure</a:t>
            </a:r>
          </a:p>
          <a:p>
            <a:endParaRPr lang="en-US" sz="700" u="sng" dirty="0">
              <a:solidFill>
                <a:schemeClr val="accent5">
                  <a:lumMod val="50000"/>
                </a:schemeClr>
              </a:solidFill>
            </a:endParaRPr>
          </a:p>
          <a:p>
            <a:pPr marL="285750" indent="-285750">
              <a:buFont typeface="Arial" panose="020B0604020202020204" pitchFamily="34" charset="0"/>
              <a:buChar char="•"/>
            </a:pPr>
            <a:r>
              <a:rPr lang="en-US" sz="2000" dirty="0">
                <a:solidFill>
                  <a:schemeClr val="accent5">
                    <a:lumMod val="50000"/>
                  </a:schemeClr>
                </a:solidFill>
              </a:rPr>
              <a:t>24% users face a high response time on the “Accounts” screen</a:t>
            </a:r>
          </a:p>
          <a:p>
            <a:pPr marL="285750" indent="-285750">
              <a:buFont typeface="Arial" panose="020B0604020202020204" pitchFamily="34" charset="0"/>
              <a:buChar char="•"/>
            </a:pPr>
            <a:r>
              <a:rPr lang="en-US" sz="2000" dirty="0" smtClean="0">
                <a:solidFill>
                  <a:schemeClr val="accent5">
                    <a:lumMod val="50000"/>
                  </a:schemeClr>
                </a:solidFill>
              </a:rPr>
              <a:t>10% Users exit at this stage</a:t>
            </a:r>
          </a:p>
          <a:p>
            <a:pPr marL="285750" indent="-285750">
              <a:buFont typeface="Arial" panose="020B0604020202020204" pitchFamily="34" charset="0"/>
              <a:buChar char="•"/>
            </a:pPr>
            <a:r>
              <a:rPr lang="en-US" sz="2000" dirty="0" smtClean="0">
                <a:solidFill>
                  <a:schemeClr val="accent5">
                    <a:lumMod val="50000"/>
                  </a:schemeClr>
                </a:solidFill>
              </a:rPr>
              <a:t>Reduce information displayed </a:t>
            </a:r>
          </a:p>
          <a:p>
            <a:pPr marL="285750" indent="-285750">
              <a:buFont typeface="Arial" panose="020B0604020202020204" pitchFamily="34" charset="0"/>
              <a:buChar char="•"/>
            </a:pPr>
            <a:r>
              <a:rPr lang="en-US" sz="2000" dirty="0" smtClean="0">
                <a:solidFill>
                  <a:schemeClr val="accent5">
                    <a:lumMod val="50000"/>
                  </a:schemeClr>
                </a:solidFill>
              </a:rPr>
              <a:t>Reducing load time</a:t>
            </a:r>
          </a:p>
          <a:p>
            <a:pPr marL="285750" indent="-285750">
              <a:buFont typeface="Arial" panose="020B0604020202020204" pitchFamily="34" charset="0"/>
              <a:buChar char="•"/>
            </a:pPr>
            <a:r>
              <a:rPr lang="en-US" sz="2000" dirty="0" smtClean="0">
                <a:solidFill>
                  <a:schemeClr val="accent5">
                    <a:lumMod val="50000"/>
                  </a:schemeClr>
                </a:solidFill>
              </a:rPr>
              <a:t>Measure response times and % exits (hopefully </a:t>
            </a:r>
            <a:r>
              <a:rPr lang="en-US" sz="2000" dirty="0">
                <a:solidFill>
                  <a:schemeClr val="accent5">
                    <a:lumMod val="50000"/>
                  </a:schemeClr>
                </a:solidFill>
              </a:rPr>
              <a:t>b</a:t>
            </a:r>
            <a:r>
              <a:rPr lang="en-US" sz="2000" dirty="0" smtClean="0">
                <a:solidFill>
                  <a:schemeClr val="accent5">
                    <a:lumMod val="50000"/>
                  </a:schemeClr>
                </a:solidFill>
              </a:rPr>
              <a:t>oth reduced)</a:t>
            </a:r>
            <a:endParaRPr lang="en-US" sz="2000" dirty="0">
              <a:solidFill>
                <a:schemeClr val="accent5">
                  <a:lumMod val="50000"/>
                </a:schemeClr>
              </a:solidFill>
            </a:endParaRPr>
          </a:p>
        </p:txBody>
      </p:sp>
      <p:sp>
        <p:nvSpPr>
          <p:cNvPr id="58" name="Text Placeholder 3"/>
          <p:cNvSpPr txBox="1">
            <a:spLocks/>
          </p:cNvSpPr>
          <p:nvPr/>
        </p:nvSpPr>
        <p:spPr>
          <a:xfrm>
            <a:off x="489404" y="967566"/>
            <a:ext cx="11113180" cy="3781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accent5">
                    <a:lumMod val="50000"/>
                  </a:schemeClr>
                </a:solidFill>
              </a:rPr>
              <a:t>Outcome : Better User Experience on App / Higher Engagement on App</a:t>
            </a:r>
            <a:endParaRPr lang="en-US" sz="2000" b="1" dirty="0">
              <a:solidFill>
                <a:schemeClr val="accent5">
                  <a:lumMod val="50000"/>
                </a:schemeClr>
              </a:solidFill>
            </a:endParaRPr>
          </a:p>
        </p:txBody>
      </p:sp>
      <p:sp>
        <p:nvSpPr>
          <p:cNvPr id="59" name="Oval 58"/>
          <p:cNvSpPr/>
          <p:nvPr/>
        </p:nvSpPr>
        <p:spPr>
          <a:xfrm>
            <a:off x="1728510" y="952068"/>
            <a:ext cx="403463" cy="357240"/>
          </a:xfrm>
          <a:prstGeom prst="ellipse">
            <a:avLst/>
          </a:prstGeom>
          <a:solidFill>
            <a:schemeClr val="accent5">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1</a:t>
            </a:r>
            <a:endParaRPr lang="en-US" sz="2000" dirty="0"/>
          </a:p>
        </p:txBody>
      </p:sp>
    </p:spTree>
    <p:extLst>
      <p:ext uri="{BB962C8B-B14F-4D97-AF65-F5344CB8AC3E}">
        <p14:creationId xmlns:p14="http://schemas.microsoft.com/office/powerpoint/2010/main" val="1415362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284496" y="291779"/>
              <a:ext cx="3623108"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User Action Analysis</a:t>
              </a:r>
            </a:p>
          </p:txBody>
        </p:sp>
      </p:grpSp>
      <p:sp>
        <p:nvSpPr>
          <p:cNvPr id="48" name="Line Callout 1 (Border and Accent Bar) 47"/>
          <p:cNvSpPr/>
          <p:nvPr/>
        </p:nvSpPr>
        <p:spPr>
          <a:xfrm>
            <a:off x="5192485" y="1493090"/>
            <a:ext cx="6449051" cy="1103226"/>
          </a:xfrm>
          <a:prstGeom prst="accentBorderCallout1">
            <a:avLst>
              <a:gd name="adj1" fmla="val 18750"/>
              <a:gd name="adj2" fmla="val -8333"/>
              <a:gd name="adj3" fmla="val 61469"/>
              <a:gd name="adj4" fmla="val -17279"/>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u="sng" dirty="0" smtClean="0">
              <a:solidFill>
                <a:schemeClr val="accent5">
                  <a:lumMod val="50000"/>
                </a:schemeClr>
              </a:solidFill>
            </a:endParaRPr>
          </a:p>
          <a:p>
            <a:r>
              <a:rPr lang="en-US" sz="2400" u="sng" dirty="0" smtClean="0">
                <a:solidFill>
                  <a:schemeClr val="accent5">
                    <a:lumMod val="50000"/>
                  </a:schemeClr>
                </a:solidFill>
              </a:rPr>
              <a:t>Data – Screen Flow, Session Length</a:t>
            </a:r>
          </a:p>
          <a:p>
            <a:endParaRPr lang="en-US" sz="700" u="sng" dirty="0" smtClean="0">
              <a:solidFill>
                <a:schemeClr val="accent5">
                  <a:lumMod val="50000"/>
                </a:schemeClr>
              </a:solidFill>
            </a:endParaRPr>
          </a:p>
          <a:p>
            <a:pPr marL="285750" indent="-285750">
              <a:buFont typeface="Arial" panose="020B0604020202020204" pitchFamily="34" charset="0"/>
              <a:buChar char="•"/>
            </a:pPr>
            <a:r>
              <a:rPr lang="en-US" sz="2000" dirty="0" smtClean="0">
                <a:solidFill>
                  <a:schemeClr val="accent5">
                    <a:lumMod val="50000"/>
                  </a:schemeClr>
                </a:solidFill>
              </a:rPr>
              <a:t>User clicks or Actions on Search Results</a:t>
            </a:r>
          </a:p>
          <a:p>
            <a:pPr marL="285750" indent="-285750">
              <a:buFont typeface="Arial" panose="020B0604020202020204" pitchFamily="34" charset="0"/>
              <a:buChar char="•"/>
            </a:pPr>
            <a:r>
              <a:rPr lang="en-US" sz="2000" dirty="0" smtClean="0">
                <a:solidFill>
                  <a:schemeClr val="accent5">
                    <a:lumMod val="50000"/>
                  </a:schemeClr>
                </a:solidFill>
              </a:rPr>
              <a:t>Available by different layout options</a:t>
            </a:r>
          </a:p>
          <a:p>
            <a:pPr algn="ctr"/>
            <a:endParaRPr lang="en-US" sz="2400" dirty="0">
              <a:solidFill>
                <a:schemeClr val="accent5">
                  <a:lumMod val="50000"/>
                </a:schemeClr>
              </a:solidFill>
            </a:endParaRPr>
          </a:p>
        </p:txBody>
      </p:sp>
      <p:sp>
        <p:nvSpPr>
          <p:cNvPr id="54" name="Rectangle 53"/>
          <p:cNvSpPr/>
          <p:nvPr/>
        </p:nvSpPr>
        <p:spPr>
          <a:xfrm>
            <a:off x="5164399" y="5327152"/>
            <a:ext cx="6505222" cy="752162"/>
          </a:xfrm>
          <a:prstGeom prst="rect">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smtClean="0">
                <a:solidFill>
                  <a:schemeClr val="accent5">
                    <a:lumMod val="50000"/>
                  </a:schemeClr>
                </a:solidFill>
              </a:rPr>
              <a:t>Action</a:t>
            </a:r>
          </a:p>
          <a:p>
            <a:endParaRPr lang="en-US" sz="700" u="sng" dirty="0">
              <a:solidFill>
                <a:schemeClr val="accent5">
                  <a:lumMod val="50000"/>
                </a:schemeClr>
              </a:solidFill>
            </a:endParaRPr>
          </a:p>
          <a:p>
            <a:pPr marL="285750" indent="-285750">
              <a:buFont typeface="Arial" panose="020B0604020202020204" pitchFamily="34" charset="0"/>
              <a:buChar char="•"/>
            </a:pPr>
            <a:r>
              <a:rPr lang="en-US" sz="2000" dirty="0" smtClean="0">
                <a:solidFill>
                  <a:schemeClr val="accent5">
                    <a:lumMod val="50000"/>
                  </a:schemeClr>
                </a:solidFill>
              </a:rPr>
              <a:t>Change default option to Grid View </a:t>
            </a:r>
            <a:endParaRPr lang="en-US" sz="2000" dirty="0">
              <a:solidFill>
                <a:schemeClr val="accent5">
                  <a:lumMod val="50000"/>
                </a:schemeClr>
              </a:solidFill>
            </a:endParaRPr>
          </a:p>
        </p:txBody>
      </p:sp>
      <p:pic>
        <p:nvPicPr>
          <p:cNvPr id="57" name="Picture 8" descr="http://image.slidesharecdn.com/edelweissmobiletrader-130507022045-phpapp01/95/edelweiss-mobile-trader-9-638.jpg?cb=1367893359"/>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28357" y="1971265"/>
            <a:ext cx="1665515" cy="40939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http://image.slidesharecdn.com/edelweissmobiletrader-130507022045-phpapp01/95/edelweiss-mobile-trader-9-638.jpg?cb=1367893359"/>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694214" y="2044703"/>
            <a:ext cx="1730829" cy="402046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2" descr="https://cdn1.iconfinder.com/data/icons/hawcons/32/699458-icon-27-one-finger-click-51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015" y="3499389"/>
            <a:ext cx="763334" cy="76333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2" descr="https://cdn1.iconfinder.com/data/icons/hawcons/32/699458-icon-27-one-finger-click-51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43376" y="4711500"/>
            <a:ext cx="763334" cy="763334"/>
          </a:xfrm>
          <a:prstGeom prst="rect">
            <a:avLst/>
          </a:prstGeom>
          <a:noFill/>
          <a:extLst>
            <a:ext uri="{909E8E84-426E-40DD-AFC4-6F175D3DCCD1}">
              <a14:hiddenFill xmlns:a14="http://schemas.microsoft.com/office/drawing/2010/main">
                <a:solidFill>
                  <a:srgbClr val="FFFFFF"/>
                </a:solidFill>
              </a14:hiddenFill>
            </a:ext>
          </a:extLst>
        </p:spPr>
      </p:pic>
      <p:sp>
        <p:nvSpPr>
          <p:cNvPr id="61" name="Text Placeholder 3"/>
          <p:cNvSpPr txBox="1">
            <a:spLocks/>
          </p:cNvSpPr>
          <p:nvPr/>
        </p:nvSpPr>
        <p:spPr>
          <a:xfrm>
            <a:off x="489404" y="967566"/>
            <a:ext cx="11113180" cy="3781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accent5">
                    <a:lumMod val="50000"/>
                  </a:schemeClr>
                </a:solidFill>
              </a:rPr>
              <a:t>Outcome : Higher Engagement, defined as higher number of views of Content </a:t>
            </a:r>
            <a:endParaRPr lang="en-US" sz="2000" b="1" dirty="0">
              <a:solidFill>
                <a:schemeClr val="accent5">
                  <a:lumMod val="50000"/>
                </a:schemeClr>
              </a:solidFill>
            </a:endParaRPr>
          </a:p>
        </p:txBody>
      </p:sp>
      <p:sp>
        <p:nvSpPr>
          <p:cNvPr id="62" name="Rectangle 61"/>
          <p:cNvSpPr/>
          <p:nvPr/>
        </p:nvSpPr>
        <p:spPr>
          <a:xfrm>
            <a:off x="5182534" y="2743670"/>
            <a:ext cx="6505222" cy="2350897"/>
          </a:xfrm>
          <a:prstGeom prst="rect">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smtClean="0">
                <a:solidFill>
                  <a:schemeClr val="accent5">
                    <a:lumMod val="50000"/>
                  </a:schemeClr>
                </a:solidFill>
              </a:rPr>
              <a:t>Analyze</a:t>
            </a:r>
          </a:p>
          <a:p>
            <a:endParaRPr lang="en-US" sz="700" u="sng" dirty="0">
              <a:solidFill>
                <a:schemeClr val="accent5">
                  <a:lumMod val="50000"/>
                </a:schemeClr>
              </a:solidFill>
            </a:endParaRPr>
          </a:p>
          <a:p>
            <a:pPr marL="285750" indent="-285750">
              <a:buFont typeface="Arial" panose="020B0604020202020204" pitchFamily="34" charset="0"/>
              <a:buChar char="•"/>
            </a:pPr>
            <a:r>
              <a:rPr lang="en-US" sz="2000" dirty="0" smtClean="0">
                <a:solidFill>
                  <a:schemeClr val="accent5">
                    <a:lumMod val="50000"/>
                  </a:schemeClr>
                </a:solidFill>
              </a:rPr>
              <a:t>List View</a:t>
            </a:r>
          </a:p>
          <a:p>
            <a:pPr marL="742950" lvl="1" indent="-285750">
              <a:buFont typeface="Arial" panose="020B0604020202020204" pitchFamily="34" charset="0"/>
              <a:buChar char="•"/>
            </a:pPr>
            <a:r>
              <a:rPr lang="en-US" sz="2000" dirty="0">
                <a:solidFill>
                  <a:schemeClr val="accent5">
                    <a:lumMod val="50000"/>
                  </a:schemeClr>
                </a:solidFill>
              </a:rPr>
              <a:t>1</a:t>
            </a:r>
            <a:r>
              <a:rPr lang="en-US" sz="2000" dirty="0" smtClean="0">
                <a:solidFill>
                  <a:schemeClr val="accent5">
                    <a:lumMod val="50000"/>
                  </a:schemeClr>
                </a:solidFill>
              </a:rPr>
              <a:t>0</a:t>
            </a:r>
            <a:r>
              <a:rPr lang="en-US" sz="2000" dirty="0">
                <a:solidFill>
                  <a:schemeClr val="accent5">
                    <a:lumMod val="50000"/>
                  </a:schemeClr>
                </a:solidFill>
              </a:rPr>
              <a:t>% of users click on any item below the Top 3</a:t>
            </a:r>
          </a:p>
          <a:p>
            <a:pPr marL="742950" lvl="1" indent="-285750">
              <a:buFont typeface="Arial" panose="020B0604020202020204" pitchFamily="34" charset="0"/>
              <a:buChar char="•"/>
            </a:pPr>
            <a:r>
              <a:rPr lang="en-US" sz="2000" dirty="0">
                <a:solidFill>
                  <a:schemeClr val="accent5">
                    <a:lumMod val="50000"/>
                  </a:schemeClr>
                </a:solidFill>
              </a:rPr>
              <a:t>75% exit on the next screen </a:t>
            </a:r>
          </a:p>
          <a:p>
            <a:pPr marL="285750" indent="-285750">
              <a:buFont typeface="Arial" panose="020B0604020202020204" pitchFamily="34" charset="0"/>
              <a:buChar char="•"/>
            </a:pPr>
            <a:r>
              <a:rPr lang="en-US" sz="2000" dirty="0" smtClean="0">
                <a:solidFill>
                  <a:schemeClr val="accent5">
                    <a:lumMod val="50000"/>
                  </a:schemeClr>
                </a:solidFill>
              </a:rPr>
              <a:t>Grid View</a:t>
            </a:r>
          </a:p>
          <a:p>
            <a:pPr marL="742950" lvl="1" indent="-285750">
              <a:buFont typeface="Arial" panose="020B0604020202020204" pitchFamily="34" charset="0"/>
              <a:buChar char="•"/>
            </a:pPr>
            <a:r>
              <a:rPr lang="en-US" sz="2000" dirty="0" smtClean="0">
                <a:solidFill>
                  <a:schemeClr val="accent5">
                    <a:lumMod val="50000"/>
                  </a:schemeClr>
                </a:solidFill>
              </a:rPr>
              <a:t>65</a:t>
            </a:r>
            <a:r>
              <a:rPr lang="en-US" sz="2000" dirty="0">
                <a:solidFill>
                  <a:schemeClr val="accent5">
                    <a:lumMod val="50000"/>
                  </a:schemeClr>
                </a:solidFill>
              </a:rPr>
              <a:t>% of users click on an item below the Top 3</a:t>
            </a:r>
          </a:p>
          <a:p>
            <a:pPr marL="742950" lvl="1" indent="-285750">
              <a:buFont typeface="Arial" panose="020B0604020202020204" pitchFamily="34" charset="0"/>
              <a:buChar char="•"/>
            </a:pPr>
            <a:r>
              <a:rPr lang="en-US" sz="2000" dirty="0">
                <a:solidFill>
                  <a:schemeClr val="accent5">
                    <a:lumMod val="50000"/>
                  </a:schemeClr>
                </a:solidFill>
              </a:rPr>
              <a:t>Only 10% exit on the next screen</a:t>
            </a:r>
          </a:p>
        </p:txBody>
      </p:sp>
      <p:sp>
        <p:nvSpPr>
          <p:cNvPr id="63" name="Oval 62"/>
          <p:cNvSpPr/>
          <p:nvPr/>
        </p:nvSpPr>
        <p:spPr>
          <a:xfrm>
            <a:off x="1361114" y="972998"/>
            <a:ext cx="403463" cy="357240"/>
          </a:xfrm>
          <a:prstGeom prst="ellipse">
            <a:avLst/>
          </a:prstGeom>
          <a:solidFill>
            <a:schemeClr val="accent5">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a:t>
            </a:r>
          </a:p>
        </p:txBody>
      </p:sp>
    </p:spTree>
    <p:extLst>
      <p:ext uri="{BB962C8B-B14F-4D97-AF65-F5344CB8AC3E}">
        <p14:creationId xmlns:p14="http://schemas.microsoft.com/office/powerpoint/2010/main" val="342392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013142" y="291779"/>
              <a:ext cx="4165820"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User Retention Analysis</a:t>
              </a:r>
            </a:p>
          </p:txBody>
        </p:sp>
      </p:grpSp>
      <p:sp>
        <p:nvSpPr>
          <p:cNvPr id="7" name="Line Callout 1 (Border and Accent Bar) 6"/>
          <p:cNvSpPr/>
          <p:nvPr/>
        </p:nvSpPr>
        <p:spPr>
          <a:xfrm>
            <a:off x="5192485" y="1732758"/>
            <a:ext cx="6449051" cy="858432"/>
          </a:xfrm>
          <a:prstGeom prst="accentBorderCallout1">
            <a:avLst>
              <a:gd name="adj1" fmla="val 18750"/>
              <a:gd name="adj2" fmla="val -8333"/>
              <a:gd name="adj3" fmla="val 24619"/>
              <a:gd name="adj4" fmla="val -16077"/>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u="sng" dirty="0" smtClean="0">
                <a:solidFill>
                  <a:schemeClr val="accent5">
                    <a:lumMod val="50000"/>
                  </a:schemeClr>
                </a:solidFill>
              </a:rPr>
              <a:t>Data - Retention</a:t>
            </a:r>
          </a:p>
          <a:p>
            <a:endParaRPr lang="en-US" sz="800" u="sng" dirty="0" smtClean="0">
              <a:solidFill>
                <a:schemeClr val="accent5">
                  <a:lumMod val="50000"/>
                </a:schemeClr>
              </a:solidFill>
            </a:endParaRPr>
          </a:p>
          <a:p>
            <a:pPr marL="285750" indent="-285750">
              <a:buFont typeface="Arial" panose="020B0604020202020204" pitchFamily="34" charset="0"/>
              <a:buChar char="•"/>
            </a:pPr>
            <a:r>
              <a:rPr lang="en-US" dirty="0" smtClean="0">
                <a:solidFill>
                  <a:schemeClr val="accent5">
                    <a:lumMod val="50000"/>
                  </a:schemeClr>
                </a:solidFill>
              </a:rPr>
              <a:t>Percentage of users who use the app n months after download</a:t>
            </a:r>
            <a:endParaRPr lang="en-US" sz="2000" dirty="0">
              <a:solidFill>
                <a:schemeClr val="accent5">
                  <a:lumMod val="50000"/>
                </a:schemeClr>
              </a:solidFill>
            </a:endParaRPr>
          </a:p>
        </p:txBody>
      </p:sp>
      <p:sp>
        <p:nvSpPr>
          <p:cNvPr id="8" name="Rectangle 7"/>
          <p:cNvSpPr/>
          <p:nvPr/>
        </p:nvSpPr>
        <p:spPr>
          <a:xfrm>
            <a:off x="5192485" y="5140101"/>
            <a:ext cx="6505222" cy="824272"/>
          </a:xfrm>
          <a:prstGeom prst="rect">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u="sng" dirty="0" smtClean="0">
                <a:solidFill>
                  <a:schemeClr val="accent5">
                    <a:lumMod val="50000"/>
                  </a:schemeClr>
                </a:solidFill>
              </a:rPr>
              <a:t>Action</a:t>
            </a:r>
          </a:p>
          <a:p>
            <a:endParaRPr lang="en-US" sz="800" u="sng" dirty="0">
              <a:solidFill>
                <a:schemeClr val="accent5">
                  <a:lumMod val="50000"/>
                </a:schemeClr>
              </a:solidFill>
            </a:endParaRPr>
          </a:p>
          <a:p>
            <a:pPr marL="285750" indent="-285750">
              <a:buFont typeface="Arial" panose="020B0604020202020204" pitchFamily="34" charset="0"/>
              <a:buChar char="•"/>
            </a:pPr>
            <a:r>
              <a:rPr lang="en-US" dirty="0" smtClean="0">
                <a:solidFill>
                  <a:schemeClr val="accent5">
                    <a:lumMod val="50000"/>
                  </a:schemeClr>
                </a:solidFill>
              </a:rPr>
              <a:t>Reduce number of Push Notifications</a:t>
            </a:r>
            <a:endParaRPr lang="en-US" dirty="0">
              <a:solidFill>
                <a:schemeClr val="accent5">
                  <a:lumMod val="50000"/>
                </a:schemeClr>
              </a:solidFill>
            </a:endParaRPr>
          </a:p>
        </p:txBody>
      </p:sp>
      <p:pic>
        <p:nvPicPr>
          <p:cNvPr id="10" name="Picture 2" descr="The Mobile App Retention problem is massive - most customers are gone in 90 days"/>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43862" y="2096837"/>
            <a:ext cx="3811040" cy="166236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43862" y="1494069"/>
            <a:ext cx="3811040" cy="53745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Retention Rates with </a:t>
            </a:r>
            <a:r>
              <a:rPr lang="en-US" b="1" dirty="0" smtClean="0"/>
              <a:t>five</a:t>
            </a:r>
            <a:r>
              <a:rPr lang="en-US" dirty="0" smtClean="0"/>
              <a:t> push notifications a day</a:t>
            </a:r>
            <a:endParaRPr lang="en-US" dirty="0"/>
          </a:p>
        </p:txBody>
      </p:sp>
      <p:sp>
        <p:nvSpPr>
          <p:cNvPr id="13" name="Rectangle 12"/>
          <p:cNvSpPr/>
          <p:nvPr/>
        </p:nvSpPr>
        <p:spPr>
          <a:xfrm>
            <a:off x="243862" y="3976238"/>
            <a:ext cx="3811040" cy="556754"/>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Retention Rates with </a:t>
            </a:r>
            <a:r>
              <a:rPr lang="en-US" b="1" dirty="0" smtClean="0"/>
              <a:t>one</a:t>
            </a:r>
            <a:r>
              <a:rPr lang="en-US" dirty="0" smtClean="0"/>
              <a:t> push notifications a day</a:t>
            </a:r>
            <a:endParaRPr lang="en-US" dirty="0"/>
          </a:p>
        </p:txBody>
      </p:sp>
      <p:pic>
        <p:nvPicPr>
          <p:cNvPr id="14" name="Picture 2" descr="The Mobile App Retention problem is massive - most customers are gone in 90 days"/>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43862" y="4581516"/>
            <a:ext cx="3811040" cy="166236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749329" y="4860700"/>
            <a:ext cx="716283" cy="248431"/>
          </a:xfrm>
          <a:prstGeom prst="rect">
            <a:avLst/>
          </a:prstGeom>
          <a:solidFill>
            <a:srgbClr val="E02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100%</a:t>
            </a:r>
            <a:endParaRPr lang="en-US" sz="1400" b="1" dirty="0"/>
          </a:p>
        </p:txBody>
      </p:sp>
      <p:sp>
        <p:nvSpPr>
          <p:cNvPr id="17" name="Rectangle 16"/>
          <p:cNvSpPr/>
          <p:nvPr/>
        </p:nvSpPr>
        <p:spPr>
          <a:xfrm>
            <a:off x="1774729" y="5140100"/>
            <a:ext cx="716283" cy="248431"/>
          </a:xfrm>
          <a:prstGeom prst="rect">
            <a:avLst/>
          </a:prstGeom>
          <a:solidFill>
            <a:srgbClr val="E02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56%</a:t>
            </a:r>
            <a:endParaRPr lang="en-US" sz="1400" b="1" dirty="0"/>
          </a:p>
        </p:txBody>
      </p:sp>
      <p:sp>
        <p:nvSpPr>
          <p:cNvPr id="18" name="Rectangle 17"/>
          <p:cNvSpPr/>
          <p:nvPr/>
        </p:nvSpPr>
        <p:spPr>
          <a:xfrm>
            <a:off x="1845126" y="5388315"/>
            <a:ext cx="538842" cy="279400"/>
          </a:xfrm>
          <a:prstGeom prst="rect">
            <a:avLst/>
          </a:prstGeom>
          <a:solidFill>
            <a:srgbClr val="E02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35%</a:t>
            </a:r>
            <a:endParaRPr lang="en-US" sz="1400" b="1" dirty="0"/>
          </a:p>
        </p:txBody>
      </p:sp>
      <p:sp>
        <p:nvSpPr>
          <p:cNvPr id="19" name="Rectangle 18"/>
          <p:cNvSpPr/>
          <p:nvPr/>
        </p:nvSpPr>
        <p:spPr>
          <a:xfrm>
            <a:off x="1843671" y="5716239"/>
            <a:ext cx="549367" cy="279400"/>
          </a:xfrm>
          <a:prstGeom prst="rect">
            <a:avLst/>
          </a:prstGeom>
          <a:solidFill>
            <a:srgbClr val="E02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t>30%</a:t>
            </a:r>
            <a:endParaRPr lang="en-US" sz="1050" b="1" dirty="0"/>
          </a:p>
        </p:txBody>
      </p:sp>
      <p:sp>
        <p:nvSpPr>
          <p:cNvPr id="20" name="Rectangle 19"/>
          <p:cNvSpPr/>
          <p:nvPr/>
        </p:nvSpPr>
        <p:spPr>
          <a:xfrm>
            <a:off x="1843671" y="5964372"/>
            <a:ext cx="556623" cy="279508"/>
          </a:xfrm>
          <a:prstGeom prst="rect">
            <a:avLst/>
          </a:prstGeom>
          <a:solidFill>
            <a:srgbClr val="E026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t>25%</a:t>
            </a:r>
            <a:endParaRPr lang="en-US" sz="1050" b="1" dirty="0"/>
          </a:p>
        </p:txBody>
      </p:sp>
      <p:sp>
        <p:nvSpPr>
          <p:cNvPr id="21" name="Text Placeholder 3"/>
          <p:cNvSpPr txBox="1">
            <a:spLocks/>
          </p:cNvSpPr>
          <p:nvPr/>
        </p:nvSpPr>
        <p:spPr>
          <a:xfrm>
            <a:off x="1126465" y="861382"/>
            <a:ext cx="9939070" cy="3781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accent5">
                    <a:lumMod val="50000"/>
                  </a:schemeClr>
                </a:solidFill>
              </a:rPr>
              <a:t>Outcome : We are engaging so heavily with the user, sending continuous notifications. Yet only 4% of users who have downloaded our App use it after 12 months</a:t>
            </a:r>
            <a:endParaRPr lang="en-US" sz="2000" b="1" dirty="0">
              <a:solidFill>
                <a:schemeClr val="accent5">
                  <a:lumMod val="50000"/>
                </a:schemeClr>
              </a:solidFill>
            </a:endParaRPr>
          </a:p>
        </p:txBody>
      </p:sp>
      <p:sp>
        <p:nvSpPr>
          <p:cNvPr id="22" name="Rectangle 21"/>
          <p:cNvSpPr/>
          <p:nvPr/>
        </p:nvSpPr>
        <p:spPr>
          <a:xfrm>
            <a:off x="5192485" y="2938556"/>
            <a:ext cx="6505222" cy="1928183"/>
          </a:xfrm>
          <a:prstGeom prst="rect">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u="sng" dirty="0" smtClean="0">
                <a:solidFill>
                  <a:schemeClr val="accent5">
                    <a:lumMod val="50000"/>
                  </a:schemeClr>
                </a:solidFill>
              </a:rPr>
              <a:t>Analyze, Act (Experiment), Measure</a:t>
            </a:r>
          </a:p>
          <a:p>
            <a:endParaRPr lang="en-US" sz="1400" u="sng" dirty="0">
              <a:solidFill>
                <a:schemeClr val="accent5">
                  <a:lumMod val="50000"/>
                </a:schemeClr>
              </a:solidFill>
            </a:endParaRPr>
          </a:p>
          <a:p>
            <a:pPr marL="285750" indent="-285750">
              <a:buFont typeface="Arial" panose="020B0604020202020204" pitchFamily="34" charset="0"/>
              <a:buChar char="•"/>
            </a:pPr>
            <a:r>
              <a:rPr lang="en-US" dirty="0">
                <a:solidFill>
                  <a:schemeClr val="accent5">
                    <a:lumMod val="50000"/>
                  </a:schemeClr>
                </a:solidFill>
              </a:rPr>
              <a:t>To users to whom you send </a:t>
            </a:r>
            <a:r>
              <a:rPr lang="en-US" b="1" dirty="0">
                <a:solidFill>
                  <a:schemeClr val="accent5">
                    <a:lumMod val="50000"/>
                  </a:schemeClr>
                </a:solidFill>
              </a:rPr>
              <a:t>five</a:t>
            </a:r>
            <a:r>
              <a:rPr lang="en-US" dirty="0">
                <a:solidFill>
                  <a:schemeClr val="accent5">
                    <a:lumMod val="50000"/>
                  </a:schemeClr>
                </a:solidFill>
              </a:rPr>
              <a:t> push notifications a day</a:t>
            </a:r>
          </a:p>
          <a:p>
            <a:pPr marL="742950" lvl="1" indent="-285750">
              <a:buFont typeface="Arial" panose="020B0604020202020204" pitchFamily="34" charset="0"/>
              <a:buChar char="•"/>
            </a:pPr>
            <a:r>
              <a:rPr lang="en-US" dirty="0">
                <a:solidFill>
                  <a:schemeClr val="accent5">
                    <a:lumMod val="50000"/>
                  </a:schemeClr>
                </a:solidFill>
              </a:rPr>
              <a:t>Only </a:t>
            </a:r>
            <a:r>
              <a:rPr lang="en-US" b="1" dirty="0">
                <a:solidFill>
                  <a:schemeClr val="accent5">
                    <a:lumMod val="50000"/>
                  </a:schemeClr>
                </a:solidFill>
              </a:rPr>
              <a:t>4% continue</a:t>
            </a:r>
            <a:r>
              <a:rPr lang="en-US" dirty="0">
                <a:solidFill>
                  <a:schemeClr val="accent5">
                    <a:lumMod val="50000"/>
                  </a:schemeClr>
                </a:solidFill>
              </a:rPr>
              <a:t> to use the app after 12 months</a:t>
            </a:r>
          </a:p>
          <a:p>
            <a:pPr marL="285750" indent="-285750">
              <a:buFont typeface="Arial" panose="020B0604020202020204" pitchFamily="34" charset="0"/>
              <a:buChar char="•"/>
            </a:pPr>
            <a:r>
              <a:rPr lang="en-US" dirty="0">
                <a:solidFill>
                  <a:schemeClr val="accent5">
                    <a:lumMod val="50000"/>
                  </a:schemeClr>
                </a:solidFill>
              </a:rPr>
              <a:t>To users to whom you send </a:t>
            </a:r>
            <a:r>
              <a:rPr lang="en-US" b="1" dirty="0">
                <a:solidFill>
                  <a:schemeClr val="accent5">
                    <a:lumMod val="50000"/>
                  </a:schemeClr>
                </a:solidFill>
              </a:rPr>
              <a:t>one</a:t>
            </a:r>
            <a:r>
              <a:rPr lang="en-US" dirty="0">
                <a:solidFill>
                  <a:schemeClr val="accent5">
                    <a:lumMod val="50000"/>
                  </a:schemeClr>
                </a:solidFill>
              </a:rPr>
              <a:t> push </a:t>
            </a:r>
            <a:r>
              <a:rPr lang="en-US" dirty="0" smtClean="0">
                <a:solidFill>
                  <a:schemeClr val="accent5">
                    <a:lumMod val="50000"/>
                  </a:schemeClr>
                </a:solidFill>
              </a:rPr>
              <a:t>notification </a:t>
            </a:r>
            <a:r>
              <a:rPr lang="en-US" dirty="0">
                <a:solidFill>
                  <a:schemeClr val="accent5">
                    <a:lumMod val="50000"/>
                  </a:schemeClr>
                </a:solidFill>
              </a:rPr>
              <a:t>a day</a:t>
            </a:r>
          </a:p>
          <a:p>
            <a:pPr marL="742950" lvl="1" indent="-285750">
              <a:buFont typeface="Arial" panose="020B0604020202020204" pitchFamily="34" charset="0"/>
              <a:buChar char="•"/>
            </a:pPr>
            <a:r>
              <a:rPr lang="en-US" dirty="0">
                <a:solidFill>
                  <a:schemeClr val="accent5">
                    <a:lumMod val="50000"/>
                  </a:schemeClr>
                </a:solidFill>
              </a:rPr>
              <a:t>2</a:t>
            </a:r>
            <a:r>
              <a:rPr lang="en-US" b="1" dirty="0">
                <a:solidFill>
                  <a:schemeClr val="accent5">
                    <a:lumMod val="50000"/>
                  </a:schemeClr>
                </a:solidFill>
              </a:rPr>
              <a:t>5% continue</a:t>
            </a:r>
            <a:r>
              <a:rPr lang="en-US" dirty="0">
                <a:solidFill>
                  <a:schemeClr val="accent5">
                    <a:lumMod val="50000"/>
                  </a:schemeClr>
                </a:solidFill>
              </a:rPr>
              <a:t> to use the app after 12 </a:t>
            </a:r>
            <a:r>
              <a:rPr lang="en-US" dirty="0" smtClean="0">
                <a:solidFill>
                  <a:schemeClr val="accent5">
                    <a:lumMod val="50000"/>
                  </a:schemeClr>
                </a:solidFill>
              </a:rPr>
              <a:t>months</a:t>
            </a:r>
            <a:endParaRPr lang="en-US" dirty="0">
              <a:solidFill>
                <a:schemeClr val="accent5">
                  <a:lumMod val="50000"/>
                </a:schemeClr>
              </a:solidFill>
            </a:endParaRPr>
          </a:p>
        </p:txBody>
      </p:sp>
      <p:sp>
        <p:nvSpPr>
          <p:cNvPr id="23" name="Oval 22"/>
          <p:cNvSpPr/>
          <p:nvPr/>
        </p:nvSpPr>
        <p:spPr>
          <a:xfrm>
            <a:off x="723002" y="861382"/>
            <a:ext cx="403463" cy="357240"/>
          </a:xfrm>
          <a:prstGeom prst="ellipse">
            <a:avLst/>
          </a:prstGeom>
          <a:solidFill>
            <a:schemeClr val="accent5">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3</a:t>
            </a:r>
            <a:endParaRPr lang="en-US" sz="2000" dirty="0"/>
          </a:p>
        </p:txBody>
      </p:sp>
    </p:spTree>
    <p:extLst>
      <p:ext uri="{BB962C8B-B14F-4D97-AF65-F5344CB8AC3E}">
        <p14:creationId xmlns:p14="http://schemas.microsoft.com/office/powerpoint/2010/main" val="17566201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304373" y="291779"/>
              <a:ext cx="358335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Targeted Messaging</a:t>
              </a:r>
            </a:p>
          </p:txBody>
        </p:sp>
      </p:grpSp>
      <p:pic>
        <p:nvPicPr>
          <p:cNvPr id="7" name="Picture 2" descr="https://media.licdn.com/mpr/mpr/shrinknp_800_800/AAEAAQAAAAAAAAWeAAAAJDI0OTAxNzI2LTVjYjktNDBjOS04NWZmLTVjNTU5NDk4OTkzZA.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1176" y="1369393"/>
            <a:ext cx="2387953" cy="4707679"/>
          </a:xfrm>
          <a:prstGeom prst="rect">
            <a:avLst/>
          </a:prstGeom>
          <a:noFill/>
          <a:extLst>
            <a:ext uri="{909E8E84-426E-40DD-AFC4-6F175D3DCCD1}">
              <a14:hiddenFill xmlns:a14="http://schemas.microsoft.com/office/drawing/2010/main">
                <a:solidFill>
                  <a:srgbClr val="FFFFFF"/>
                </a:solidFill>
              </a14:hiddenFill>
            </a:ext>
          </a:extLst>
        </p:spPr>
      </p:pic>
      <p:sp>
        <p:nvSpPr>
          <p:cNvPr id="8" name="Line Callout 1 (Border and Accent Bar) 7"/>
          <p:cNvSpPr/>
          <p:nvPr/>
        </p:nvSpPr>
        <p:spPr>
          <a:xfrm>
            <a:off x="4177592" y="1886526"/>
            <a:ext cx="4349852" cy="1208110"/>
          </a:xfrm>
          <a:prstGeom prst="accentBorderCallout1">
            <a:avLst>
              <a:gd name="adj1" fmla="val 18750"/>
              <a:gd name="adj2" fmla="val -8333"/>
              <a:gd name="adj3" fmla="val 23254"/>
              <a:gd name="adj4" fmla="val -27101"/>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smtClean="0">
                <a:solidFill>
                  <a:schemeClr val="accent5">
                    <a:lumMod val="50000"/>
                  </a:schemeClr>
                </a:solidFill>
              </a:rPr>
              <a:t>Data</a:t>
            </a:r>
          </a:p>
          <a:p>
            <a:endParaRPr lang="en-US" sz="1100" u="sng" dirty="0" smtClean="0">
              <a:solidFill>
                <a:schemeClr val="accent5">
                  <a:lumMod val="50000"/>
                </a:schemeClr>
              </a:solidFill>
            </a:endParaRPr>
          </a:p>
          <a:p>
            <a:pPr marL="285750" indent="-285750">
              <a:buFont typeface="Arial" panose="020B0604020202020204" pitchFamily="34" charset="0"/>
              <a:buChar char="•"/>
            </a:pPr>
            <a:r>
              <a:rPr lang="en-US" sz="2000" dirty="0" smtClean="0">
                <a:solidFill>
                  <a:schemeClr val="accent5">
                    <a:lumMod val="50000"/>
                  </a:schemeClr>
                </a:solidFill>
              </a:rPr>
              <a:t>User was browsing for Hotel rates in Reykjavik </a:t>
            </a:r>
          </a:p>
        </p:txBody>
      </p:sp>
      <p:sp>
        <p:nvSpPr>
          <p:cNvPr id="9" name="Rectangle 8"/>
          <p:cNvSpPr/>
          <p:nvPr/>
        </p:nvSpPr>
        <p:spPr>
          <a:xfrm>
            <a:off x="4177592" y="3664086"/>
            <a:ext cx="4349850" cy="1714777"/>
          </a:xfrm>
          <a:prstGeom prst="rect">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u="sng" dirty="0" smtClean="0">
                <a:solidFill>
                  <a:schemeClr val="accent5">
                    <a:lumMod val="50000"/>
                  </a:schemeClr>
                </a:solidFill>
              </a:rPr>
              <a:t>Analyze, Act</a:t>
            </a:r>
          </a:p>
          <a:p>
            <a:endParaRPr lang="en-US" sz="1400" u="sng" dirty="0">
              <a:solidFill>
                <a:schemeClr val="accent5">
                  <a:lumMod val="50000"/>
                </a:schemeClr>
              </a:solidFill>
            </a:endParaRPr>
          </a:p>
          <a:p>
            <a:pPr marL="285750" indent="-285750">
              <a:buFont typeface="Arial" panose="020B0604020202020204" pitchFamily="34" charset="0"/>
              <a:buChar char="•"/>
            </a:pPr>
            <a:r>
              <a:rPr lang="en-US" sz="2000" dirty="0" smtClean="0">
                <a:solidFill>
                  <a:schemeClr val="accent5">
                    <a:lumMod val="50000"/>
                  </a:schemeClr>
                </a:solidFill>
              </a:rPr>
              <a:t>Auto tracking of rates</a:t>
            </a:r>
          </a:p>
          <a:p>
            <a:pPr marL="285750" indent="-285750">
              <a:buFont typeface="Arial" panose="020B0604020202020204" pitchFamily="34" charset="0"/>
              <a:buChar char="•"/>
            </a:pPr>
            <a:r>
              <a:rPr lang="en-US" sz="2000" dirty="0" smtClean="0">
                <a:solidFill>
                  <a:schemeClr val="accent5">
                    <a:lumMod val="50000"/>
                  </a:schemeClr>
                </a:solidFill>
              </a:rPr>
              <a:t>Send a notification as soon as Rates drop – or an offer pops up</a:t>
            </a:r>
            <a:endParaRPr lang="en-US" sz="2000" dirty="0">
              <a:solidFill>
                <a:schemeClr val="accent5">
                  <a:lumMod val="50000"/>
                </a:schemeClr>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799374179"/>
              </p:ext>
            </p:extLst>
          </p:nvPr>
        </p:nvGraphicFramePr>
        <p:xfrm>
          <a:off x="9431416" y="2683693"/>
          <a:ext cx="2315118" cy="3332480"/>
        </p:xfrm>
        <a:graphic>
          <a:graphicData uri="http://schemas.openxmlformats.org/drawingml/2006/table">
            <a:tbl>
              <a:tblPr bandRow="1">
                <a:tableStyleId>{21E4AEA4-8DFA-4A89-87EB-49C32662AFE0}</a:tableStyleId>
              </a:tblPr>
              <a:tblGrid>
                <a:gridCol w="2315118"/>
              </a:tblGrid>
              <a:tr h="355720">
                <a:tc>
                  <a:txBody>
                    <a:bodyPr/>
                    <a:lstStyle/>
                    <a:p>
                      <a:pPr algn="ctr">
                        <a:buNone/>
                      </a:pPr>
                      <a:r>
                        <a:rPr lang="en-US" dirty="0" smtClean="0">
                          <a:solidFill>
                            <a:schemeClr val="bg1"/>
                          </a:solidFill>
                        </a:rPr>
                        <a:t>Relevance</a:t>
                      </a:r>
                      <a:endParaRPr lang="en-US" dirty="0">
                        <a:solidFill>
                          <a:schemeClr val="bg1"/>
                        </a:solidFill>
                      </a:endParaRPr>
                    </a:p>
                  </a:txBody>
                  <a:tcPr anchor="ctr">
                    <a:solidFill>
                      <a:schemeClr val="accent5">
                        <a:lumMod val="75000"/>
                      </a:schemeClr>
                    </a:solidFill>
                  </a:tcPr>
                </a:tc>
              </a:tr>
              <a:tr h="370840">
                <a:tc>
                  <a:txBody>
                    <a:bodyPr/>
                    <a:lstStyle/>
                    <a:p>
                      <a:pPr algn="ctr"/>
                      <a:endParaRPr lang="en-US" dirty="0">
                        <a:solidFill>
                          <a:schemeClr val="bg1"/>
                        </a:solidFill>
                      </a:endParaRPr>
                    </a:p>
                  </a:txBody>
                  <a:tcPr anchor="ctr">
                    <a:noFill/>
                  </a:tcPr>
                </a:tc>
              </a:tr>
              <a:tr h="370840">
                <a:tc>
                  <a:txBody>
                    <a:bodyPr/>
                    <a:lstStyle/>
                    <a:p>
                      <a:pPr algn="ctr"/>
                      <a:r>
                        <a:rPr lang="en-US" dirty="0" smtClean="0">
                          <a:solidFill>
                            <a:schemeClr val="bg1"/>
                          </a:solidFill>
                        </a:rPr>
                        <a:t>Simplicity </a:t>
                      </a:r>
                      <a:endParaRPr lang="en-US" dirty="0">
                        <a:solidFill>
                          <a:schemeClr val="bg1"/>
                        </a:solidFill>
                      </a:endParaRPr>
                    </a:p>
                  </a:txBody>
                  <a:tcPr anchor="ctr">
                    <a:solidFill>
                      <a:schemeClr val="accent5">
                        <a:lumMod val="75000"/>
                      </a:schemeClr>
                    </a:solidFill>
                  </a:tcPr>
                </a:tc>
              </a:tr>
              <a:tr h="370840">
                <a:tc>
                  <a:txBody>
                    <a:bodyPr/>
                    <a:lstStyle/>
                    <a:p>
                      <a:pPr algn="ctr"/>
                      <a:endParaRPr lang="en-US" dirty="0">
                        <a:solidFill>
                          <a:schemeClr val="bg1"/>
                        </a:solidFill>
                      </a:endParaRPr>
                    </a:p>
                  </a:txBody>
                  <a:tcPr anchor="ctr">
                    <a:noFill/>
                  </a:tcPr>
                </a:tc>
              </a:tr>
              <a:tr h="370840">
                <a:tc>
                  <a:txBody>
                    <a:bodyPr/>
                    <a:lstStyle/>
                    <a:p>
                      <a:pPr algn="ctr"/>
                      <a:r>
                        <a:rPr lang="en-US" dirty="0" smtClean="0">
                          <a:solidFill>
                            <a:schemeClr val="bg1"/>
                          </a:solidFill>
                        </a:rPr>
                        <a:t>Choice </a:t>
                      </a:r>
                      <a:endParaRPr lang="en-US" dirty="0">
                        <a:solidFill>
                          <a:schemeClr val="bg1"/>
                        </a:solidFill>
                      </a:endParaRPr>
                    </a:p>
                  </a:txBody>
                  <a:tcPr anchor="ctr">
                    <a:solidFill>
                      <a:schemeClr val="accent5">
                        <a:lumMod val="75000"/>
                      </a:schemeClr>
                    </a:solidFill>
                  </a:tcPr>
                </a:tc>
              </a:tr>
              <a:tr h="370840">
                <a:tc>
                  <a:txBody>
                    <a:bodyPr/>
                    <a:lstStyle/>
                    <a:p>
                      <a:pPr algn="ctr"/>
                      <a:endParaRPr lang="en-US" dirty="0">
                        <a:solidFill>
                          <a:schemeClr val="bg1"/>
                        </a:solidFill>
                      </a:endParaRPr>
                    </a:p>
                  </a:txBody>
                  <a:tcPr anchor="ctr">
                    <a:noFill/>
                  </a:tcPr>
                </a:tc>
              </a:tr>
              <a:tr h="370840">
                <a:tc>
                  <a:txBody>
                    <a:bodyPr/>
                    <a:lstStyle/>
                    <a:p>
                      <a:pPr algn="ctr"/>
                      <a:r>
                        <a:rPr lang="en-US" dirty="0" smtClean="0">
                          <a:solidFill>
                            <a:schemeClr val="bg1"/>
                          </a:solidFill>
                        </a:rPr>
                        <a:t>Timing</a:t>
                      </a:r>
                      <a:endParaRPr lang="en-US" dirty="0">
                        <a:solidFill>
                          <a:schemeClr val="bg1"/>
                        </a:solidFill>
                      </a:endParaRPr>
                    </a:p>
                  </a:txBody>
                  <a:tcPr anchor="ctr">
                    <a:solidFill>
                      <a:schemeClr val="accent5">
                        <a:lumMod val="75000"/>
                      </a:schemeClr>
                    </a:solidFill>
                  </a:tcPr>
                </a:tc>
              </a:tr>
              <a:tr h="370840">
                <a:tc>
                  <a:txBody>
                    <a:bodyPr/>
                    <a:lstStyle/>
                    <a:p>
                      <a:pPr algn="ctr"/>
                      <a:endParaRPr lang="en-US" dirty="0">
                        <a:solidFill>
                          <a:schemeClr val="bg1"/>
                        </a:solidFill>
                      </a:endParaRPr>
                    </a:p>
                  </a:txBody>
                  <a:tcPr anchor="ctr">
                    <a:noFill/>
                  </a:tcPr>
                </a:tc>
              </a:tr>
              <a:tr h="370840">
                <a:tc>
                  <a:txBody>
                    <a:bodyPr/>
                    <a:lstStyle/>
                    <a:p>
                      <a:pPr algn="ctr"/>
                      <a:r>
                        <a:rPr lang="en-US" dirty="0" smtClean="0">
                          <a:solidFill>
                            <a:schemeClr val="bg1"/>
                          </a:solidFill>
                        </a:rPr>
                        <a:t>Location</a:t>
                      </a:r>
                      <a:endParaRPr lang="en-US" dirty="0">
                        <a:solidFill>
                          <a:schemeClr val="bg1"/>
                        </a:solidFill>
                      </a:endParaRPr>
                    </a:p>
                  </a:txBody>
                  <a:tcPr anchor="ctr">
                    <a:solidFill>
                      <a:schemeClr val="accent5">
                        <a:lumMod val="75000"/>
                      </a:schemeClr>
                    </a:solidFill>
                  </a:tcPr>
                </a:tc>
              </a:tr>
            </a:tbl>
          </a:graphicData>
        </a:graphic>
      </p:graphicFrame>
      <p:sp>
        <p:nvSpPr>
          <p:cNvPr id="13" name="Rectangle 12"/>
          <p:cNvSpPr/>
          <p:nvPr/>
        </p:nvSpPr>
        <p:spPr>
          <a:xfrm>
            <a:off x="9431417" y="1668505"/>
            <a:ext cx="2315118" cy="8660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Five Golden Rules for Notifications</a:t>
            </a:r>
          </a:p>
        </p:txBody>
      </p:sp>
      <p:graphicFrame>
        <p:nvGraphicFramePr>
          <p:cNvPr id="14" name="Table 13"/>
          <p:cNvGraphicFramePr>
            <a:graphicFrameLocks noGrp="1"/>
          </p:cNvGraphicFramePr>
          <p:nvPr>
            <p:extLst>
              <p:ext uri="{D42A27DB-BD31-4B8C-83A1-F6EECF244321}">
                <p14:modId xmlns:p14="http://schemas.microsoft.com/office/powerpoint/2010/main" val="4066816484"/>
              </p:ext>
            </p:extLst>
          </p:nvPr>
        </p:nvGraphicFramePr>
        <p:xfrm>
          <a:off x="9431416" y="2683693"/>
          <a:ext cx="386122" cy="3332480"/>
        </p:xfrm>
        <a:graphic>
          <a:graphicData uri="http://schemas.openxmlformats.org/drawingml/2006/table">
            <a:tbl>
              <a:tblPr bandRow="1">
                <a:tableStyleId>{21E4AEA4-8DFA-4A89-87EB-49C32662AFE0}</a:tableStyleId>
              </a:tblPr>
              <a:tblGrid>
                <a:gridCol w="386122"/>
              </a:tblGrid>
              <a:tr h="355720">
                <a:tc>
                  <a:txBody>
                    <a:bodyPr/>
                    <a:lstStyle/>
                    <a:p>
                      <a:pPr algn="ctr">
                        <a:buNone/>
                      </a:pPr>
                      <a:r>
                        <a:rPr lang="en-US" dirty="0" smtClean="0">
                          <a:solidFill>
                            <a:schemeClr val="bg1"/>
                          </a:solidFill>
                        </a:rPr>
                        <a:t>1</a:t>
                      </a:r>
                      <a:endParaRPr lang="en-US" dirty="0">
                        <a:solidFill>
                          <a:schemeClr val="bg1"/>
                        </a:solidFill>
                      </a:endParaRPr>
                    </a:p>
                  </a:txBody>
                  <a:tcPr anchor="ctr">
                    <a:solidFill>
                      <a:schemeClr val="accent5">
                        <a:lumMod val="50000"/>
                      </a:schemeClr>
                    </a:solidFill>
                  </a:tcPr>
                </a:tc>
              </a:tr>
              <a:tr h="370840">
                <a:tc>
                  <a:txBody>
                    <a:bodyPr/>
                    <a:lstStyle/>
                    <a:p>
                      <a:pPr algn="ctr"/>
                      <a:endParaRPr lang="en-US" dirty="0">
                        <a:solidFill>
                          <a:schemeClr val="bg1"/>
                        </a:solidFill>
                      </a:endParaRPr>
                    </a:p>
                  </a:txBody>
                  <a:tcPr anchor="ctr">
                    <a:noFill/>
                  </a:tcPr>
                </a:tc>
              </a:tr>
              <a:tr h="370840">
                <a:tc>
                  <a:txBody>
                    <a:bodyPr/>
                    <a:lstStyle/>
                    <a:p>
                      <a:pPr algn="ctr"/>
                      <a:r>
                        <a:rPr lang="en-US" dirty="0" smtClean="0">
                          <a:solidFill>
                            <a:schemeClr val="bg1"/>
                          </a:solidFill>
                        </a:rPr>
                        <a:t>2</a:t>
                      </a:r>
                      <a:endParaRPr lang="en-US" dirty="0">
                        <a:solidFill>
                          <a:schemeClr val="bg1"/>
                        </a:solidFill>
                      </a:endParaRPr>
                    </a:p>
                  </a:txBody>
                  <a:tcPr anchor="ctr">
                    <a:solidFill>
                      <a:schemeClr val="accent5">
                        <a:lumMod val="50000"/>
                      </a:schemeClr>
                    </a:solidFill>
                  </a:tcPr>
                </a:tc>
              </a:tr>
              <a:tr h="370840">
                <a:tc>
                  <a:txBody>
                    <a:bodyPr/>
                    <a:lstStyle/>
                    <a:p>
                      <a:pPr algn="ctr"/>
                      <a:endParaRPr lang="en-US" dirty="0">
                        <a:solidFill>
                          <a:schemeClr val="bg1"/>
                        </a:solidFill>
                      </a:endParaRPr>
                    </a:p>
                  </a:txBody>
                  <a:tcPr anchor="ctr">
                    <a:noFill/>
                  </a:tcPr>
                </a:tc>
              </a:tr>
              <a:tr h="370840">
                <a:tc>
                  <a:txBody>
                    <a:bodyPr/>
                    <a:lstStyle/>
                    <a:p>
                      <a:pPr algn="ctr"/>
                      <a:r>
                        <a:rPr lang="en-US" dirty="0" smtClean="0">
                          <a:solidFill>
                            <a:schemeClr val="bg1"/>
                          </a:solidFill>
                        </a:rPr>
                        <a:t>3</a:t>
                      </a:r>
                      <a:endParaRPr lang="en-US" dirty="0">
                        <a:solidFill>
                          <a:schemeClr val="bg1"/>
                        </a:solidFill>
                      </a:endParaRPr>
                    </a:p>
                  </a:txBody>
                  <a:tcPr anchor="ctr">
                    <a:solidFill>
                      <a:schemeClr val="accent5">
                        <a:lumMod val="50000"/>
                      </a:schemeClr>
                    </a:solidFill>
                  </a:tcPr>
                </a:tc>
              </a:tr>
              <a:tr h="370840">
                <a:tc>
                  <a:txBody>
                    <a:bodyPr/>
                    <a:lstStyle/>
                    <a:p>
                      <a:pPr algn="ctr"/>
                      <a:endParaRPr lang="en-US" dirty="0">
                        <a:solidFill>
                          <a:schemeClr val="bg1"/>
                        </a:solidFill>
                      </a:endParaRPr>
                    </a:p>
                  </a:txBody>
                  <a:tcPr anchor="ctr">
                    <a:noFill/>
                  </a:tcPr>
                </a:tc>
              </a:tr>
              <a:tr h="370840">
                <a:tc>
                  <a:txBody>
                    <a:bodyPr/>
                    <a:lstStyle/>
                    <a:p>
                      <a:pPr algn="ctr"/>
                      <a:r>
                        <a:rPr lang="en-US" dirty="0" smtClean="0">
                          <a:solidFill>
                            <a:schemeClr val="bg1"/>
                          </a:solidFill>
                        </a:rPr>
                        <a:t>4</a:t>
                      </a:r>
                      <a:endParaRPr lang="en-US" dirty="0">
                        <a:solidFill>
                          <a:schemeClr val="bg1"/>
                        </a:solidFill>
                      </a:endParaRPr>
                    </a:p>
                  </a:txBody>
                  <a:tcPr anchor="ctr">
                    <a:solidFill>
                      <a:schemeClr val="accent5">
                        <a:lumMod val="50000"/>
                      </a:schemeClr>
                    </a:solidFill>
                  </a:tcPr>
                </a:tc>
              </a:tr>
              <a:tr h="370840">
                <a:tc>
                  <a:txBody>
                    <a:bodyPr/>
                    <a:lstStyle/>
                    <a:p>
                      <a:pPr algn="ctr"/>
                      <a:endParaRPr lang="en-US" dirty="0">
                        <a:solidFill>
                          <a:schemeClr val="bg1"/>
                        </a:solidFill>
                      </a:endParaRPr>
                    </a:p>
                  </a:txBody>
                  <a:tcPr anchor="ctr">
                    <a:noFill/>
                  </a:tcPr>
                </a:tc>
              </a:tr>
              <a:tr h="370840">
                <a:tc>
                  <a:txBody>
                    <a:bodyPr/>
                    <a:lstStyle/>
                    <a:p>
                      <a:pPr algn="ctr"/>
                      <a:r>
                        <a:rPr lang="en-US" dirty="0" smtClean="0">
                          <a:solidFill>
                            <a:schemeClr val="bg1"/>
                          </a:solidFill>
                        </a:rPr>
                        <a:t>5</a:t>
                      </a:r>
                      <a:endParaRPr lang="en-US" dirty="0">
                        <a:solidFill>
                          <a:schemeClr val="bg1"/>
                        </a:solidFill>
                      </a:endParaRPr>
                    </a:p>
                  </a:txBody>
                  <a:tcPr anchor="ctr">
                    <a:solidFill>
                      <a:schemeClr val="accent5">
                        <a:lumMod val="50000"/>
                      </a:schemeClr>
                    </a:solidFill>
                  </a:tcPr>
                </a:tc>
              </a:tr>
            </a:tbl>
          </a:graphicData>
        </a:graphic>
      </p:graphicFrame>
      <p:sp>
        <p:nvSpPr>
          <p:cNvPr id="16" name="Text Placeholder 3"/>
          <p:cNvSpPr txBox="1">
            <a:spLocks/>
          </p:cNvSpPr>
          <p:nvPr/>
        </p:nvSpPr>
        <p:spPr>
          <a:xfrm>
            <a:off x="1126465" y="937896"/>
            <a:ext cx="9939070" cy="3781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smtClean="0">
                <a:solidFill>
                  <a:schemeClr val="accent5">
                    <a:lumMod val="50000"/>
                  </a:schemeClr>
                </a:solidFill>
              </a:rPr>
              <a:t>Outcome : Incentivize or nudge conversions</a:t>
            </a:r>
            <a:endParaRPr lang="en-US" sz="2000" b="1" dirty="0">
              <a:solidFill>
                <a:schemeClr val="accent5">
                  <a:lumMod val="50000"/>
                </a:schemeClr>
              </a:solidFill>
            </a:endParaRPr>
          </a:p>
        </p:txBody>
      </p:sp>
      <p:sp>
        <p:nvSpPr>
          <p:cNvPr id="17" name="Oval 16"/>
          <p:cNvSpPr/>
          <p:nvPr/>
        </p:nvSpPr>
        <p:spPr>
          <a:xfrm>
            <a:off x="3156236" y="909159"/>
            <a:ext cx="403463" cy="357240"/>
          </a:xfrm>
          <a:prstGeom prst="ellipse">
            <a:avLst/>
          </a:prstGeom>
          <a:solidFill>
            <a:schemeClr val="accent5">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4</a:t>
            </a:r>
            <a:endParaRPr lang="en-US" sz="2000" dirty="0"/>
          </a:p>
        </p:txBody>
      </p:sp>
    </p:spTree>
    <p:extLst>
      <p:ext uri="{BB962C8B-B14F-4D97-AF65-F5344CB8AC3E}">
        <p14:creationId xmlns:p14="http://schemas.microsoft.com/office/powerpoint/2010/main" val="958262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a:solidFill>
                  <a:srgbClr val="000000">
                    <a:lumMod val="50000"/>
                    <a:lumOff val="50000"/>
                  </a:srgb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p>
        </p:txBody>
      </p:sp>
      <p:grpSp>
        <p:nvGrpSpPr>
          <p:cNvPr id="12" name="Group 11"/>
          <p:cNvGrpSpPr/>
          <p:nvPr/>
        </p:nvGrpSpPr>
        <p:grpSpPr>
          <a:xfrm>
            <a:off x="1" y="240941"/>
            <a:ext cx="12192000" cy="523220"/>
            <a:chOff x="1" y="295654"/>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218478" y="295654"/>
              <a:ext cx="3735714" cy="523220"/>
            </a:xfrm>
            <a:prstGeom prst="rect">
              <a:avLst/>
            </a:prstGeom>
            <a:solidFill>
              <a:schemeClr val="bg1"/>
            </a:solidFill>
          </p:spPr>
          <p:txBody>
            <a:bodyPr wrap="squar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Learning Objectives</a:t>
              </a:r>
              <a:endParaRPr lang="en-IN" sz="2800" b="1" dirty="0">
                <a:solidFill>
                  <a:srgbClr val="0070C0"/>
                </a:solidFill>
                <a:latin typeface="Leelawadee UI" panose="020B0502040204020203" pitchFamily="34" charset="-34"/>
                <a:cs typeface="Leelawadee UI" panose="020B0502040204020203" pitchFamily="34" charset="-34"/>
              </a:endParaRPr>
            </a:p>
          </p:txBody>
        </p:sp>
      </p:grpSp>
      <p:graphicFrame>
        <p:nvGraphicFramePr>
          <p:cNvPr id="2" name="Diagram 1"/>
          <p:cNvGraphicFramePr/>
          <p:nvPr>
            <p:extLst>
              <p:ext uri="{D42A27DB-BD31-4B8C-83A1-F6EECF244321}">
                <p14:modId xmlns:p14="http://schemas.microsoft.com/office/powerpoint/2010/main" val="2451365551"/>
              </p:ext>
            </p:extLst>
          </p:nvPr>
        </p:nvGraphicFramePr>
        <p:xfrm>
          <a:off x="1417144" y="764161"/>
          <a:ext cx="9697545"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9769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791491" y="291779"/>
              <a:ext cx="2609112"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A Quick Recap</a:t>
              </a:r>
            </a:p>
          </p:txBody>
        </p:sp>
      </p:grpSp>
      <p:graphicFrame>
        <p:nvGraphicFramePr>
          <p:cNvPr id="7" name="Diagram 6"/>
          <p:cNvGraphicFramePr/>
          <p:nvPr>
            <p:extLst>
              <p:ext uri="{D42A27DB-BD31-4B8C-83A1-F6EECF244321}">
                <p14:modId xmlns:p14="http://schemas.microsoft.com/office/powerpoint/2010/main" val="4283462435"/>
              </p:ext>
            </p:extLst>
          </p:nvPr>
        </p:nvGraphicFramePr>
        <p:xfrm>
          <a:off x="285915" y="895441"/>
          <a:ext cx="11454328" cy="535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550290774"/>
              </p:ext>
            </p:extLst>
          </p:nvPr>
        </p:nvGraphicFramePr>
        <p:xfrm>
          <a:off x="483025" y="1607613"/>
          <a:ext cx="11257218" cy="4097267"/>
        </p:xfrm>
        <a:graphic>
          <a:graphicData uri="http://schemas.openxmlformats.org/drawingml/2006/table">
            <a:tbl>
              <a:tblPr bandRow="1">
                <a:tableStyleId>{BC89EF96-8CEA-46FF-86C4-4CE0E7609802}</a:tableStyleId>
              </a:tblPr>
              <a:tblGrid>
                <a:gridCol w="2325489"/>
                <a:gridCol w="208280"/>
                <a:gridCol w="2567577"/>
                <a:gridCol w="208280"/>
                <a:gridCol w="2996112"/>
                <a:gridCol w="208280"/>
                <a:gridCol w="2743200"/>
              </a:tblGrid>
              <a:tr h="1370396">
                <a:tc>
                  <a:txBody>
                    <a:bodyPr/>
                    <a:lstStyle/>
                    <a:p>
                      <a:pPr algn="ctr"/>
                      <a:r>
                        <a:rPr lang="en-US" sz="1500" b="1" dirty="0" smtClean="0"/>
                        <a:t>Business Imperative</a:t>
                      </a:r>
                    </a:p>
                    <a:p>
                      <a:endParaRPr lang="en-US" sz="1500" dirty="0" smtClean="0"/>
                    </a:p>
                    <a:p>
                      <a:r>
                        <a:rPr lang="en-US" sz="1500" dirty="0" smtClean="0"/>
                        <a:t>Increase</a:t>
                      </a:r>
                      <a:r>
                        <a:rPr lang="en-US" sz="1500" baseline="0" dirty="0" smtClean="0"/>
                        <a:t> conversions on App</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a:t>
                      </a:r>
                      <a:r>
                        <a:rPr lang="en-US" sz="1500" b="1" baseline="0" dirty="0" smtClean="0"/>
                        <a:t> data will I need?</a:t>
                      </a:r>
                    </a:p>
                    <a:p>
                      <a:endParaRPr lang="en-US" sz="1500" baseline="0" dirty="0" smtClean="0"/>
                    </a:p>
                    <a:p>
                      <a:pPr marL="285750" indent="-285750">
                        <a:buFont typeface="Arial" panose="020B0604020202020204" pitchFamily="34" charset="0"/>
                        <a:buChar char="•"/>
                      </a:pPr>
                      <a:r>
                        <a:rPr lang="en-US" sz="1500" baseline="0" dirty="0" smtClean="0"/>
                        <a:t>Mobile data</a:t>
                      </a:r>
                    </a:p>
                    <a:p>
                      <a:pPr marL="285750" indent="-285750">
                        <a:buFont typeface="Arial" panose="020B0604020202020204" pitchFamily="34" charset="0"/>
                        <a:buChar char="•"/>
                      </a:pPr>
                      <a:r>
                        <a:rPr lang="en-US" sz="1500" baseline="0" dirty="0" smtClean="0"/>
                        <a:t>User data</a:t>
                      </a:r>
                    </a:p>
                    <a:p>
                      <a:pPr marL="285750" indent="-285750">
                        <a:buFont typeface="Arial" panose="020B0604020202020204" pitchFamily="34" charset="0"/>
                        <a:buChar char="•"/>
                      </a:pPr>
                      <a:r>
                        <a:rPr lang="en-US" sz="1500" baseline="0" dirty="0" smtClean="0"/>
                        <a:t>App usage data</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Insights can I generate?</a:t>
                      </a:r>
                    </a:p>
                    <a:p>
                      <a:endParaRPr lang="en-US" sz="1500" dirty="0" smtClean="0"/>
                    </a:p>
                    <a:p>
                      <a:pPr marL="285750" indent="-285750">
                        <a:buFont typeface="Arial" panose="020B0604020202020204" pitchFamily="34" charset="0"/>
                        <a:buChar char="•"/>
                      </a:pPr>
                      <a:r>
                        <a:rPr lang="en-US" sz="1500" dirty="0" smtClean="0"/>
                        <a:t>User behaviour</a:t>
                      </a:r>
                    </a:p>
                    <a:p>
                      <a:pPr marL="285750" indent="-285750">
                        <a:buFont typeface="Arial" panose="020B0604020202020204" pitchFamily="34" charset="0"/>
                        <a:buChar char="•"/>
                      </a:pPr>
                      <a:r>
                        <a:rPr lang="en-US" sz="1500" dirty="0" smtClean="0"/>
                        <a:t>User needs</a:t>
                      </a:r>
                    </a:p>
                    <a:p>
                      <a:pPr marL="285750" indent="-285750">
                        <a:buFont typeface="Arial" panose="020B0604020202020204" pitchFamily="34" charset="0"/>
                        <a:buChar char="•"/>
                      </a:pPr>
                      <a:r>
                        <a:rPr lang="en-US" sz="1500" dirty="0" smtClean="0"/>
                        <a:t>Etc...</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Action</a:t>
                      </a:r>
                      <a:r>
                        <a:rPr lang="en-US" sz="1500" b="1" baseline="0" dirty="0" smtClean="0"/>
                        <a:t> Can I take?</a:t>
                      </a:r>
                    </a:p>
                    <a:p>
                      <a:endParaRPr lang="en-US" sz="1500" baseline="0" dirty="0" smtClean="0"/>
                    </a:p>
                    <a:p>
                      <a:pPr marL="285750" indent="-285750">
                        <a:buFont typeface="Arial" panose="020B0604020202020204" pitchFamily="34" charset="0"/>
                        <a:buChar char="•"/>
                      </a:pPr>
                      <a:r>
                        <a:rPr lang="en-US" sz="1500" baseline="0" dirty="0" smtClean="0"/>
                        <a:t>Optimize app design</a:t>
                      </a:r>
                    </a:p>
                    <a:p>
                      <a:pPr marL="285750" indent="-285750">
                        <a:buFont typeface="Arial" panose="020B0604020202020204" pitchFamily="34" charset="0"/>
                        <a:buChar char="•"/>
                      </a:pPr>
                      <a:r>
                        <a:rPr lang="en-US" sz="1500" baseline="0" dirty="0" smtClean="0"/>
                        <a:t>Change layout or flow</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alpha val="20000"/>
                      </a:schemeClr>
                    </a:solidFill>
                  </a:tcPr>
                </a:tc>
              </a:tr>
              <a:tr h="2726871">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9" name="Group 8"/>
          <p:cNvGrpSpPr/>
          <p:nvPr/>
        </p:nvGrpSpPr>
        <p:grpSpPr>
          <a:xfrm>
            <a:off x="4131129" y="5758906"/>
            <a:ext cx="6284538" cy="470916"/>
            <a:chOff x="4131129" y="6370761"/>
            <a:chExt cx="6284538" cy="258640"/>
          </a:xfrm>
        </p:grpSpPr>
        <p:cxnSp>
          <p:nvCxnSpPr>
            <p:cNvPr id="10" name="Elbow Connector 9"/>
            <p:cNvCxnSpPr/>
            <p:nvPr/>
          </p:nvCxnSpPr>
          <p:spPr>
            <a:xfrm rot="10800000">
              <a:off x="4131129" y="6370762"/>
              <a:ext cx="6284538" cy="258639"/>
            </a:xfrm>
            <a:prstGeom prst="bentConnector3">
              <a:avLst>
                <a:gd name="adj1" fmla="val 99885"/>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10415667" y="6370761"/>
              <a:ext cx="0" cy="242310"/>
            </a:xfrm>
            <a:prstGeom prst="line">
              <a:avLst/>
            </a:prstGeom>
          </p:spPr>
          <p:style>
            <a:lnRef idx="1">
              <a:schemeClr val="dk1"/>
            </a:lnRef>
            <a:fillRef idx="0">
              <a:schemeClr val="dk1"/>
            </a:fillRef>
            <a:effectRef idx="0">
              <a:schemeClr val="dk1"/>
            </a:effectRef>
            <a:fontRef idx="minor">
              <a:schemeClr val="tx1"/>
            </a:fontRef>
          </p:style>
        </p:cxnSp>
      </p:grpSp>
      <p:sp>
        <p:nvSpPr>
          <p:cNvPr id="13" name="Rectangle 12"/>
          <p:cNvSpPr/>
          <p:nvPr/>
        </p:nvSpPr>
        <p:spPr>
          <a:xfrm>
            <a:off x="4995563" y="5815949"/>
            <a:ext cx="4555670" cy="373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02060"/>
                </a:solidFill>
              </a:rPr>
              <a:t>Continuously measure the parameters to verify if Actions are yielding desired business outcomes</a:t>
            </a:r>
            <a:endParaRPr lang="en-US" sz="1400" dirty="0">
              <a:solidFill>
                <a:srgbClr val="002060"/>
              </a:solidFill>
            </a:endParaRPr>
          </a:p>
        </p:txBody>
      </p:sp>
      <p:pic>
        <p:nvPicPr>
          <p:cNvPr id="14" name="Picture 2" descr="Related image"/>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88232" y="3299681"/>
            <a:ext cx="2895600" cy="20949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529141" y="3038071"/>
            <a:ext cx="1466422" cy="2536180"/>
          </a:xfrm>
          <a:prstGeom prst="rect">
            <a:avLst/>
          </a:prstGeom>
        </p:spPr>
      </p:pic>
      <p:pic>
        <p:nvPicPr>
          <p:cNvPr id="17" name="Picture 4" descr="Related image"/>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878286" y="3153057"/>
            <a:ext cx="2808514" cy="23885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Related image"/>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123815" y="3299681"/>
            <a:ext cx="2457450" cy="198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0006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617539" y="291779"/>
              <a:ext cx="695703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Case Study: Increasing Conversion Rates</a:t>
              </a:r>
            </a:p>
          </p:txBody>
        </p:sp>
      </p:grpSp>
      <p:grpSp>
        <p:nvGrpSpPr>
          <p:cNvPr id="7" name="Group 6"/>
          <p:cNvGrpSpPr/>
          <p:nvPr/>
        </p:nvGrpSpPr>
        <p:grpSpPr>
          <a:xfrm>
            <a:off x="227958" y="4615866"/>
            <a:ext cx="11484561" cy="1514733"/>
            <a:chOff x="156976" y="4564991"/>
            <a:chExt cx="11484561" cy="1975637"/>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6976" y="4564991"/>
              <a:ext cx="1952380" cy="1927634"/>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73168" y="4564991"/>
              <a:ext cx="2209120" cy="1927634"/>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76604" y="4636386"/>
              <a:ext cx="1752946" cy="1904242"/>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76316" y="4636385"/>
              <a:ext cx="1726251" cy="1856240"/>
            </a:xfrm>
            <a:prstGeom prst="rect">
              <a:avLst/>
            </a:prstGeom>
          </p:spPr>
        </p:pic>
        <p:pic>
          <p:nvPicPr>
            <p:cNvPr id="13" name="Picture 1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27910" y="4636385"/>
              <a:ext cx="1590699" cy="1864594"/>
            </a:xfrm>
            <a:prstGeom prst="rect">
              <a:avLst/>
            </a:prstGeom>
          </p:spPr>
        </p:pic>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87780" y="4636385"/>
              <a:ext cx="1253757" cy="1864594"/>
            </a:xfrm>
            <a:prstGeom prst="rect">
              <a:avLst/>
            </a:prstGeom>
          </p:spPr>
        </p:pic>
      </p:grpSp>
      <p:graphicFrame>
        <p:nvGraphicFramePr>
          <p:cNvPr id="16" name="Diagram 15"/>
          <p:cNvGraphicFramePr/>
          <p:nvPr>
            <p:extLst>
              <p:ext uri="{D42A27DB-BD31-4B8C-83A1-F6EECF244321}">
                <p14:modId xmlns:p14="http://schemas.microsoft.com/office/powerpoint/2010/main" val="1409164785"/>
              </p:ext>
            </p:extLst>
          </p:nvPr>
        </p:nvGraphicFramePr>
        <p:xfrm>
          <a:off x="292923" y="1174847"/>
          <a:ext cx="11348614" cy="194209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7" name="Rectangle 16"/>
          <p:cNvSpPr/>
          <p:nvPr/>
        </p:nvSpPr>
        <p:spPr>
          <a:xfrm>
            <a:off x="1204148" y="2790371"/>
            <a:ext cx="2796352" cy="1143000"/>
          </a:xfrm>
          <a:prstGeom prst="rect">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solidFill>
                  <a:schemeClr val="accent5">
                    <a:lumMod val="50000"/>
                  </a:schemeClr>
                </a:solidFill>
              </a:rPr>
              <a:t>Where do Users drop-off in Listing Process?</a:t>
            </a:r>
            <a:endParaRPr lang="en-US" dirty="0">
              <a:solidFill>
                <a:schemeClr val="accent5">
                  <a:lumMod val="50000"/>
                </a:schemeClr>
              </a:solidFill>
            </a:endParaRPr>
          </a:p>
        </p:txBody>
      </p:sp>
      <p:sp>
        <p:nvSpPr>
          <p:cNvPr id="18" name="Rectangle 17"/>
          <p:cNvSpPr/>
          <p:nvPr/>
        </p:nvSpPr>
        <p:spPr>
          <a:xfrm>
            <a:off x="4569054" y="2767034"/>
            <a:ext cx="2796352" cy="1143000"/>
          </a:xfrm>
          <a:prstGeom prst="rect">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solidFill>
                  <a:schemeClr val="accent5">
                    <a:lumMod val="50000"/>
                  </a:schemeClr>
                </a:solidFill>
              </a:rPr>
              <a:t>Most users drop off when asked to enter Listing details upfront</a:t>
            </a:r>
            <a:endParaRPr lang="en-US" dirty="0">
              <a:solidFill>
                <a:schemeClr val="accent5">
                  <a:lumMod val="50000"/>
                </a:schemeClr>
              </a:solidFill>
            </a:endParaRPr>
          </a:p>
        </p:txBody>
      </p:sp>
      <p:sp>
        <p:nvSpPr>
          <p:cNvPr id="19" name="Rectangle 18"/>
          <p:cNvSpPr/>
          <p:nvPr/>
        </p:nvSpPr>
        <p:spPr>
          <a:xfrm>
            <a:off x="7853795" y="2790371"/>
            <a:ext cx="2796352" cy="1143000"/>
          </a:xfrm>
          <a:prstGeom prst="rect">
            <a:avLst/>
          </a:prstGeom>
          <a:solidFill>
            <a:schemeClr val="accent5">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solidFill>
                  <a:schemeClr val="accent5">
                    <a:lumMod val="50000"/>
                  </a:schemeClr>
                </a:solidFill>
              </a:rPr>
              <a:t>Split Listing details across three screens</a:t>
            </a:r>
            <a:endParaRPr lang="en-US" dirty="0">
              <a:solidFill>
                <a:schemeClr val="accent5">
                  <a:lumMod val="50000"/>
                </a:schemeClr>
              </a:solidFill>
            </a:endParaRPr>
          </a:p>
        </p:txBody>
      </p:sp>
      <p:sp>
        <p:nvSpPr>
          <p:cNvPr id="20" name="Rectangle 19"/>
          <p:cNvSpPr/>
          <p:nvPr/>
        </p:nvSpPr>
        <p:spPr>
          <a:xfrm>
            <a:off x="227958" y="4095159"/>
            <a:ext cx="11419596" cy="413657"/>
          </a:xfrm>
          <a:prstGeom prst="rect">
            <a:avLst/>
          </a:prstGeom>
          <a:solidFill>
            <a:srgbClr val="F14124"/>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Outcome – User friendly Listing Process. Conversions went up 400%</a:t>
            </a:r>
            <a:endParaRPr lang="en-US" dirty="0">
              <a:solidFill>
                <a:schemeClr val="bg1"/>
              </a:solidFill>
            </a:endParaRPr>
          </a:p>
        </p:txBody>
      </p:sp>
      <p:pic>
        <p:nvPicPr>
          <p:cNvPr id="21" name="Picture 2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650147" y="167699"/>
            <a:ext cx="1146315" cy="356441"/>
          </a:xfrm>
          <a:prstGeom prst="rect">
            <a:avLst/>
          </a:prstGeom>
        </p:spPr>
      </p:pic>
      <p:sp>
        <p:nvSpPr>
          <p:cNvPr id="2" name="Rectangle 1"/>
          <p:cNvSpPr/>
          <p:nvPr/>
        </p:nvSpPr>
        <p:spPr>
          <a:xfrm>
            <a:off x="227959" y="1128665"/>
            <a:ext cx="9628964" cy="369332"/>
          </a:xfrm>
          <a:prstGeom prst="rect">
            <a:avLst/>
          </a:prstGeom>
        </p:spPr>
        <p:txBody>
          <a:bodyPr wrap="square">
            <a:spAutoFit/>
          </a:bodyPr>
          <a:lstStyle/>
          <a:p>
            <a:r>
              <a:rPr lang="en-US" b="1" dirty="0">
                <a:solidFill>
                  <a:schemeClr val="accent5">
                    <a:lumMod val="50000"/>
                  </a:schemeClr>
                </a:solidFill>
              </a:rPr>
              <a:t>Airbnb continuously monitored the drop-offs of first time hosts to streamline the Listing process</a:t>
            </a:r>
          </a:p>
        </p:txBody>
      </p:sp>
    </p:spTree>
    <p:extLst>
      <p:ext uri="{BB962C8B-B14F-4D97-AF65-F5344CB8AC3E}">
        <p14:creationId xmlns:p14="http://schemas.microsoft.com/office/powerpoint/2010/main" val="2510102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5410200"/>
          </a:xfrm>
          <a:prstGeom prst="rect">
            <a:avLst/>
          </a:prstGeom>
          <a:solidFill>
            <a:srgbClr val="7030A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 name="Group 7"/>
          <p:cNvGrpSpPr/>
          <p:nvPr/>
        </p:nvGrpSpPr>
        <p:grpSpPr>
          <a:xfrm>
            <a:off x="1546697" y="228600"/>
            <a:ext cx="9104095" cy="4283501"/>
            <a:chOff x="1546697" y="-358424"/>
            <a:chExt cx="9104095" cy="4283501"/>
          </a:xfrm>
        </p:grpSpPr>
        <p:sp>
          <p:nvSpPr>
            <p:cNvPr id="5" name="Rectangle 4"/>
            <p:cNvSpPr/>
            <p:nvPr/>
          </p:nvSpPr>
          <p:spPr>
            <a:xfrm>
              <a:off x="1546697" y="1960714"/>
              <a:ext cx="9104095" cy="923330"/>
            </a:xfrm>
            <a:prstGeom prst="rect">
              <a:avLst/>
            </a:prstGeom>
          </p:spPr>
          <p:txBody>
            <a:bodyPr wrap="none">
              <a:spAutoFit/>
            </a:bodyPr>
            <a:lstStyle/>
            <a:p>
              <a:pPr algn="ctr"/>
              <a:r>
                <a:rPr lang="en-IN" sz="5400" dirty="0" smtClean="0">
                  <a:ln/>
                  <a:solidFill>
                    <a:prstClr val="white"/>
                  </a:solidFill>
                  <a:latin typeface="Leelawadee UI" panose="020B0502040204020203" pitchFamily="34" charset="-34"/>
                  <a:cs typeface="Leelawadee UI" panose="020B0502040204020203" pitchFamily="34" charset="-34"/>
                </a:rPr>
                <a:t>Making your presence felt on</a:t>
              </a:r>
              <a:endParaRPr lang="en-IN" sz="5400" dirty="0">
                <a:ln/>
                <a:solidFill>
                  <a:prstClr val="white"/>
                </a:solidFill>
                <a:latin typeface="Leelawadee UI" panose="020B0502040204020203" pitchFamily="34" charset="-34"/>
                <a:cs typeface="Leelawadee UI" panose="020B0502040204020203" pitchFamily="34" charset="-34"/>
              </a:endParaRPr>
            </a:p>
          </p:txBody>
        </p:sp>
        <p:sp>
          <p:nvSpPr>
            <p:cNvPr id="31" name="Rectangle 30"/>
            <p:cNvSpPr/>
            <p:nvPr/>
          </p:nvSpPr>
          <p:spPr>
            <a:xfrm>
              <a:off x="3416758" y="2724748"/>
              <a:ext cx="5363969" cy="1200329"/>
            </a:xfrm>
            <a:prstGeom prst="rect">
              <a:avLst/>
            </a:prstGeom>
          </p:spPr>
          <p:txBody>
            <a:bodyPr wrap="none">
              <a:spAutoFit/>
            </a:bodyPr>
            <a:lstStyle/>
            <a:p>
              <a:pPr algn="ctr"/>
              <a:r>
                <a:rPr lang="en-IN" sz="7200" dirty="0" smtClean="0">
                  <a:ln/>
                  <a:solidFill>
                    <a:prstClr val="white"/>
                  </a:solidFill>
                  <a:latin typeface="Leelawadee UI" panose="020B0502040204020203" pitchFamily="34" charset="-34"/>
                  <a:cs typeface="Leelawadee UI" panose="020B0502040204020203" pitchFamily="34" charset="-34"/>
                </a:rPr>
                <a:t>Social Media</a:t>
              </a:r>
              <a:endParaRPr lang="en-IN" sz="7200" dirty="0">
                <a:ln/>
                <a:solidFill>
                  <a:prstClr val="white"/>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3" y="-358424"/>
              <a:ext cx="2634054" cy="2646878"/>
            </a:xfrm>
            <a:prstGeom prst="rect">
              <a:avLst/>
            </a:prstGeom>
          </p:spPr>
          <p:txBody>
            <a:bodyPr wrap="none">
              <a:spAutoFit/>
            </a:bodyPr>
            <a:lstStyle/>
            <a:p>
              <a:pPr algn="ctr"/>
              <a:r>
                <a:rPr lang="en-IN" sz="16600" b="1" dirty="0" smtClean="0">
                  <a:solidFill>
                    <a:prstClr val="white"/>
                  </a:solidFill>
                  <a:latin typeface="Leelawadee UI" panose="020B0502040204020203" pitchFamily="34" charset="-34"/>
                  <a:cs typeface="Leelawadee UI" panose="020B0502040204020203" pitchFamily="34" charset="-34"/>
                </a:rPr>
                <a:t>03</a:t>
              </a:r>
              <a:endParaRPr lang="en-IN" sz="16600" dirty="0">
                <a:solidFill>
                  <a:prstClr val="white"/>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54664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99969" y="291779"/>
              <a:ext cx="4192173"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Social Media Landscape</a:t>
              </a:r>
            </a:p>
          </p:txBody>
        </p:sp>
      </p:grpSp>
      <p:graphicFrame>
        <p:nvGraphicFramePr>
          <p:cNvPr id="18" name="Table 17"/>
          <p:cNvGraphicFramePr>
            <a:graphicFrameLocks noGrp="1"/>
          </p:cNvGraphicFramePr>
          <p:nvPr>
            <p:extLst>
              <p:ext uri="{D42A27DB-BD31-4B8C-83A1-F6EECF244321}">
                <p14:modId xmlns:p14="http://schemas.microsoft.com/office/powerpoint/2010/main" val="3457056949"/>
              </p:ext>
            </p:extLst>
          </p:nvPr>
        </p:nvGraphicFramePr>
        <p:xfrm>
          <a:off x="3114343" y="2313279"/>
          <a:ext cx="4387690" cy="3831406"/>
        </p:xfrm>
        <a:graphic>
          <a:graphicData uri="http://schemas.openxmlformats.org/drawingml/2006/table">
            <a:tbl>
              <a:tblPr firstRow="1" bandRow="1">
                <a:tableStyleId>{17292A2E-F333-43FB-9621-5CBBE7FDCDCB}</a:tableStyleId>
              </a:tblPr>
              <a:tblGrid>
                <a:gridCol w="1355769"/>
                <a:gridCol w="1421281"/>
                <a:gridCol w="1610640"/>
              </a:tblGrid>
              <a:tr h="700435">
                <a:tc>
                  <a:txBody>
                    <a:bodyPr/>
                    <a:lstStyle/>
                    <a:p>
                      <a:pPr algn="ctr"/>
                      <a:r>
                        <a:rPr lang="en-IN" sz="1400" dirty="0" smtClean="0"/>
                        <a:t>Data</a:t>
                      </a:r>
                      <a:r>
                        <a:rPr lang="en-IN" sz="1400" baseline="0" dirty="0" smtClean="0"/>
                        <a:t> on </a:t>
                      </a:r>
                    </a:p>
                    <a:p>
                      <a:pPr algn="ctr"/>
                      <a:r>
                        <a:rPr lang="en-IN" sz="1400" baseline="0" dirty="0" smtClean="0"/>
                        <a:t>Posts</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1"/>
                    </a:solidFill>
                  </a:tcPr>
                </a:tc>
                <a:tc>
                  <a:txBody>
                    <a:bodyPr/>
                    <a:lstStyle/>
                    <a:p>
                      <a:pPr algn="ctr"/>
                      <a:r>
                        <a:rPr lang="en-IN" sz="1400" dirty="0" smtClean="0"/>
                        <a:t>Data on Followers </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1"/>
                    </a:solidFill>
                  </a:tcPr>
                </a:tc>
                <a:tc>
                  <a:txBody>
                    <a:bodyPr/>
                    <a:lstStyle/>
                    <a:p>
                      <a:pPr algn="ctr"/>
                      <a:r>
                        <a:rPr lang="en-IN" sz="1400" dirty="0" smtClean="0"/>
                        <a:t>Data on Channels</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1"/>
                    </a:solidFill>
                  </a:tcPr>
                </a:tc>
              </a:tr>
              <a:tr h="729703">
                <a:tc>
                  <a:txBody>
                    <a:bodyPr/>
                    <a:lstStyle/>
                    <a:p>
                      <a:pPr algn="ctr"/>
                      <a:r>
                        <a:rPr lang="en-IN" sz="1400" dirty="0" smtClean="0"/>
                        <a:t>Likes , Comments , Shares</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r>
                        <a:rPr lang="en-IN" sz="1400" dirty="0" smtClean="0"/>
                        <a:t>Geography </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r>
                        <a:rPr lang="en-IN" sz="1400" dirty="0" smtClean="0"/>
                        <a:t>Fan</a:t>
                      </a:r>
                      <a:r>
                        <a:rPr lang="en-IN" sz="1400" baseline="0" dirty="0" smtClean="0"/>
                        <a:t> count , No. of Post</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r h="909341">
                <a:tc>
                  <a:txBody>
                    <a:bodyPr/>
                    <a:lstStyle/>
                    <a:p>
                      <a:pPr algn="ctr"/>
                      <a:r>
                        <a:rPr lang="en-IN" sz="1400" dirty="0" smtClean="0"/>
                        <a:t>Retweet , Favourite, Shares</a:t>
                      </a:r>
                      <a:r>
                        <a:rPr lang="en-IN" sz="1400" baseline="0" dirty="0" smtClean="0"/>
                        <a:t> </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r>
                        <a:rPr lang="en-IN" sz="1400" dirty="0" smtClean="0"/>
                        <a:t>Geography , Interest , Follower</a:t>
                      </a:r>
                      <a:r>
                        <a:rPr lang="en-IN" sz="1400" baseline="0" dirty="0" smtClean="0"/>
                        <a:t> Count</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400" dirty="0" smtClean="0"/>
                        <a:t>Followers</a:t>
                      </a:r>
                      <a:r>
                        <a:rPr lang="en-IN" sz="1400" baseline="0" dirty="0" smtClean="0"/>
                        <a:t> count , Similar brands</a:t>
                      </a:r>
                      <a:endParaRPr lang="en-IN" sz="1400" dirty="0" smtClean="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r h="760407">
                <a:tc>
                  <a:txBody>
                    <a:bodyPr/>
                    <a:lstStyle/>
                    <a:p>
                      <a:pPr algn="ctr"/>
                      <a:r>
                        <a:rPr lang="en-IN" sz="1400" dirty="0" smtClean="0"/>
                        <a:t>Comment</a:t>
                      </a:r>
                      <a:r>
                        <a:rPr lang="en-IN" sz="1400" baseline="0" dirty="0" smtClean="0"/>
                        <a:t> , Like , Dislike </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r>
                        <a:rPr lang="en-IN" sz="1400" dirty="0" smtClean="0"/>
                        <a:t>Geography</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400" baseline="0" dirty="0" smtClean="0"/>
                        <a:t>No. of Video Upload, related Channel </a:t>
                      </a:r>
                      <a:endParaRPr lang="en-IN" sz="1400" dirty="0" smtClean="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r h="729703">
                <a:tc>
                  <a:txBody>
                    <a:bodyPr/>
                    <a:lstStyle/>
                    <a:p>
                      <a:pPr algn="ctr"/>
                      <a:r>
                        <a:rPr lang="en-IN" sz="1400" dirty="0" smtClean="0"/>
                        <a:t>Like,</a:t>
                      </a:r>
                      <a:r>
                        <a:rPr lang="en-IN" sz="1400" baseline="0" dirty="0" smtClean="0"/>
                        <a:t> Comment </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r>
                        <a:rPr lang="en-IN" sz="1400" dirty="0" smtClean="0"/>
                        <a:t>Geography</a:t>
                      </a:r>
                      <a:r>
                        <a:rPr lang="en-IN" sz="1400" baseline="0" dirty="0" smtClean="0"/>
                        <a:t> , Designation</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400" dirty="0" smtClean="0"/>
                        <a:t>Follower</a:t>
                      </a:r>
                      <a:r>
                        <a:rPr lang="en-IN" sz="1400" baseline="0" dirty="0" smtClean="0"/>
                        <a:t> count </a:t>
                      </a:r>
                      <a:endParaRPr lang="en-IN" sz="1400" dirty="0" smtClean="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772834552"/>
              </p:ext>
            </p:extLst>
          </p:nvPr>
        </p:nvGraphicFramePr>
        <p:xfrm>
          <a:off x="8975514" y="2209170"/>
          <a:ext cx="2655205" cy="3859708"/>
        </p:xfrm>
        <a:graphic>
          <a:graphicData uri="http://schemas.openxmlformats.org/drawingml/2006/table">
            <a:tbl>
              <a:tblPr firstRow="1" bandRow="1">
                <a:tableStyleId>{17292A2E-F333-43FB-9621-5CBBE7FDCDCB}</a:tableStyleId>
              </a:tblPr>
              <a:tblGrid>
                <a:gridCol w="2655205"/>
              </a:tblGrid>
              <a:tr h="737322">
                <a:tc>
                  <a:txBody>
                    <a:bodyPr/>
                    <a:lstStyle/>
                    <a:p>
                      <a:pPr algn="ctr"/>
                      <a:r>
                        <a:rPr lang="en-IN" sz="1400" dirty="0" smtClean="0"/>
                        <a:t>Analysis &amp; Measurement</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2">
                        <a:lumMod val="75000"/>
                      </a:schemeClr>
                    </a:solidFill>
                  </a:tcPr>
                </a:tc>
              </a:tr>
              <a:tr h="3122386">
                <a:tc>
                  <a:txBody>
                    <a:bodyPr/>
                    <a:lstStyle/>
                    <a:p>
                      <a:pPr marL="285750" indent="-285750" algn="l">
                        <a:buFont typeface="Arial" panose="020B0604020202020204" pitchFamily="34" charset="0"/>
                        <a:buChar char="•"/>
                      </a:pPr>
                      <a:r>
                        <a:rPr lang="en-IN" sz="1400" dirty="0" smtClean="0"/>
                        <a:t>Industry Benchmarking </a:t>
                      </a:r>
                    </a:p>
                    <a:p>
                      <a:pPr marL="0" indent="0" algn="l">
                        <a:buFont typeface="Arial" panose="020B0604020202020204" pitchFamily="34" charset="0"/>
                        <a:buNone/>
                      </a:pPr>
                      <a:endParaRPr lang="en-IN" sz="1400" dirty="0" smtClean="0"/>
                    </a:p>
                    <a:p>
                      <a:pPr marL="285750" indent="-285750" algn="l">
                        <a:buFont typeface="Arial" panose="020B0604020202020204" pitchFamily="34" charset="0"/>
                        <a:buChar char="•"/>
                      </a:pPr>
                      <a:r>
                        <a:rPr lang="en-IN" sz="1400" dirty="0" smtClean="0"/>
                        <a:t>Online</a:t>
                      </a:r>
                      <a:r>
                        <a:rPr lang="en-IN" sz="1400" baseline="0" dirty="0" smtClean="0"/>
                        <a:t> Reputation Management</a:t>
                      </a:r>
                      <a:endParaRPr lang="en-IN" sz="1400" dirty="0" smtClean="0"/>
                    </a:p>
                    <a:p>
                      <a:pPr marL="285750" indent="-285750" algn="l">
                        <a:buFont typeface="Arial" panose="020B0604020202020204" pitchFamily="34" charset="0"/>
                        <a:buChar char="•"/>
                      </a:pPr>
                      <a:endParaRPr lang="en-IN" sz="1400" dirty="0" smtClean="0"/>
                    </a:p>
                    <a:p>
                      <a:pPr marL="285750" indent="-285750" algn="l">
                        <a:buFont typeface="Arial" panose="020B0604020202020204" pitchFamily="34" charset="0"/>
                        <a:buChar char="•"/>
                      </a:pPr>
                      <a:r>
                        <a:rPr lang="en-IN" sz="1400" dirty="0" smtClean="0"/>
                        <a:t>Topic Mining</a:t>
                      </a:r>
                    </a:p>
                    <a:p>
                      <a:pPr marL="285750" indent="-285750" algn="l">
                        <a:buFont typeface="Arial" panose="020B0604020202020204" pitchFamily="34" charset="0"/>
                        <a:buChar char="•"/>
                      </a:pPr>
                      <a:endParaRPr lang="en-IN" sz="1400" dirty="0" smtClean="0"/>
                    </a:p>
                    <a:p>
                      <a:pPr marL="285750" indent="-285750" algn="l">
                        <a:buFont typeface="Arial" panose="020B0604020202020204" pitchFamily="34" charset="0"/>
                        <a:buChar char="•"/>
                      </a:pPr>
                      <a:r>
                        <a:rPr lang="en-IN" sz="1400" dirty="0" smtClean="0"/>
                        <a:t>Sentiment</a:t>
                      </a:r>
                      <a:r>
                        <a:rPr lang="en-IN" sz="1400" baseline="0" dirty="0" smtClean="0"/>
                        <a:t> Analysis </a:t>
                      </a:r>
                    </a:p>
                    <a:p>
                      <a:pPr marL="285750" indent="-285750" algn="l">
                        <a:buFont typeface="Arial" panose="020B0604020202020204" pitchFamily="34" charset="0"/>
                        <a:buChar char="•"/>
                      </a:pPr>
                      <a:endParaRPr lang="en-IN" sz="1400" baseline="0" dirty="0" smtClean="0"/>
                    </a:p>
                    <a:p>
                      <a:pPr marL="285750" indent="-285750" algn="l">
                        <a:buFont typeface="Arial" panose="020B0604020202020204" pitchFamily="34" charset="0"/>
                        <a:buChar char="•"/>
                      </a:pPr>
                      <a:r>
                        <a:rPr lang="en-IN" sz="1400" baseline="0" dirty="0" smtClean="0"/>
                        <a:t>Lead Generation</a:t>
                      </a:r>
                    </a:p>
                    <a:p>
                      <a:pPr marL="0" indent="0" algn="l">
                        <a:buFont typeface="Arial" panose="020B0604020202020204" pitchFamily="34" charset="0"/>
                        <a:buNone/>
                      </a:pPr>
                      <a:endParaRPr lang="en-IN" sz="1400" dirty="0" smtClean="0"/>
                    </a:p>
                    <a:p>
                      <a:pPr marL="285750" indent="-285750" algn="l">
                        <a:buFont typeface="Arial" panose="020B0604020202020204" pitchFamily="34" charset="0"/>
                        <a:buChar char="•"/>
                      </a:pPr>
                      <a:r>
                        <a:rPr lang="en-IN" sz="1400" dirty="0" smtClean="0"/>
                        <a:t>Influencer</a:t>
                      </a:r>
                      <a:r>
                        <a:rPr lang="en-IN" sz="1400" baseline="0" dirty="0" smtClean="0"/>
                        <a:t> detection</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410149813"/>
              </p:ext>
            </p:extLst>
          </p:nvPr>
        </p:nvGraphicFramePr>
        <p:xfrm>
          <a:off x="1016457" y="2313279"/>
          <a:ext cx="1287800" cy="3816091"/>
        </p:xfrm>
        <a:graphic>
          <a:graphicData uri="http://schemas.openxmlformats.org/drawingml/2006/table">
            <a:tbl>
              <a:tblPr firstRow="1" bandRow="1">
                <a:tableStyleId>{17292A2E-F333-43FB-9621-5CBBE7FDCDCB}</a:tableStyleId>
              </a:tblPr>
              <a:tblGrid>
                <a:gridCol w="1287800"/>
              </a:tblGrid>
              <a:tr h="777927">
                <a:tc>
                  <a:txBody>
                    <a:bodyPr/>
                    <a:lstStyle/>
                    <a:p>
                      <a:pPr algn="ctr"/>
                      <a:r>
                        <a:rPr lang="en-IN" sz="1400" dirty="0" smtClean="0"/>
                        <a:t>Social</a:t>
                      </a:r>
                      <a:r>
                        <a:rPr lang="en-IN" sz="1400" baseline="0" dirty="0" smtClean="0"/>
                        <a:t> Media</a:t>
                      </a:r>
                    </a:p>
                    <a:p>
                      <a:pPr algn="ctr"/>
                      <a:r>
                        <a:rPr lang="en-IN" sz="1400" baseline="0" dirty="0" err="1" smtClean="0"/>
                        <a:t>Channles</a:t>
                      </a:r>
                      <a:r>
                        <a:rPr lang="en-IN" sz="1400" baseline="0" dirty="0" smtClean="0"/>
                        <a:t> </a:t>
                      </a:r>
                      <a:r>
                        <a:rPr lang="en-IN" sz="1400" dirty="0" smtClean="0"/>
                        <a:t> </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tx1"/>
                    </a:solidFill>
                  </a:tcPr>
                </a:tc>
              </a:tr>
              <a:tr h="759541">
                <a:tc>
                  <a:txBody>
                    <a:bodyPr/>
                    <a:lstStyle/>
                    <a:p>
                      <a:pPr algn="ctr"/>
                      <a:r>
                        <a:rPr lang="en-IN" sz="1400" dirty="0" smtClean="0"/>
                        <a:t>Awareness (Reach)</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r h="759541">
                <a:tc>
                  <a:txBody>
                    <a:bodyPr/>
                    <a:lstStyle/>
                    <a:p>
                      <a:pPr algn="ctr"/>
                      <a:r>
                        <a:rPr lang="en-IN" sz="1400" dirty="0" smtClean="0"/>
                        <a:t>Engagement</a:t>
                      </a:r>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r h="75954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dirty="0" smtClean="0"/>
                        <a:t>Drive traffic to website</a:t>
                      </a:r>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r h="759541">
                <a:tc>
                  <a:txBody>
                    <a:bodyPr/>
                    <a:lstStyle/>
                    <a:p>
                      <a:pPr algn="ctr"/>
                      <a:r>
                        <a:rPr lang="en-IN" sz="1400" dirty="0" smtClean="0"/>
                        <a:t>Leads &amp; Conversions</a:t>
                      </a:r>
                      <a:endParaRPr lang="en-IN" sz="1400" dirty="0"/>
                    </a:p>
                  </a:txBody>
                  <a:tcPr anchor="ct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r>
            </a:tbl>
          </a:graphicData>
        </a:graphic>
      </p:graphicFrame>
      <p:sp>
        <p:nvSpPr>
          <p:cNvPr id="22" name="Rounded Rectangle 21"/>
          <p:cNvSpPr/>
          <p:nvPr/>
        </p:nvSpPr>
        <p:spPr>
          <a:xfrm>
            <a:off x="601344" y="1898168"/>
            <a:ext cx="7318289" cy="4407103"/>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3" name="Rounded Rectangle 22"/>
          <p:cNvSpPr/>
          <p:nvPr/>
        </p:nvSpPr>
        <p:spPr>
          <a:xfrm>
            <a:off x="8646678" y="1869100"/>
            <a:ext cx="3231051" cy="4436171"/>
          </a:xfrm>
          <a:prstGeom prst="roundRect">
            <a:avLst/>
          </a:prstGeom>
          <a:noFill/>
          <a:ln>
            <a:solidFill>
              <a:schemeClr val="tx1">
                <a:lumMod val="95000"/>
                <a:lumOff val="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25" name="Group 24"/>
          <p:cNvGrpSpPr/>
          <p:nvPr/>
        </p:nvGrpSpPr>
        <p:grpSpPr>
          <a:xfrm>
            <a:off x="-50006" y="950635"/>
            <a:ext cx="12192000" cy="840502"/>
            <a:chOff x="-4693772" y="2132960"/>
            <a:chExt cx="7307358" cy="479192"/>
          </a:xfrm>
        </p:grpSpPr>
        <p:sp>
          <p:nvSpPr>
            <p:cNvPr id="26" name="Pentagon 25"/>
            <p:cNvSpPr/>
            <p:nvPr/>
          </p:nvSpPr>
          <p:spPr>
            <a:xfrm>
              <a:off x="0" y="2132960"/>
              <a:ext cx="2613586" cy="479192"/>
            </a:xfrm>
            <a:prstGeom prst="homePlat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1">
                      <a:lumMod val="50000"/>
                    </a:schemeClr>
                  </a:solidFill>
                  <a:latin typeface="Leelawadee UI" panose="020B0502040204020203" pitchFamily="34" charset="-34"/>
                  <a:cs typeface="Leelawadee UI" panose="020B0502040204020203" pitchFamily="34" charset="-34"/>
                </a:rPr>
                <a:t>03: </a:t>
              </a:r>
            </a:p>
            <a:p>
              <a:pPr algn="ctr"/>
              <a:r>
                <a:rPr lang="en-IN" sz="1600" b="1" dirty="0" smtClean="0">
                  <a:solidFill>
                    <a:schemeClr val="accent1">
                      <a:lumMod val="50000"/>
                    </a:schemeClr>
                  </a:solidFill>
                  <a:latin typeface="Leelawadee UI" panose="020B0502040204020203" pitchFamily="34" charset="-34"/>
                  <a:cs typeface="Leelawadee UI" panose="020B0502040204020203" pitchFamily="34" charset="-34"/>
                </a:rPr>
                <a:t>ANALYZE, ACT, MEASURE</a:t>
              </a:r>
              <a:endParaRPr lang="en-IN" sz="1600" b="1" dirty="0">
                <a:solidFill>
                  <a:schemeClr val="accent1">
                    <a:lumMod val="50000"/>
                  </a:schemeClr>
                </a:solidFill>
                <a:latin typeface="Leelawadee UI" panose="020B0502040204020203" pitchFamily="34" charset="-34"/>
                <a:cs typeface="Leelawadee UI" panose="020B0502040204020203" pitchFamily="34" charset="-34"/>
              </a:endParaRPr>
            </a:p>
          </p:txBody>
        </p:sp>
        <p:sp>
          <p:nvSpPr>
            <p:cNvPr id="27" name="Pentagon 26"/>
            <p:cNvSpPr/>
            <p:nvPr/>
          </p:nvSpPr>
          <p:spPr>
            <a:xfrm>
              <a:off x="-2887356" y="2132960"/>
              <a:ext cx="3154056" cy="479192"/>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bg1"/>
                  </a:solidFill>
                  <a:latin typeface="Leelawadee UI" panose="020B0502040204020203" pitchFamily="34" charset="-34"/>
                  <a:cs typeface="Leelawadee UI" panose="020B0502040204020203" pitchFamily="34" charset="-34"/>
                </a:rPr>
                <a:t>02: </a:t>
              </a:r>
              <a:endParaRPr lang="en-IN" sz="1600" dirty="0">
                <a:solidFill>
                  <a:schemeClr val="bg1"/>
                </a:solidFill>
                <a:latin typeface="Leelawadee UI" panose="020B0502040204020203" pitchFamily="34" charset="-34"/>
                <a:cs typeface="Leelawadee UI" panose="020B0502040204020203" pitchFamily="34" charset="-34"/>
              </a:endParaRPr>
            </a:p>
            <a:p>
              <a:pPr algn="ctr"/>
              <a:r>
                <a:rPr lang="en-IN" sz="1600" b="1" dirty="0" smtClean="0">
                  <a:solidFill>
                    <a:schemeClr val="bg1"/>
                  </a:solidFill>
                  <a:latin typeface="Leelawadee UI" panose="020B0502040204020203" pitchFamily="34" charset="-34"/>
                  <a:cs typeface="Leelawadee UI" panose="020B0502040204020203" pitchFamily="34" charset="-34"/>
                </a:rPr>
                <a:t>WHAT DATA DO I HAVE, </a:t>
              </a:r>
            </a:p>
            <a:p>
              <a:pPr algn="ctr"/>
              <a:r>
                <a:rPr lang="en-IN" sz="1600" b="1" dirty="0" smtClean="0">
                  <a:solidFill>
                    <a:schemeClr val="bg1"/>
                  </a:solidFill>
                  <a:latin typeface="Leelawadee UI" panose="020B0502040204020203" pitchFamily="34" charset="-34"/>
                  <a:cs typeface="Leelawadee UI" panose="020B0502040204020203" pitchFamily="34" charset="-34"/>
                </a:rPr>
                <a:t>TO CREATE INSIGHTS?</a:t>
              </a:r>
              <a:endParaRPr lang="en-IN" sz="1600" b="1" dirty="0">
                <a:solidFill>
                  <a:schemeClr val="bg1"/>
                </a:solidFill>
                <a:latin typeface="Leelawadee UI" panose="020B0502040204020203" pitchFamily="34" charset="-34"/>
                <a:cs typeface="Leelawadee UI" panose="020B0502040204020203" pitchFamily="34" charset="-34"/>
              </a:endParaRPr>
            </a:p>
          </p:txBody>
        </p:sp>
        <p:sp>
          <p:nvSpPr>
            <p:cNvPr id="28" name="Pentagon 27"/>
            <p:cNvSpPr/>
            <p:nvPr/>
          </p:nvSpPr>
          <p:spPr>
            <a:xfrm>
              <a:off x="-4693772" y="2132960"/>
              <a:ext cx="2080441" cy="479192"/>
            </a:xfrm>
            <a:prstGeom prst="homePlat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Leelawadee UI" panose="020B0502040204020203" pitchFamily="34" charset="-34"/>
                  <a:cs typeface="Leelawadee UI" panose="020B0502040204020203" pitchFamily="34" charset="-34"/>
                </a:rPr>
                <a:t>01: </a:t>
              </a:r>
            </a:p>
            <a:p>
              <a:pPr algn="ctr"/>
              <a:r>
                <a:rPr lang="en-US" sz="1600" b="1" dirty="0" smtClean="0">
                  <a:solidFill>
                    <a:schemeClr val="bg1"/>
                  </a:solidFill>
                  <a:latin typeface="Leelawadee UI" panose="020B0502040204020203" pitchFamily="34" charset="-34"/>
                  <a:cs typeface="Leelawadee UI" panose="020B0502040204020203" pitchFamily="34" charset="-34"/>
                </a:rPr>
                <a:t>WHAT OUTCOMES </a:t>
              </a:r>
            </a:p>
            <a:p>
              <a:pPr algn="ctr"/>
              <a:r>
                <a:rPr lang="en-US" sz="1600" b="1" dirty="0" smtClean="0">
                  <a:solidFill>
                    <a:schemeClr val="bg1"/>
                  </a:solidFill>
                  <a:latin typeface="Leelawadee UI" panose="020B0502040204020203" pitchFamily="34" charset="-34"/>
                  <a:cs typeface="Leelawadee UI" panose="020B0502040204020203" pitchFamily="34" charset="-34"/>
                </a:rPr>
                <a:t>DO YOU WANT TO ACHIEVE?</a:t>
              </a:r>
              <a:endParaRPr lang="en-US" sz="1600" b="1" dirty="0">
                <a:solidFill>
                  <a:schemeClr val="bg1"/>
                </a:solidFill>
                <a:latin typeface="Leelawadee UI" panose="020B0502040204020203" pitchFamily="34" charset="-34"/>
                <a:cs typeface="Leelawadee UI" panose="020B0502040204020203" pitchFamily="34" charset="-34"/>
              </a:endParaRPr>
            </a:p>
          </p:txBody>
        </p:sp>
      </p:grpSp>
    </p:spTree>
    <p:extLst>
      <p:ext uri="{BB962C8B-B14F-4D97-AF65-F5344CB8AC3E}">
        <p14:creationId xmlns:p14="http://schemas.microsoft.com/office/powerpoint/2010/main" val="2976317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268654" y="291779"/>
              <a:ext cx="5654818"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Social Media Analytics Examples</a:t>
              </a:r>
            </a:p>
          </p:txBody>
        </p:sp>
      </p:grpSp>
      <p:pic>
        <p:nvPicPr>
          <p:cNvPr id="7" name="Picture 6"/>
          <p:cNvPicPr>
            <a:picLocks noChangeAspect="1"/>
          </p:cNvPicPr>
          <p:nvPr/>
        </p:nvPicPr>
        <p:blipFill>
          <a:blip r:embed="rId4" cstate="email">
            <a:clrChange>
              <a:clrFrom>
                <a:srgbClr val="FFFFFF"/>
              </a:clrFrom>
              <a:clrTo>
                <a:srgbClr val="FFFFFF">
                  <a:alpha val="0"/>
                </a:srgbClr>
              </a:clrTo>
            </a:clrChange>
            <a:duotone>
              <a:prstClr val="black"/>
              <a:srgbClr val="92D050">
                <a:tint val="45000"/>
                <a:satMod val="400000"/>
              </a:srgbClr>
            </a:duotone>
            <a:extLst>
              <a:ext uri="{28A0092B-C50C-407E-A947-70E740481C1C}">
                <a14:useLocalDpi xmlns:a14="http://schemas.microsoft.com/office/drawing/2010/main"/>
              </a:ext>
            </a:extLst>
          </a:blip>
          <a:stretch>
            <a:fillRect/>
          </a:stretch>
        </p:blipFill>
        <p:spPr>
          <a:xfrm>
            <a:off x="9294096" y="2011219"/>
            <a:ext cx="2117171" cy="9653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8947" y="1387677"/>
            <a:ext cx="3690106" cy="3334549"/>
          </a:xfrm>
          <a:prstGeom prst="rect">
            <a:avLst/>
          </a:prstGeom>
        </p:spPr>
      </p:pic>
      <p:pic>
        <p:nvPicPr>
          <p:cNvPr id="9" name="Picture 8"/>
          <p:cNvPicPr>
            <a:picLocks noChangeAspect="1"/>
          </p:cNvPicPr>
          <p:nvPr/>
        </p:nvPicPr>
        <p:blipFill>
          <a:blip r:embed="rId6" cstate="email">
            <a:clrChange>
              <a:clrFrom>
                <a:srgbClr val="FFFFFF"/>
              </a:clrFrom>
              <a:clrTo>
                <a:srgbClr val="FFFFFF">
                  <a:alpha val="0"/>
                </a:srgbClr>
              </a:clrTo>
            </a:clrChange>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9459542" y="3432944"/>
            <a:ext cx="2034457" cy="1426659"/>
          </a:xfrm>
          <a:prstGeom prst="rect">
            <a:avLst/>
          </a:prstGeom>
        </p:spPr>
      </p:pic>
      <p:sp>
        <p:nvSpPr>
          <p:cNvPr id="10" name="TextBox 9"/>
          <p:cNvSpPr txBox="1"/>
          <p:nvPr/>
        </p:nvSpPr>
        <p:spPr bwMode="gray">
          <a:xfrm>
            <a:off x="9442561" y="1021251"/>
            <a:ext cx="2258386" cy="484629"/>
          </a:xfrm>
          <a:prstGeom prst="rect">
            <a:avLst/>
          </a:prstGeom>
        </p:spPr>
        <p:txBody>
          <a:bodyPr vert="horz" wrap="square" lIns="91440" tIns="45720" rIns="91440" bIns="45720" rtlCol="0" anchor="ctr">
            <a:noAutofit/>
          </a:bodyPr>
          <a:lstStyle/>
          <a:p>
            <a:pPr algn="ctr"/>
            <a:r>
              <a:rPr lang="en-IN" sz="2400" b="1" dirty="0" smtClean="0">
                <a:solidFill>
                  <a:prstClr val="black"/>
                </a:solidFill>
              </a:rPr>
              <a:t>Voice of Customer</a:t>
            </a:r>
          </a:p>
        </p:txBody>
      </p:sp>
      <p:sp>
        <p:nvSpPr>
          <p:cNvPr id="11" name="TextBox 10"/>
          <p:cNvSpPr txBox="1"/>
          <p:nvPr/>
        </p:nvSpPr>
        <p:spPr bwMode="gray">
          <a:xfrm>
            <a:off x="410777" y="5673963"/>
            <a:ext cx="11476421" cy="465930"/>
          </a:xfrm>
          <a:prstGeom prst="rect">
            <a:avLst/>
          </a:prstGeom>
        </p:spPr>
        <p:txBody>
          <a:bodyPr vert="horz" wrap="square" lIns="91440" tIns="45720" rIns="91440" bIns="45720" rtlCol="0" anchor="ctr">
            <a:noAutofit/>
          </a:bodyPr>
          <a:lstStyle/>
          <a:p>
            <a:r>
              <a:rPr lang="en-IN" sz="1400" dirty="0" smtClean="0"/>
              <a:t>Sentiment </a:t>
            </a:r>
            <a:r>
              <a:rPr lang="en-IN" sz="1400" dirty="0"/>
              <a:t>Index [0-1] displays net sentiment of brand on ‘mentions’ by its follower base. It is calculated as </a:t>
            </a:r>
            <a:r>
              <a:rPr lang="en-IN" sz="1400" dirty="0" smtClean="0"/>
              <a:t>:( </a:t>
            </a:r>
            <a:r>
              <a:rPr lang="en-IN" sz="1400" dirty="0"/>
              <a:t>Positive post + Neutral Post – Negative post ) / (Positive post + Neutral Post + Negative post </a:t>
            </a:r>
            <a:r>
              <a:rPr lang="en-IN" sz="1400" dirty="0" smtClean="0"/>
              <a:t>)</a:t>
            </a:r>
            <a:endParaRPr lang="en-US" sz="1400" dirty="0"/>
          </a:p>
        </p:txBody>
      </p:sp>
      <p:sp>
        <p:nvSpPr>
          <p:cNvPr id="13" name="TextBox 12"/>
          <p:cNvSpPr txBox="1"/>
          <p:nvPr/>
        </p:nvSpPr>
        <p:spPr bwMode="gray">
          <a:xfrm>
            <a:off x="5867971" y="839015"/>
            <a:ext cx="2258386" cy="484629"/>
          </a:xfrm>
          <a:prstGeom prst="rect">
            <a:avLst/>
          </a:prstGeom>
        </p:spPr>
        <p:txBody>
          <a:bodyPr vert="horz" wrap="square" lIns="91440" tIns="45720" rIns="91440" bIns="45720" rtlCol="0" anchor="ctr">
            <a:noAutofit/>
          </a:bodyPr>
          <a:lstStyle/>
          <a:p>
            <a:pPr algn="ctr"/>
            <a:r>
              <a:rPr lang="en-IN" sz="1600" b="1" dirty="0" smtClean="0">
                <a:solidFill>
                  <a:prstClr val="white">
                    <a:lumMod val="50000"/>
                  </a:prstClr>
                </a:solidFill>
              </a:rPr>
              <a:t>Social Sentiment </a:t>
            </a:r>
          </a:p>
        </p:txBody>
      </p:sp>
      <p:pic>
        <p:nvPicPr>
          <p:cNvPr id="14" name="Picture 1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61729" y="1569324"/>
            <a:ext cx="3780629" cy="3152902"/>
          </a:xfrm>
          <a:prstGeom prst="rect">
            <a:avLst/>
          </a:prstGeom>
        </p:spPr>
      </p:pic>
      <p:sp>
        <p:nvSpPr>
          <p:cNvPr id="16" name="TextBox 15"/>
          <p:cNvSpPr txBox="1"/>
          <p:nvPr/>
        </p:nvSpPr>
        <p:spPr bwMode="gray">
          <a:xfrm>
            <a:off x="1508230" y="849243"/>
            <a:ext cx="2258386" cy="484629"/>
          </a:xfrm>
          <a:prstGeom prst="rect">
            <a:avLst/>
          </a:prstGeom>
        </p:spPr>
        <p:txBody>
          <a:bodyPr vert="horz" wrap="square" lIns="91440" tIns="45720" rIns="91440" bIns="45720" rtlCol="0" anchor="ctr">
            <a:noAutofit/>
          </a:bodyPr>
          <a:lstStyle/>
          <a:p>
            <a:pPr algn="ctr"/>
            <a:r>
              <a:rPr lang="en-IN" sz="1600" b="1" dirty="0" smtClean="0">
                <a:solidFill>
                  <a:prstClr val="white">
                    <a:lumMod val="50000"/>
                  </a:prstClr>
                </a:solidFill>
              </a:rPr>
              <a:t>Social Engagement </a:t>
            </a:r>
          </a:p>
        </p:txBody>
      </p:sp>
      <p:sp>
        <p:nvSpPr>
          <p:cNvPr id="17" name="TextBox 16"/>
          <p:cNvSpPr txBox="1"/>
          <p:nvPr/>
        </p:nvSpPr>
        <p:spPr bwMode="gray">
          <a:xfrm>
            <a:off x="9443524" y="1667434"/>
            <a:ext cx="2258386" cy="484629"/>
          </a:xfrm>
          <a:prstGeom prst="rect">
            <a:avLst/>
          </a:prstGeom>
        </p:spPr>
        <p:txBody>
          <a:bodyPr vert="horz" wrap="square" lIns="91440" tIns="45720" rIns="91440" bIns="45720" rtlCol="0" anchor="ctr">
            <a:noAutofit/>
          </a:bodyPr>
          <a:lstStyle/>
          <a:p>
            <a:pPr algn="ctr"/>
            <a:r>
              <a:rPr lang="en-IN" sz="1600" b="1" dirty="0" smtClean="0">
                <a:solidFill>
                  <a:prstClr val="white">
                    <a:lumMod val="50000"/>
                  </a:prstClr>
                </a:solidFill>
              </a:rPr>
              <a:t>Positive Comments</a:t>
            </a:r>
          </a:p>
        </p:txBody>
      </p:sp>
      <p:sp>
        <p:nvSpPr>
          <p:cNvPr id="18" name="TextBox 17"/>
          <p:cNvSpPr txBox="1"/>
          <p:nvPr/>
        </p:nvSpPr>
        <p:spPr bwMode="gray">
          <a:xfrm>
            <a:off x="9347578" y="2920470"/>
            <a:ext cx="2258386" cy="484629"/>
          </a:xfrm>
          <a:prstGeom prst="rect">
            <a:avLst/>
          </a:prstGeom>
        </p:spPr>
        <p:txBody>
          <a:bodyPr vert="horz" wrap="square" lIns="91440" tIns="45720" rIns="91440" bIns="45720" rtlCol="0" anchor="ctr">
            <a:noAutofit/>
          </a:bodyPr>
          <a:lstStyle/>
          <a:p>
            <a:pPr algn="ctr"/>
            <a:r>
              <a:rPr lang="en-IN" sz="1600" b="1" dirty="0" smtClean="0">
                <a:solidFill>
                  <a:prstClr val="white">
                    <a:lumMod val="50000"/>
                  </a:prstClr>
                </a:solidFill>
              </a:rPr>
              <a:t>Negative Comments</a:t>
            </a:r>
          </a:p>
        </p:txBody>
      </p:sp>
      <p:cxnSp>
        <p:nvCxnSpPr>
          <p:cNvPr id="19" name="Straight Connector 18"/>
          <p:cNvCxnSpPr/>
          <p:nvPr/>
        </p:nvCxnSpPr>
        <p:spPr>
          <a:xfrm>
            <a:off x="8785751" y="1161813"/>
            <a:ext cx="91204" cy="344171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05011" y="4933692"/>
            <a:ext cx="11418252" cy="307777"/>
          </a:xfrm>
          <a:prstGeom prst="rect">
            <a:avLst/>
          </a:prstGeom>
        </p:spPr>
        <p:txBody>
          <a:bodyPr wrap="square">
            <a:spAutoFit/>
          </a:bodyPr>
          <a:lstStyle/>
          <a:p>
            <a:pPr marR="0" lvl="0">
              <a:spcBef>
                <a:spcPts val="0"/>
              </a:spcBef>
              <a:spcAft>
                <a:spcPts val="0"/>
              </a:spcAft>
            </a:pPr>
            <a:r>
              <a:rPr lang="en-IN" sz="1400" dirty="0">
                <a:latin typeface="Calibri" panose="020F0502020204030204" pitchFamily="34" charset="0"/>
                <a:ea typeface="Calibri" panose="020F0502020204030204" pitchFamily="34" charset="0"/>
                <a:cs typeface="Times New Roman" panose="02020603050405020304" pitchFamily="18" charset="0"/>
              </a:rPr>
              <a:t>Brand engagement represents number of times brand made an effort to communicate with follower’s across social </a:t>
            </a:r>
            <a:r>
              <a:rPr lang="en-IN" sz="1400" dirty="0" smtClean="0">
                <a:latin typeface="Calibri" panose="020F0502020204030204" pitchFamily="34" charset="0"/>
                <a:ea typeface="Calibri" panose="020F0502020204030204" pitchFamily="34" charset="0"/>
                <a:cs typeface="Times New Roman" panose="02020603050405020304" pitchFamily="18" charset="0"/>
              </a:rPr>
              <a:t>media (FB, Twitter, YouTube, LinkedIn)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347714" y="5209515"/>
            <a:ext cx="10510344" cy="523220"/>
          </a:xfrm>
          <a:prstGeom prst="rect">
            <a:avLst/>
          </a:prstGeom>
        </p:spPr>
        <p:txBody>
          <a:bodyPr wrap="square">
            <a:spAutoFit/>
          </a:bodyPr>
          <a:lstStyle/>
          <a:p>
            <a:pPr marR="0" lvl="0">
              <a:spcBef>
                <a:spcPts val="0"/>
              </a:spcBef>
              <a:spcAft>
                <a:spcPts val="0"/>
              </a:spcAft>
            </a:pPr>
            <a:r>
              <a:rPr lang="en-IN" sz="1400" dirty="0">
                <a:latin typeface="Calibri" panose="020F0502020204030204" pitchFamily="34" charset="0"/>
                <a:ea typeface="Calibri" panose="020F0502020204030204" pitchFamily="34" charset="0"/>
                <a:cs typeface="Times New Roman" panose="02020603050405020304" pitchFamily="18" charset="0"/>
              </a:rPr>
              <a:t>Follower engagement represents number of response from followers to brand’s post across social </a:t>
            </a:r>
            <a:r>
              <a:rPr lang="en-IN" sz="1400" dirty="0" smtClean="0">
                <a:latin typeface="Calibri" panose="020F0502020204030204" pitchFamily="34" charset="0"/>
                <a:ea typeface="Calibri" panose="020F0502020204030204" pitchFamily="34" charset="0"/>
                <a:cs typeface="Times New Roman" panose="02020603050405020304" pitchFamily="18" charset="0"/>
              </a:rPr>
              <a:t>media, it </a:t>
            </a:r>
            <a:r>
              <a:rPr lang="en-IN" sz="1400" dirty="0">
                <a:latin typeface="Calibri" panose="020F0502020204030204" pitchFamily="34" charset="0"/>
                <a:ea typeface="Calibri" panose="020F0502020204030204" pitchFamily="34" charset="0"/>
                <a:cs typeface="Times New Roman" panose="02020603050405020304" pitchFamily="18" charset="0"/>
              </a:rPr>
              <a:t>is calculated by aggregating standardized value of </a:t>
            </a:r>
            <a:r>
              <a:rPr lang="en-IN" sz="1400" dirty="0" smtClean="0">
                <a:latin typeface="Calibri" panose="020F0502020204030204" pitchFamily="34" charset="0"/>
                <a:ea typeface="Calibri" panose="020F0502020204030204" pitchFamily="34" charset="0"/>
                <a:cs typeface="Times New Roman" panose="02020603050405020304" pitchFamily="18" charset="0"/>
              </a:rPr>
              <a:t>certain parameters</a:t>
            </a:r>
            <a:endParaRPr lang="en-US" sz="1400" dirty="0"/>
          </a:p>
        </p:txBody>
      </p:sp>
    </p:spTree>
    <p:extLst>
      <p:ext uri="{BB962C8B-B14F-4D97-AF65-F5344CB8AC3E}">
        <p14:creationId xmlns:p14="http://schemas.microsoft.com/office/powerpoint/2010/main" val="2792053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791501" y="291779"/>
              <a:ext cx="2609112" cy="523220"/>
            </a:xfrm>
            <a:prstGeom prst="rect">
              <a:avLst/>
            </a:prstGeom>
            <a:solidFill>
              <a:schemeClr val="bg1"/>
            </a:solidFill>
          </p:spPr>
          <p:txBody>
            <a:bodyPr wrap="none" anchor="ctr">
              <a:spAutoFit/>
            </a:bodyPr>
            <a:lstStyle/>
            <a:p>
              <a:pPr algn="ctr"/>
              <a:r>
                <a:rPr lang="en-US" sz="2800" b="1" dirty="0" smtClean="0">
                  <a:solidFill>
                    <a:srgbClr val="0070C0"/>
                  </a:solidFill>
                  <a:latin typeface="Leelawadee UI" panose="020B0502040204020203" pitchFamily="34" charset="-34"/>
                  <a:cs typeface="Leelawadee UI" panose="020B0502040204020203" pitchFamily="34" charset="-34"/>
                </a:rPr>
                <a:t>A Quick Recap</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pic>
        <p:nvPicPr>
          <p:cNvPr id="31" name="Picture 30"/>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graphicFrame>
        <p:nvGraphicFramePr>
          <p:cNvPr id="32" name="Diagram 31"/>
          <p:cNvGraphicFramePr/>
          <p:nvPr>
            <p:extLst>
              <p:ext uri="{D42A27DB-BD31-4B8C-83A1-F6EECF244321}">
                <p14:modId xmlns:p14="http://schemas.microsoft.com/office/powerpoint/2010/main" val="1635800451"/>
              </p:ext>
            </p:extLst>
          </p:nvPr>
        </p:nvGraphicFramePr>
        <p:xfrm>
          <a:off x="483025" y="929049"/>
          <a:ext cx="11161486" cy="535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036081759"/>
              </p:ext>
            </p:extLst>
          </p:nvPr>
        </p:nvGraphicFramePr>
        <p:xfrm>
          <a:off x="483025" y="1579634"/>
          <a:ext cx="11257218" cy="2727960"/>
        </p:xfrm>
        <a:graphic>
          <a:graphicData uri="http://schemas.openxmlformats.org/drawingml/2006/table">
            <a:tbl>
              <a:tblPr bandRow="1">
                <a:tableStyleId>{BC89EF96-8CEA-46FF-86C4-4CE0E7609802}</a:tableStyleId>
              </a:tblPr>
              <a:tblGrid>
                <a:gridCol w="2325489"/>
                <a:gridCol w="208280"/>
                <a:gridCol w="2267900"/>
                <a:gridCol w="215153"/>
                <a:gridCol w="2931459"/>
                <a:gridCol w="208280"/>
                <a:gridCol w="3100657"/>
              </a:tblGrid>
              <a:tr h="2563139">
                <a:tc>
                  <a:txBody>
                    <a:bodyPr/>
                    <a:lstStyle/>
                    <a:p>
                      <a:pPr algn="ctr"/>
                      <a:r>
                        <a:rPr lang="en-US" sz="1500" b="1" baseline="0" dirty="0" smtClean="0"/>
                        <a:t> </a:t>
                      </a:r>
                      <a:r>
                        <a:rPr lang="en-US" sz="1500" b="1" dirty="0" smtClean="0"/>
                        <a:t>Business Problem</a:t>
                      </a:r>
                    </a:p>
                    <a:p>
                      <a:endParaRPr lang="en-US" sz="1500" dirty="0" smtClean="0"/>
                    </a:p>
                    <a:p>
                      <a:pPr marL="285750" indent="-285750">
                        <a:buFont typeface="Arial" panose="020B0604020202020204" pitchFamily="34" charset="0"/>
                        <a:buChar char="•"/>
                      </a:pPr>
                      <a:r>
                        <a:rPr lang="en-US" sz="1500" dirty="0" smtClean="0"/>
                        <a:t>Not</a:t>
                      </a:r>
                      <a:r>
                        <a:rPr lang="en-US" sz="1500" baseline="0" dirty="0" smtClean="0"/>
                        <a:t> able to engage traffic on social media pages of brand</a:t>
                      </a:r>
                    </a:p>
                    <a:p>
                      <a:pPr marL="285750" indent="-285750">
                        <a:buFont typeface="Arial" panose="020B0604020202020204" pitchFamily="34" charset="0"/>
                        <a:buChar char="•"/>
                      </a:pPr>
                      <a:endParaRPr lang="en-US" sz="1500" baseline="0" dirty="0" smtClean="0"/>
                    </a:p>
                    <a:p>
                      <a:pPr marL="285750" indent="-285750">
                        <a:buFont typeface="Arial" panose="020B0604020202020204" pitchFamily="34" charset="0"/>
                        <a:buChar char="•"/>
                      </a:pPr>
                      <a:r>
                        <a:rPr lang="en-US" sz="1500" baseline="0" dirty="0" smtClean="0"/>
                        <a:t>Brand has lots of negative comment mentioned in social media</a:t>
                      </a:r>
                    </a:p>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a:t>
                      </a:r>
                      <a:r>
                        <a:rPr lang="en-US" sz="1500" b="1" baseline="0" dirty="0" smtClean="0"/>
                        <a:t> data will I need?</a:t>
                      </a:r>
                    </a:p>
                    <a:p>
                      <a:endParaRPr lang="en-US" sz="1500" baseline="0" dirty="0" smtClean="0"/>
                    </a:p>
                    <a:p>
                      <a:pPr marL="285750" indent="-285750">
                        <a:buFont typeface="Arial" panose="020B0604020202020204" pitchFamily="34" charset="0"/>
                        <a:buChar char="•"/>
                      </a:pPr>
                      <a:r>
                        <a:rPr lang="en-US" sz="1500" baseline="0" dirty="0" smtClean="0"/>
                        <a:t>Followers comments </a:t>
                      </a:r>
                    </a:p>
                    <a:p>
                      <a:pPr marL="285750" indent="-285750">
                        <a:buFont typeface="Arial" panose="020B0604020202020204" pitchFamily="34" charset="0"/>
                        <a:buChar char="•"/>
                      </a:pPr>
                      <a:r>
                        <a:rPr lang="en-US" sz="1500" baseline="0" dirty="0" smtClean="0"/>
                        <a:t>Brand Post</a:t>
                      </a:r>
                    </a:p>
                    <a:p>
                      <a:pPr marL="285750" indent="-285750">
                        <a:buFont typeface="Arial" panose="020B0604020202020204" pitchFamily="34" charset="0"/>
                        <a:buChar char="•"/>
                      </a:pPr>
                      <a:r>
                        <a:rPr lang="en-US" sz="1500" baseline="0" dirty="0" smtClean="0"/>
                        <a:t>‘Social Login’ data </a:t>
                      </a:r>
                    </a:p>
                    <a:p>
                      <a:pPr marL="285750" indent="-285750">
                        <a:buFont typeface="Arial" panose="020B0604020202020204" pitchFamily="34" charset="0"/>
                        <a:buChar char="•"/>
                      </a:pPr>
                      <a:endParaRPr lang="en-US" sz="1500" baseline="0" dirty="0" smtClean="0"/>
                    </a:p>
                    <a:p>
                      <a:pPr marL="285750" indent="-285750">
                        <a:buFont typeface="Arial" panose="020B0604020202020204" pitchFamily="34" charset="0"/>
                        <a:buChar char="•"/>
                      </a:pPr>
                      <a:endParaRPr lang="en-US" sz="1500" baseline="0" dirty="0" smtClean="0"/>
                    </a:p>
                    <a:p>
                      <a:pPr marL="285750" indent="-285750">
                        <a:buFont typeface="Arial" panose="020B0604020202020204" pitchFamily="34" charset="0"/>
                        <a:buChar char="•"/>
                      </a:pPr>
                      <a:endParaRPr lang="en-US" sz="1500" baseline="0" dirty="0" smtClean="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Insights can I generate?</a:t>
                      </a:r>
                    </a:p>
                    <a:p>
                      <a:endParaRPr lang="en-US" sz="1500" dirty="0" smtClean="0"/>
                    </a:p>
                    <a:p>
                      <a:pPr marL="285750" indent="-285750">
                        <a:buFont typeface="Arial" panose="020B0604020202020204" pitchFamily="34" charset="0"/>
                        <a:buChar char="•"/>
                      </a:pPr>
                      <a:r>
                        <a:rPr lang="en-US" sz="1500" baseline="0" dirty="0" smtClean="0"/>
                        <a:t>Followers respond most to ‘Health’ specific post in this industry</a:t>
                      </a:r>
                    </a:p>
                    <a:p>
                      <a:pPr marL="285750" indent="-285750">
                        <a:buFont typeface="Arial" panose="020B0604020202020204" pitchFamily="34" charset="0"/>
                        <a:buChar char="•"/>
                      </a:pPr>
                      <a:r>
                        <a:rPr lang="en-US" sz="1500" baseline="0" dirty="0" smtClean="0"/>
                        <a:t>Brand has high –</a:t>
                      </a:r>
                      <a:r>
                        <a:rPr lang="en-US" sz="1500" baseline="0" dirty="0" err="1" smtClean="0"/>
                        <a:t>ve</a:t>
                      </a:r>
                      <a:r>
                        <a:rPr lang="en-US" sz="1500" baseline="0" dirty="0" smtClean="0"/>
                        <a:t> sentiment for its customer service</a:t>
                      </a:r>
                    </a:p>
                    <a:p>
                      <a:pPr marL="285750" indent="-285750">
                        <a:buFont typeface="Arial" panose="020B0604020202020204" pitchFamily="34" charset="0"/>
                        <a:buChar char="•"/>
                      </a:pPr>
                      <a:r>
                        <a:rPr lang="en-US" sz="1500" baseline="0" dirty="0" smtClean="0"/>
                        <a:t>Top 3 most influential people among brand followers identified </a:t>
                      </a:r>
                    </a:p>
                    <a:p>
                      <a:pPr marL="285750" indent="-285750">
                        <a:buFont typeface="Arial" panose="020B0604020202020204" pitchFamily="34" charset="0"/>
                        <a:buChar char="•"/>
                      </a:pP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Action</a:t>
                      </a:r>
                      <a:r>
                        <a:rPr lang="en-US" sz="1500" b="1" baseline="0" dirty="0" smtClean="0"/>
                        <a:t> Can I take?</a:t>
                      </a:r>
                    </a:p>
                    <a:p>
                      <a:pPr marL="285750" indent="-285750">
                        <a:buFont typeface="Arial" panose="020B0604020202020204" pitchFamily="34" charset="0"/>
                        <a:buChar char="•"/>
                      </a:pPr>
                      <a:endParaRPr lang="en-US" sz="1500" baseline="0" dirty="0" smtClean="0"/>
                    </a:p>
                    <a:p>
                      <a:pPr marL="285750" indent="-285750">
                        <a:buFont typeface="Arial" panose="020B0604020202020204" pitchFamily="34" charset="0"/>
                        <a:buChar char="•"/>
                      </a:pPr>
                      <a:r>
                        <a:rPr lang="en-US" sz="1500" baseline="0" dirty="0" smtClean="0"/>
                        <a:t>Generate more content on top performing categories for my audience </a:t>
                      </a:r>
                    </a:p>
                    <a:p>
                      <a:pPr marL="0" indent="0">
                        <a:buFont typeface="Arial" panose="020B0604020202020204" pitchFamily="34" charset="0"/>
                        <a:buNone/>
                      </a:pPr>
                      <a:endParaRPr lang="en-US" sz="1500" baseline="0" dirty="0" smtClean="0"/>
                    </a:p>
                    <a:p>
                      <a:pPr marL="285750" indent="-285750">
                        <a:buFont typeface="Arial" panose="020B0604020202020204" pitchFamily="34" charset="0"/>
                        <a:buChar char="•"/>
                      </a:pPr>
                      <a:r>
                        <a:rPr lang="en-US" sz="1500" baseline="0" dirty="0" smtClean="0"/>
                        <a:t>Ensure better customer service from company’s end and promote brand image by taking testimonials   from influencers </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20000"/>
                      </a:schemeClr>
                    </a:solidFill>
                  </a:tcPr>
                </a:tc>
              </a:tr>
              <a:tr h="0">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34" name="Picture 4" descr="http://www.codeproject.com/KB/android/823864/social_sentiment_logo.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28357" y="4983447"/>
            <a:ext cx="1870210" cy="109413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http://www.clipartbest.com/cliparts/bcy/o5A/bcyo5ARzi.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074893" y="5111128"/>
            <a:ext cx="2251075" cy="80438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http://ehstoday.com/site-files/ehstoday.com/files/imagecache/large_img/uploads/2013/03/tapemeasurefruit_0.gif"/>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350342" y="4949057"/>
            <a:ext cx="2004396" cy="112852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http://influencerconnect.com/wp-content/uploads/2015/07/influencer-icon.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233646" y="4744204"/>
            <a:ext cx="1753272" cy="146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555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5410200"/>
          </a:xfrm>
          <a:prstGeom prst="rect">
            <a:avLst/>
          </a:prstGeom>
          <a:solidFill>
            <a:schemeClr val="accent5">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 name="Group 7"/>
          <p:cNvGrpSpPr/>
          <p:nvPr/>
        </p:nvGrpSpPr>
        <p:grpSpPr>
          <a:xfrm>
            <a:off x="2296740" y="228600"/>
            <a:ext cx="7604006" cy="4283501"/>
            <a:chOff x="2296740" y="-358424"/>
            <a:chExt cx="7604006" cy="4283501"/>
          </a:xfrm>
        </p:grpSpPr>
        <p:sp>
          <p:nvSpPr>
            <p:cNvPr id="5" name="Rectangle 4"/>
            <p:cNvSpPr/>
            <p:nvPr/>
          </p:nvSpPr>
          <p:spPr>
            <a:xfrm>
              <a:off x="3564652" y="1960714"/>
              <a:ext cx="5068182" cy="1015663"/>
            </a:xfrm>
            <a:prstGeom prst="rect">
              <a:avLst/>
            </a:prstGeom>
          </p:spPr>
          <p:txBody>
            <a:bodyPr wrap="none">
              <a:spAutoFit/>
            </a:bodyPr>
            <a:lstStyle/>
            <a:p>
              <a:pPr algn="ctr"/>
              <a:r>
                <a:rPr lang="en-IN" sz="6000" dirty="0" smtClean="0">
                  <a:ln/>
                  <a:solidFill>
                    <a:prstClr val="white"/>
                  </a:solidFill>
                  <a:latin typeface="Leelawadee UI" panose="020B0502040204020203" pitchFamily="34" charset="-34"/>
                  <a:cs typeface="Leelawadee UI" panose="020B0502040204020203" pitchFamily="34" charset="-34"/>
                </a:rPr>
                <a:t>Powering your</a:t>
              </a:r>
              <a:endParaRPr lang="en-IN" sz="6000" dirty="0">
                <a:ln/>
                <a:solidFill>
                  <a:prstClr val="white"/>
                </a:solidFill>
                <a:latin typeface="Leelawadee UI" panose="020B0502040204020203" pitchFamily="34" charset="-34"/>
                <a:cs typeface="Leelawadee UI" panose="020B0502040204020203" pitchFamily="34" charset="-34"/>
              </a:endParaRPr>
            </a:p>
          </p:txBody>
        </p:sp>
        <p:sp>
          <p:nvSpPr>
            <p:cNvPr id="31" name="Rectangle 30"/>
            <p:cNvSpPr/>
            <p:nvPr/>
          </p:nvSpPr>
          <p:spPr>
            <a:xfrm>
              <a:off x="2296740" y="2724748"/>
              <a:ext cx="7604006" cy="1200329"/>
            </a:xfrm>
            <a:prstGeom prst="rect">
              <a:avLst/>
            </a:prstGeom>
          </p:spPr>
          <p:txBody>
            <a:bodyPr wrap="none">
              <a:spAutoFit/>
            </a:bodyPr>
            <a:lstStyle/>
            <a:p>
              <a:pPr algn="ctr"/>
              <a:r>
                <a:rPr lang="en-IN" sz="7200" dirty="0" smtClean="0">
                  <a:ln/>
                  <a:solidFill>
                    <a:prstClr val="white"/>
                  </a:solidFill>
                  <a:latin typeface="Leelawadee UI" panose="020B0502040204020203" pitchFamily="34" charset="-34"/>
                  <a:cs typeface="Leelawadee UI" panose="020B0502040204020203" pitchFamily="34" charset="-34"/>
                </a:rPr>
                <a:t>Digital Campaigns</a:t>
              </a:r>
              <a:endParaRPr lang="en-IN" sz="7200" dirty="0">
                <a:ln/>
                <a:solidFill>
                  <a:prstClr val="white"/>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3" y="-358424"/>
              <a:ext cx="2634054" cy="2646878"/>
            </a:xfrm>
            <a:prstGeom prst="rect">
              <a:avLst/>
            </a:prstGeom>
          </p:spPr>
          <p:txBody>
            <a:bodyPr wrap="none">
              <a:spAutoFit/>
            </a:bodyPr>
            <a:lstStyle/>
            <a:p>
              <a:pPr algn="ctr"/>
              <a:r>
                <a:rPr lang="en-IN" sz="16600" b="1" dirty="0" smtClean="0">
                  <a:solidFill>
                    <a:prstClr val="white"/>
                  </a:solidFill>
                  <a:latin typeface="Leelawadee UI" panose="020B0502040204020203" pitchFamily="34" charset="-34"/>
                  <a:cs typeface="Leelawadee UI" panose="020B0502040204020203" pitchFamily="34" charset="-34"/>
                </a:rPr>
                <a:t>02</a:t>
              </a:r>
              <a:endParaRPr lang="en-IN" sz="16600" dirty="0">
                <a:solidFill>
                  <a:prstClr val="white"/>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536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086237" y="291779"/>
              <a:ext cx="6019661" cy="523220"/>
            </a:xfrm>
            <a:prstGeom prst="rect">
              <a:avLst/>
            </a:prstGeom>
            <a:solidFill>
              <a:schemeClr val="bg1"/>
            </a:solidFill>
          </p:spPr>
          <p:txBody>
            <a:bodyPr wrap="none" anchor="ctr">
              <a:spAutoFit/>
            </a:bodyPr>
            <a:lstStyle/>
            <a:p>
              <a:pPr algn="ctr"/>
              <a:r>
                <a:rPr lang="en-US" sz="2800" b="1" dirty="0" smtClean="0">
                  <a:solidFill>
                    <a:srgbClr val="0070C0"/>
                  </a:solidFill>
                  <a:latin typeface="Leelawadee UI" panose="020B0502040204020203" pitchFamily="34" charset="-34"/>
                  <a:cs typeface="Leelawadee UI" panose="020B0502040204020203" pitchFamily="34" charset="-34"/>
                </a:rPr>
                <a:t>Customer Engagement Framework</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sp>
        <p:nvSpPr>
          <p:cNvPr id="82" name="Rounded Rectangle 81"/>
          <p:cNvSpPr/>
          <p:nvPr/>
        </p:nvSpPr>
        <p:spPr>
          <a:xfrm>
            <a:off x="629984" y="1673753"/>
            <a:ext cx="1738648" cy="46938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Direct</a:t>
            </a:r>
            <a:endParaRPr lang="en-IN" sz="1600" dirty="0"/>
          </a:p>
        </p:txBody>
      </p:sp>
      <p:sp>
        <p:nvSpPr>
          <p:cNvPr id="83" name="Rounded Rectangle 82"/>
          <p:cNvSpPr/>
          <p:nvPr/>
        </p:nvSpPr>
        <p:spPr>
          <a:xfrm>
            <a:off x="629984" y="3167855"/>
            <a:ext cx="1738648" cy="46938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Referral</a:t>
            </a:r>
            <a:endParaRPr lang="en-IN" sz="1600" dirty="0"/>
          </a:p>
        </p:txBody>
      </p:sp>
      <p:sp>
        <p:nvSpPr>
          <p:cNvPr id="84" name="Rounded Rectangle 83"/>
          <p:cNvSpPr/>
          <p:nvPr/>
        </p:nvSpPr>
        <p:spPr>
          <a:xfrm>
            <a:off x="629984" y="3952407"/>
            <a:ext cx="1738648" cy="46938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Social Media</a:t>
            </a:r>
            <a:endParaRPr lang="en-IN" sz="1600" dirty="0"/>
          </a:p>
        </p:txBody>
      </p:sp>
      <p:sp>
        <p:nvSpPr>
          <p:cNvPr id="85" name="Rounded Rectangle 84"/>
          <p:cNvSpPr/>
          <p:nvPr/>
        </p:nvSpPr>
        <p:spPr>
          <a:xfrm>
            <a:off x="623370" y="5469979"/>
            <a:ext cx="1738648" cy="46938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Email</a:t>
            </a:r>
            <a:endParaRPr lang="en-IN" sz="1600" dirty="0"/>
          </a:p>
        </p:txBody>
      </p:sp>
      <p:sp>
        <p:nvSpPr>
          <p:cNvPr id="86" name="Rounded Rectangle 85"/>
          <p:cNvSpPr/>
          <p:nvPr/>
        </p:nvSpPr>
        <p:spPr>
          <a:xfrm>
            <a:off x="9926015" y="2023638"/>
            <a:ext cx="2020320" cy="5145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t>Buy Online</a:t>
            </a:r>
            <a:endParaRPr lang="en-IN" sz="2000" dirty="0"/>
          </a:p>
        </p:txBody>
      </p:sp>
      <p:sp>
        <p:nvSpPr>
          <p:cNvPr id="87" name="Rounded Rectangle 86"/>
          <p:cNvSpPr/>
          <p:nvPr/>
        </p:nvSpPr>
        <p:spPr>
          <a:xfrm>
            <a:off x="7674449" y="2294226"/>
            <a:ext cx="1579112" cy="104618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t>Submit Lead Information</a:t>
            </a:r>
            <a:endParaRPr lang="en-IN" sz="2000" dirty="0"/>
          </a:p>
        </p:txBody>
      </p:sp>
      <p:sp>
        <p:nvSpPr>
          <p:cNvPr id="88" name="Rounded Rectangle 87"/>
          <p:cNvSpPr/>
          <p:nvPr/>
        </p:nvSpPr>
        <p:spPr>
          <a:xfrm>
            <a:off x="9920357" y="2855001"/>
            <a:ext cx="2020320" cy="60295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t>Buy Offline</a:t>
            </a:r>
            <a:endParaRPr lang="en-IN" sz="2000" dirty="0"/>
          </a:p>
        </p:txBody>
      </p:sp>
      <p:sp>
        <p:nvSpPr>
          <p:cNvPr id="89" name="Rounded Rectangle 88"/>
          <p:cNvSpPr/>
          <p:nvPr/>
        </p:nvSpPr>
        <p:spPr>
          <a:xfrm>
            <a:off x="7720300" y="4472136"/>
            <a:ext cx="1533261" cy="114693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t>Gather Product Information</a:t>
            </a:r>
            <a:endParaRPr lang="en-IN" sz="2000" dirty="0"/>
          </a:p>
        </p:txBody>
      </p:sp>
      <p:sp>
        <p:nvSpPr>
          <p:cNvPr id="90" name="Rounded Rectangle 89"/>
          <p:cNvSpPr/>
          <p:nvPr/>
        </p:nvSpPr>
        <p:spPr>
          <a:xfrm>
            <a:off x="629984" y="2402753"/>
            <a:ext cx="1738648" cy="46938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Search</a:t>
            </a:r>
            <a:endParaRPr lang="en-IN" sz="1600" dirty="0"/>
          </a:p>
        </p:txBody>
      </p:sp>
      <p:sp>
        <p:nvSpPr>
          <p:cNvPr id="91" name="Rounded Rectangle 90"/>
          <p:cNvSpPr/>
          <p:nvPr/>
        </p:nvSpPr>
        <p:spPr>
          <a:xfrm>
            <a:off x="623370" y="4691168"/>
            <a:ext cx="1738648" cy="46938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Display</a:t>
            </a:r>
            <a:endParaRPr lang="en-IN" sz="1600" dirty="0"/>
          </a:p>
        </p:txBody>
      </p:sp>
      <p:pic>
        <p:nvPicPr>
          <p:cNvPr id="92" name="Picture 2" descr="http://www.chloemarten.com/s/iMacFram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0615" y="2023638"/>
            <a:ext cx="2021613" cy="166272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 descr="http://doubledutch.me/img/iphone-featur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9051" y="4055400"/>
            <a:ext cx="671083" cy="140742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6" descr="http://pngimg.com/upload/tablet_PNG857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4991" y="4119571"/>
            <a:ext cx="1618979" cy="1265078"/>
          </a:xfrm>
          <a:prstGeom prst="rect">
            <a:avLst/>
          </a:prstGeom>
          <a:noFill/>
          <a:extLst>
            <a:ext uri="{909E8E84-426E-40DD-AFC4-6F175D3DCCD1}">
              <a14:hiddenFill xmlns:a14="http://schemas.microsoft.com/office/drawing/2010/main">
                <a:solidFill>
                  <a:srgbClr val="FFFFFF"/>
                </a:solidFill>
              </a14:hiddenFill>
            </a:ext>
          </a:extLst>
        </p:spPr>
      </p:pic>
      <p:sp>
        <p:nvSpPr>
          <p:cNvPr id="95" name="Rounded Rectangle 94"/>
          <p:cNvSpPr/>
          <p:nvPr/>
        </p:nvSpPr>
        <p:spPr>
          <a:xfrm>
            <a:off x="9920357" y="4442512"/>
            <a:ext cx="2020320" cy="60295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t>Buy Offline</a:t>
            </a:r>
            <a:endParaRPr lang="en-IN" sz="2000" dirty="0"/>
          </a:p>
        </p:txBody>
      </p:sp>
      <p:sp>
        <p:nvSpPr>
          <p:cNvPr id="96" name="Flowchart: Merge 95"/>
          <p:cNvSpPr/>
          <p:nvPr/>
        </p:nvSpPr>
        <p:spPr>
          <a:xfrm rot="16200000">
            <a:off x="1538337" y="3553528"/>
            <a:ext cx="3095724" cy="360994"/>
          </a:xfrm>
          <a:prstGeom prst="flowChartMerg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7" name="Flowchart: Merge 96"/>
          <p:cNvSpPr/>
          <p:nvPr/>
        </p:nvSpPr>
        <p:spPr>
          <a:xfrm rot="16200000">
            <a:off x="5346208" y="3532369"/>
            <a:ext cx="3131250" cy="358564"/>
          </a:xfrm>
          <a:prstGeom prst="flowChartMerg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8" name="Straight Arrow Connector 97"/>
          <p:cNvCxnSpPr/>
          <p:nvPr/>
        </p:nvCxnSpPr>
        <p:spPr>
          <a:xfrm flipV="1">
            <a:off x="9253562" y="2397141"/>
            <a:ext cx="466839" cy="130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9266181" y="2917847"/>
            <a:ext cx="454220" cy="1010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Up Arrow 99"/>
          <p:cNvSpPr/>
          <p:nvPr/>
        </p:nvSpPr>
        <p:spPr>
          <a:xfrm>
            <a:off x="8277726" y="3457956"/>
            <a:ext cx="192506" cy="661615"/>
          </a:xfrm>
          <a:prstGeom prst="up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800" dirty="0"/>
          </a:p>
        </p:txBody>
      </p:sp>
      <p:cxnSp>
        <p:nvCxnSpPr>
          <p:cNvPr id="101" name="Straight Arrow Connector 100"/>
          <p:cNvCxnSpPr/>
          <p:nvPr/>
        </p:nvCxnSpPr>
        <p:spPr>
          <a:xfrm>
            <a:off x="7091115" y="2753746"/>
            <a:ext cx="423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7091115" y="4668600"/>
            <a:ext cx="423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9266181" y="4743989"/>
            <a:ext cx="454220" cy="812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bwMode="gray">
          <a:xfrm>
            <a:off x="763791" y="1150782"/>
            <a:ext cx="1781303" cy="226379"/>
          </a:xfrm>
          <a:prstGeom prst="rect">
            <a:avLst/>
          </a:prstGeom>
        </p:spPr>
        <p:txBody>
          <a:bodyPr vert="horz" wrap="square" lIns="91440" tIns="45720" rIns="91440" bIns="45720" rtlCol="0" anchor="ctr">
            <a:noAutofit/>
          </a:bodyPr>
          <a:lstStyle/>
          <a:p>
            <a:pPr algn="ctr"/>
            <a:r>
              <a:rPr lang="en-IN" sz="2000" b="1" dirty="0" smtClean="0">
                <a:solidFill>
                  <a:schemeClr val="bg1">
                    <a:lumMod val="50000"/>
                  </a:schemeClr>
                </a:solidFill>
              </a:rPr>
              <a:t>Digital Channels </a:t>
            </a:r>
          </a:p>
        </p:txBody>
      </p:sp>
      <p:sp>
        <p:nvSpPr>
          <p:cNvPr id="105" name="TextBox 104"/>
          <p:cNvSpPr txBox="1"/>
          <p:nvPr/>
        </p:nvSpPr>
        <p:spPr bwMode="gray">
          <a:xfrm>
            <a:off x="4031397" y="1115051"/>
            <a:ext cx="1720045" cy="327142"/>
          </a:xfrm>
          <a:prstGeom prst="rect">
            <a:avLst/>
          </a:prstGeom>
        </p:spPr>
        <p:txBody>
          <a:bodyPr vert="horz" wrap="square" lIns="91440" tIns="45720" rIns="91440" bIns="45720" rtlCol="0" anchor="ctr">
            <a:noAutofit/>
          </a:bodyPr>
          <a:lstStyle/>
          <a:p>
            <a:pPr algn="ctr"/>
            <a:r>
              <a:rPr lang="en-IN" sz="2000" b="1" dirty="0" smtClean="0">
                <a:solidFill>
                  <a:schemeClr val="bg1">
                    <a:lumMod val="50000"/>
                  </a:schemeClr>
                </a:solidFill>
              </a:rPr>
              <a:t>Digital Properties </a:t>
            </a:r>
          </a:p>
        </p:txBody>
      </p:sp>
      <p:sp>
        <p:nvSpPr>
          <p:cNvPr id="106" name="TextBox 105"/>
          <p:cNvSpPr txBox="1"/>
          <p:nvPr/>
        </p:nvSpPr>
        <p:spPr bwMode="gray">
          <a:xfrm>
            <a:off x="8584391" y="1128490"/>
            <a:ext cx="1768149" cy="321810"/>
          </a:xfrm>
          <a:prstGeom prst="rect">
            <a:avLst/>
          </a:prstGeom>
        </p:spPr>
        <p:txBody>
          <a:bodyPr vert="horz" wrap="square" lIns="91440" tIns="45720" rIns="91440" bIns="45720" rtlCol="0" anchor="ctr">
            <a:noAutofit/>
          </a:bodyPr>
          <a:lstStyle/>
          <a:p>
            <a:pPr algn="ctr"/>
            <a:r>
              <a:rPr lang="en-IN" sz="2000" b="1" dirty="0" smtClean="0">
                <a:solidFill>
                  <a:schemeClr val="bg1">
                    <a:lumMod val="50000"/>
                  </a:schemeClr>
                </a:solidFill>
              </a:rPr>
              <a:t>User behaviour </a:t>
            </a:r>
          </a:p>
        </p:txBody>
      </p:sp>
    </p:spTree>
    <p:extLst>
      <p:ext uri="{BB962C8B-B14F-4D97-AF65-F5344CB8AC3E}">
        <p14:creationId xmlns:p14="http://schemas.microsoft.com/office/powerpoint/2010/main" val="19507529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931200" y="291779"/>
              <a:ext cx="4329710" cy="523220"/>
            </a:xfrm>
            <a:prstGeom prst="rect">
              <a:avLst/>
            </a:prstGeom>
            <a:solidFill>
              <a:schemeClr val="bg1"/>
            </a:solidFill>
          </p:spPr>
          <p:txBody>
            <a:bodyPr wrap="none" anchor="ctr">
              <a:spAutoFit/>
            </a:bodyPr>
            <a:lstStyle/>
            <a:p>
              <a:pPr algn="ctr"/>
              <a:r>
                <a:rPr lang="en-US" sz="2800" b="1" dirty="0">
                  <a:solidFill>
                    <a:srgbClr val="0070C0"/>
                  </a:solidFill>
                  <a:latin typeface="Leelawadee UI" panose="020B0502040204020203" pitchFamily="34" charset="-34"/>
                  <a:cs typeface="Leelawadee UI" panose="020B0502040204020203" pitchFamily="34" charset="-34"/>
                </a:rPr>
                <a:t>Campaign  Management</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pic>
        <p:nvPicPr>
          <p:cNvPr id="31" name="Picture 2" descr="http://www.exacttarget.com/sites/exacttarget/files/styles/half/public/uploads/web-customer-intelligence_0_0.png?itok=zVajCls_"/>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52921" y="1895844"/>
            <a:ext cx="1383078" cy="7158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http://rocketdock.com/images/screenshots/website.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74202" y="1949548"/>
            <a:ext cx="784128" cy="4595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96066" y="3571512"/>
            <a:ext cx="664159" cy="367153"/>
          </a:xfrm>
          <a:prstGeom prst="rect">
            <a:avLst/>
          </a:prstGeom>
        </p:spPr>
      </p:pic>
      <p:pic>
        <p:nvPicPr>
          <p:cNvPr id="34" name="Picture 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91377" y="5112805"/>
            <a:ext cx="692501" cy="465768"/>
          </a:xfrm>
          <a:prstGeom prst="rect">
            <a:avLst/>
          </a:prstGeom>
        </p:spPr>
      </p:pic>
      <p:sp>
        <p:nvSpPr>
          <p:cNvPr id="35" name="TextBox 34"/>
          <p:cNvSpPr txBox="1"/>
          <p:nvPr/>
        </p:nvSpPr>
        <p:spPr bwMode="gray">
          <a:xfrm>
            <a:off x="953122" y="2410402"/>
            <a:ext cx="1128043" cy="362157"/>
          </a:xfrm>
          <a:prstGeom prst="rect">
            <a:avLst/>
          </a:prstGeom>
        </p:spPr>
        <p:txBody>
          <a:bodyPr vert="horz" wrap="none" lIns="91440" tIns="45720" rIns="91440" bIns="45720" rtlCol="0" anchor="ctr">
            <a:noAutofit/>
          </a:bodyPr>
          <a:lstStyle/>
          <a:p>
            <a:pPr algn="ctr"/>
            <a:r>
              <a:rPr lang="en-IN" sz="1200" b="1" dirty="0" smtClean="0">
                <a:solidFill>
                  <a:prstClr val="black"/>
                </a:solidFill>
              </a:rPr>
              <a:t>Website</a:t>
            </a:r>
          </a:p>
        </p:txBody>
      </p:sp>
      <p:sp>
        <p:nvSpPr>
          <p:cNvPr id="36" name="TextBox 35"/>
          <p:cNvSpPr txBox="1"/>
          <p:nvPr/>
        </p:nvSpPr>
        <p:spPr bwMode="gray">
          <a:xfrm>
            <a:off x="2343065" y="2396754"/>
            <a:ext cx="1128043" cy="362157"/>
          </a:xfrm>
          <a:prstGeom prst="rect">
            <a:avLst/>
          </a:prstGeom>
        </p:spPr>
        <p:txBody>
          <a:bodyPr vert="horz" wrap="none" lIns="91440" tIns="45720" rIns="91440" bIns="45720" rtlCol="0" anchor="ctr">
            <a:noAutofit/>
          </a:bodyPr>
          <a:lstStyle/>
          <a:p>
            <a:r>
              <a:rPr lang="en-IN" sz="1200" b="1" dirty="0" smtClean="0">
                <a:solidFill>
                  <a:prstClr val="black"/>
                </a:solidFill>
              </a:rPr>
              <a:t>Email</a:t>
            </a:r>
          </a:p>
        </p:txBody>
      </p:sp>
      <p:sp>
        <p:nvSpPr>
          <p:cNvPr id="37" name="TextBox 36"/>
          <p:cNvSpPr txBox="1"/>
          <p:nvPr/>
        </p:nvSpPr>
        <p:spPr bwMode="gray">
          <a:xfrm>
            <a:off x="1236012" y="4034201"/>
            <a:ext cx="535926" cy="362157"/>
          </a:xfrm>
          <a:prstGeom prst="rect">
            <a:avLst/>
          </a:prstGeom>
        </p:spPr>
        <p:txBody>
          <a:bodyPr vert="horz" wrap="none" lIns="91440" tIns="45720" rIns="91440" bIns="45720" rtlCol="0" anchor="ctr">
            <a:noAutofit/>
          </a:bodyPr>
          <a:lstStyle/>
          <a:p>
            <a:r>
              <a:rPr lang="en-IN" sz="1200" b="1" dirty="0" smtClean="0">
                <a:solidFill>
                  <a:prstClr val="black"/>
                </a:solidFill>
              </a:rPr>
              <a:t>SMS</a:t>
            </a:r>
          </a:p>
        </p:txBody>
      </p:sp>
      <p:sp>
        <p:nvSpPr>
          <p:cNvPr id="38" name="TextBox 37"/>
          <p:cNvSpPr txBox="1"/>
          <p:nvPr/>
        </p:nvSpPr>
        <p:spPr bwMode="gray">
          <a:xfrm>
            <a:off x="2081044" y="4010429"/>
            <a:ext cx="1343289" cy="362157"/>
          </a:xfrm>
          <a:prstGeom prst="rect">
            <a:avLst/>
          </a:prstGeom>
        </p:spPr>
        <p:txBody>
          <a:bodyPr vert="horz" wrap="none" lIns="91440" tIns="45720" rIns="91440" bIns="45720" rtlCol="0" anchor="ctr">
            <a:noAutofit/>
          </a:bodyPr>
          <a:lstStyle/>
          <a:p>
            <a:r>
              <a:rPr lang="en-IN" sz="1200" b="1" dirty="0" smtClean="0">
                <a:solidFill>
                  <a:prstClr val="black"/>
                </a:solidFill>
              </a:rPr>
              <a:t>Search based</a:t>
            </a:r>
          </a:p>
        </p:txBody>
      </p:sp>
      <p:sp>
        <p:nvSpPr>
          <p:cNvPr id="39" name="TextBox 38"/>
          <p:cNvSpPr txBox="1"/>
          <p:nvPr/>
        </p:nvSpPr>
        <p:spPr bwMode="gray">
          <a:xfrm>
            <a:off x="1577443" y="5551058"/>
            <a:ext cx="1343289" cy="362157"/>
          </a:xfrm>
          <a:prstGeom prst="rect">
            <a:avLst/>
          </a:prstGeom>
        </p:spPr>
        <p:txBody>
          <a:bodyPr vert="horz" wrap="none" lIns="91440" tIns="45720" rIns="91440" bIns="45720" rtlCol="0" anchor="ctr">
            <a:noAutofit/>
          </a:bodyPr>
          <a:lstStyle/>
          <a:p>
            <a:r>
              <a:rPr lang="en-IN" sz="1200" b="1" dirty="0" smtClean="0">
                <a:solidFill>
                  <a:prstClr val="black"/>
                </a:solidFill>
              </a:rPr>
              <a:t>Social Media</a:t>
            </a:r>
          </a:p>
        </p:txBody>
      </p:sp>
      <p:pic>
        <p:nvPicPr>
          <p:cNvPr id="41" name="Picture 4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26124" y="1925654"/>
            <a:ext cx="594350" cy="464710"/>
          </a:xfrm>
          <a:prstGeom prst="rect">
            <a:avLst/>
          </a:prstGeom>
        </p:spPr>
      </p:pic>
      <p:sp>
        <p:nvSpPr>
          <p:cNvPr id="42" name="Rectangle 41"/>
          <p:cNvSpPr/>
          <p:nvPr/>
        </p:nvSpPr>
        <p:spPr>
          <a:xfrm>
            <a:off x="922981" y="1299876"/>
            <a:ext cx="2436384" cy="4609815"/>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43" name="Picture 2" descr="http://www.teleanalysis.com/wp-content/uploads/2014/09/SMS.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56375" y="3440219"/>
            <a:ext cx="649849" cy="61245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bwMode="gray">
          <a:xfrm>
            <a:off x="1649622" y="1461171"/>
            <a:ext cx="1041049" cy="352286"/>
          </a:xfrm>
          <a:prstGeom prst="rect">
            <a:avLst/>
          </a:prstGeom>
          <a:ln>
            <a:solidFill>
              <a:schemeClr val="accent4">
                <a:lumMod val="75000"/>
              </a:schemeClr>
            </a:solidFill>
          </a:ln>
        </p:spPr>
        <p:txBody>
          <a:bodyPr vert="horz" wrap="none" lIns="91440" tIns="45720" rIns="91440" bIns="45720" rtlCol="0" anchor="ctr">
            <a:noAutofit/>
          </a:bodyPr>
          <a:lstStyle/>
          <a:p>
            <a:r>
              <a:rPr lang="en-IN" b="1" dirty="0" smtClean="0">
                <a:solidFill>
                  <a:prstClr val="black"/>
                </a:solidFill>
              </a:rPr>
              <a:t>Owned</a:t>
            </a:r>
          </a:p>
        </p:txBody>
      </p:sp>
      <p:sp>
        <p:nvSpPr>
          <p:cNvPr id="45" name="TextBox 44"/>
          <p:cNvSpPr txBox="1"/>
          <p:nvPr/>
        </p:nvSpPr>
        <p:spPr bwMode="gray">
          <a:xfrm>
            <a:off x="1788374" y="3073883"/>
            <a:ext cx="694504" cy="346479"/>
          </a:xfrm>
          <a:prstGeom prst="rect">
            <a:avLst/>
          </a:prstGeom>
          <a:ln>
            <a:solidFill>
              <a:schemeClr val="accent4">
                <a:lumMod val="75000"/>
              </a:schemeClr>
            </a:solidFill>
          </a:ln>
        </p:spPr>
        <p:txBody>
          <a:bodyPr vert="horz" wrap="none" lIns="91440" tIns="45720" rIns="91440" bIns="45720" rtlCol="0" anchor="ctr">
            <a:noAutofit/>
          </a:bodyPr>
          <a:lstStyle/>
          <a:p>
            <a:r>
              <a:rPr lang="en-IN" b="1" dirty="0" smtClean="0">
                <a:solidFill>
                  <a:prstClr val="black"/>
                </a:solidFill>
              </a:rPr>
              <a:t>Paid</a:t>
            </a:r>
          </a:p>
        </p:txBody>
      </p:sp>
      <p:sp>
        <p:nvSpPr>
          <p:cNvPr id="46" name="TextBox 45"/>
          <p:cNvSpPr txBox="1"/>
          <p:nvPr/>
        </p:nvSpPr>
        <p:spPr bwMode="gray">
          <a:xfrm>
            <a:off x="1680656" y="4633046"/>
            <a:ext cx="947653" cy="374112"/>
          </a:xfrm>
          <a:prstGeom prst="rect">
            <a:avLst/>
          </a:prstGeom>
          <a:ln>
            <a:solidFill>
              <a:schemeClr val="accent4">
                <a:lumMod val="75000"/>
              </a:schemeClr>
            </a:solidFill>
          </a:ln>
        </p:spPr>
        <p:txBody>
          <a:bodyPr vert="horz" wrap="none" lIns="91440" tIns="45720" rIns="91440" bIns="45720" rtlCol="0" anchor="ctr">
            <a:noAutofit/>
          </a:bodyPr>
          <a:lstStyle/>
          <a:p>
            <a:r>
              <a:rPr lang="en-IN" b="1" dirty="0" smtClean="0">
                <a:solidFill>
                  <a:prstClr val="black"/>
                </a:solidFill>
              </a:rPr>
              <a:t>Earned</a:t>
            </a:r>
          </a:p>
        </p:txBody>
      </p:sp>
      <p:sp>
        <p:nvSpPr>
          <p:cNvPr id="47" name="Rectangle 46"/>
          <p:cNvSpPr/>
          <p:nvPr/>
        </p:nvSpPr>
        <p:spPr>
          <a:xfrm>
            <a:off x="4674285" y="1314576"/>
            <a:ext cx="3534528" cy="4571425"/>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8" name="Rectangle 47"/>
          <p:cNvSpPr/>
          <p:nvPr/>
        </p:nvSpPr>
        <p:spPr>
          <a:xfrm>
            <a:off x="8625215" y="1314575"/>
            <a:ext cx="2988612" cy="4571425"/>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49" name="TextBox 48"/>
          <p:cNvSpPr txBox="1"/>
          <p:nvPr/>
        </p:nvSpPr>
        <p:spPr bwMode="gray">
          <a:xfrm>
            <a:off x="4788550" y="1470560"/>
            <a:ext cx="3278854" cy="336127"/>
          </a:xfrm>
          <a:prstGeom prst="rect">
            <a:avLst/>
          </a:prstGeom>
          <a:ln>
            <a:solidFill>
              <a:schemeClr val="accent4">
                <a:lumMod val="75000"/>
              </a:schemeClr>
            </a:solidFill>
          </a:ln>
        </p:spPr>
        <p:txBody>
          <a:bodyPr vert="horz" wrap="none" lIns="91440" tIns="45720" rIns="91440" bIns="45720" rtlCol="0" anchor="ctr">
            <a:noAutofit/>
          </a:bodyPr>
          <a:lstStyle>
            <a:defPPr>
              <a:defRPr lang="en-US"/>
            </a:defPPr>
            <a:lvl1pPr>
              <a:defRPr b="1"/>
            </a:lvl1pPr>
          </a:lstStyle>
          <a:p>
            <a:pPr algn="ctr"/>
            <a:r>
              <a:rPr lang="en-IN" dirty="0">
                <a:solidFill>
                  <a:prstClr val="black"/>
                </a:solidFill>
              </a:rPr>
              <a:t>Event </a:t>
            </a:r>
            <a:r>
              <a:rPr lang="en-IN" dirty="0" smtClean="0">
                <a:solidFill>
                  <a:prstClr val="black"/>
                </a:solidFill>
              </a:rPr>
              <a:t>Driven</a:t>
            </a:r>
            <a:endParaRPr lang="en-IN" dirty="0">
              <a:solidFill>
                <a:prstClr val="black"/>
              </a:solidFill>
            </a:endParaRPr>
          </a:p>
        </p:txBody>
      </p:sp>
      <p:sp>
        <p:nvSpPr>
          <p:cNvPr id="50" name="TextBox 49"/>
          <p:cNvSpPr txBox="1"/>
          <p:nvPr/>
        </p:nvSpPr>
        <p:spPr bwMode="gray">
          <a:xfrm>
            <a:off x="8732913" y="1461172"/>
            <a:ext cx="2768364" cy="345516"/>
          </a:xfrm>
          <a:prstGeom prst="rect">
            <a:avLst/>
          </a:prstGeom>
          <a:ln>
            <a:solidFill>
              <a:schemeClr val="accent4">
                <a:lumMod val="75000"/>
              </a:schemeClr>
            </a:solidFill>
          </a:ln>
        </p:spPr>
        <p:txBody>
          <a:bodyPr vert="horz" wrap="none" lIns="91440" tIns="45720" rIns="91440" bIns="45720" rtlCol="0" anchor="ctr">
            <a:noAutofit/>
          </a:bodyPr>
          <a:lstStyle>
            <a:defPPr>
              <a:defRPr lang="en-US"/>
            </a:defPPr>
            <a:lvl1pPr>
              <a:defRPr b="1"/>
            </a:lvl1pPr>
          </a:lstStyle>
          <a:p>
            <a:pPr algn="ctr"/>
            <a:r>
              <a:rPr lang="en-IN" dirty="0" smtClean="0">
                <a:solidFill>
                  <a:prstClr val="black"/>
                </a:solidFill>
              </a:rPr>
              <a:t>Targeted</a:t>
            </a:r>
            <a:endParaRPr lang="en-IN" dirty="0">
              <a:solidFill>
                <a:prstClr val="black"/>
              </a:solidFill>
            </a:endParaRPr>
          </a:p>
        </p:txBody>
      </p:sp>
      <p:pic>
        <p:nvPicPr>
          <p:cNvPr id="51" name="Picture 8" descr="http://www.starkmedia.com/blog/wp-content/uploads/2013/09/256Px-412.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030815" y="1784883"/>
            <a:ext cx="702142" cy="70214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914472" y="1908691"/>
            <a:ext cx="664527" cy="591980"/>
          </a:xfrm>
          <a:prstGeom prst="rect">
            <a:avLst/>
          </a:prstGeom>
        </p:spPr>
      </p:pic>
      <p:pic>
        <p:nvPicPr>
          <p:cNvPr id="53" name="Picture 5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74957" y="1907237"/>
            <a:ext cx="285244" cy="561158"/>
          </a:xfrm>
          <a:prstGeom prst="rect">
            <a:avLst/>
          </a:prstGeom>
        </p:spPr>
      </p:pic>
      <p:sp>
        <p:nvSpPr>
          <p:cNvPr id="54" name="Rectangle 53"/>
          <p:cNvSpPr/>
          <p:nvPr/>
        </p:nvSpPr>
        <p:spPr>
          <a:xfrm rot="5400000">
            <a:off x="7481905" y="2155216"/>
            <a:ext cx="23420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55" name="Picture 2" descr="http://www.propspace.com/images/f-icon-7.jp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305318" y="1896878"/>
            <a:ext cx="521070" cy="51305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727835" y="1888564"/>
            <a:ext cx="339569" cy="630629"/>
          </a:xfrm>
          <a:prstGeom prst="rect">
            <a:avLst/>
          </a:prstGeom>
        </p:spPr>
      </p:pic>
      <p:sp>
        <p:nvSpPr>
          <p:cNvPr id="57" name="Rectangle 56"/>
          <p:cNvSpPr/>
          <p:nvPr/>
        </p:nvSpPr>
        <p:spPr>
          <a:xfrm>
            <a:off x="7502899" y="2157669"/>
            <a:ext cx="183369" cy="51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58" name="TextBox 57"/>
          <p:cNvSpPr txBox="1"/>
          <p:nvPr/>
        </p:nvSpPr>
        <p:spPr bwMode="gray">
          <a:xfrm>
            <a:off x="4739179" y="2475511"/>
            <a:ext cx="1151420"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Payment </a:t>
            </a:r>
          </a:p>
          <a:p>
            <a:pPr algn="ctr"/>
            <a:r>
              <a:rPr lang="en-IN" sz="1200" dirty="0" smtClean="0">
                <a:solidFill>
                  <a:prstClr val="black"/>
                </a:solidFill>
              </a:rPr>
              <a:t>Confirmation</a:t>
            </a:r>
          </a:p>
        </p:txBody>
      </p:sp>
      <p:sp>
        <p:nvSpPr>
          <p:cNvPr id="59" name="TextBox 58"/>
          <p:cNvSpPr txBox="1"/>
          <p:nvPr/>
        </p:nvSpPr>
        <p:spPr bwMode="gray">
          <a:xfrm>
            <a:off x="5877145" y="2474669"/>
            <a:ext cx="1200539"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Cart</a:t>
            </a:r>
          </a:p>
          <a:p>
            <a:pPr algn="ctr"/>
            <a:r>
              <a:rPr lang="en-IN" sz="1200" dirty="0" smtClean="0">
                <a:solidFill>
                  <a:prstClr val="black"/>
                </a:solidFill>
              </a:rPr>
              <a:t>Abandonment</a:t>
            </a:r>
          </a:p>
        </p:txBody>
      </p:sp>
      <p:sp>
        <p:nvSpPr>
          <p:cNvPr id="60" name="TextBox 59"/>
          <p:cNvSpPr txBox="1"/>
          <p:nvPr/>
        </p:nvSpPr>
        <p:spPr bwMode="gray">
          <a:xfrm>
            <a:off x="8633426" y="2463426"/>
            <a:ext cx="1856509"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Reminders for</a:t>
            </a:r>
          </a:p>
          <a:p>
            <a:pPr algn="ctr"/>
            <a:r>
              <a:rPr lang="en-IN" sz="1200" dirty="0" smtClean="0">
                <a:solidFill>
                  <a:prstClr val="black"/>
                </a:solidFill>
              </a:rPr>
              <a:t>Registered Customers</a:t>
            </a:r>
          </a:p>
        </p:txBody>
      </p:sp>
      <p:sp>
        <p:nvSpPr>
          <p:cNvPr id="61" name="TextBox 60"/>
          <p:cNvSpPr txBox="1"/>
          <p:nvPr/>
        </p:nvSpPr>
        <p:spPr bwMode="gray">
          <a:xfrm>
            <a:off x="7023816" y="2474653"/>
            <a:ext cx="1151420"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Bundled </a:t>
            </a:r>
          </a:p>
          <a:p>
            <a:pPr algn="ctr"/>
            <a:r>
              <a:rPr lang="en-IN" sz="1200" dirty="0" smtClean="0">
                <a:solidFill>
                  <a:prstClr val="black"/>
                </a:solidFill>
              </a:rPr>
              <a:t>Offering</a:t>
            </a:r>
          </a:p>
        </p:txBody>
      </p:sp>
      <p:cxnSp>
        <p:nvCxnSpPr>
          <p:cNvPr id="62" name="Straight Connector 61"/>
          <p:cNvCxnSpPr/>
          <p:nvPr/>
        </p:nvCxnSpPr>
        <p:spPr>
          <a:xfrm>
            <a:off x="4572001" y="1611299"/>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63" name="Picture 6" descr="http://www.midwest-wholesale.com/media/wysiwyg/Ship_Icon.jp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788550" y="3284855"/>
            <a:ext cx="790449" cy="562097"/>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bwMode="gray">
          <a:xfrm>
            <a:off x="4567818" y="3862950"/>
            <a:ext cx="1408359"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Shipping </a:t>
            </a:r>
          </a:p>
          <a:p>
            <a:pPr algn="ctr"/>
            <a:r>
              <a:rPr lang="en-IN" sz="1200" dirty="0" smtClean="0">
                <a:solidFill>
                  <a:prstClr val="black"/>
                </a:solidFill>
              </a:rPr>
              <a:t>Notification</a:t>
            </a:r>
          </a:p>
        </p:txBody>
      </p:sp>
      <p:pic>
        <p:nvPicPr>
          <p:cNvPr id="65" name="Picture 6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126333" y="3030737"/>
            <a:ext cx="1799007" cy="889583"/>
          </a:xfrm>
          <a:prstGeom prst="rect">
            <a:avLst/>
          </a:prstGeom>
          <a:effectLst>
            <a:outerShdw blurRad="50800" dist="38100" dir="2700000" algn="tl" rotWithShape="0">
              <a:prstClr val="black">
                <a:alpha val="40000"/>
              </a:prstClr>
            </a:outerShdw>
          </a:effectLst>
        </p:spPr>
      </p:pic>
      <p:sp>
        <p:nvSpPr>
          <p:cNvPr id="66" name="TextBox 65"/>
          <p:cNvSpPr txBox="1"/>
          <p:nvPr/>
        </p:nvSpPr>
        <p:spPr bwMode="gray">
          <a:xfrm>
            <a:off x="6168763" y="3932939"/>
            <a:ext cx="1856509"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Search &amp; Display Ads</a:t>
            </a:r>
          </a:p>
        </p:txBody>
      </p:sp>
      <p:pic>
        <p:nvPicPr>
          <p:cNvPr id="67" name="Picture 4" descr="https://encrypted-tbn0.gstatic.com/images?q=tbn:ANd9GcT1yHKxne8oC7HMn9hA266PybcyolK-f7e8b826B58b2Tblmiif"/>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9006128" y="3190920"/>
            <a:ext cx="697163" cy="697163"/>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bwMode="gray">
          <a:xfrm>
            <a:off x="8712341" y="3906333"/>
            <a:ext cx="1408359"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Seasonal, flash </a:t>
            </a:r>
          </a:p>
          <a:p>
            <a:pPr algn="ctr"/>
            <a:r>
              <a:rPr lang="en-IN" sz="1200" dirty="0" smtClean="0">
                <a:solidFill>
                  <a:prstClr val="black"/>
                </a:solidFill>
              </a:rPr>
              <a:t>Sale</a:t>
            </a:r>
          </a:p>
        </p:txBody>
      </p:sp>
      <p:pic>
        <p:nvPicPr>
          <p:cNvPr id="69" name="Picture 6" descr="http://static.iconsplace.com/icons/preview/orange/idea-256.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701667" y="4596740"/>
            <a:ext cx="767406" cy="767406"/>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bwMode="gray">
          <a:xfrm>
            <a:off x="8427260" y="5384372"/>
            <a:ext cx="1408359"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Product </a:t>
            </a:r>
          </a:p>
          <a:p>
            <a:pPr algn="ctr"/>
            <a:r>
              <a:rPr lang="en-IN" sz="1200" dirty="0" smtClean="0">
                <a:solidFill>
                  <a:prstClr val="black"/>
                </a:solidFill>
              </a:rPr>
              <a:t>Ideation</a:t>
            </a:r>
          </a:p>
        </p:txBody>
      </p:sp>
      <p:sp>
        <p:nvSpPr>
          <p:cNvPr id="71" name="TextBox 70"/>
          <p:cNvSpPr txBox="1"/>
          <p:nvPr/>
        </p:nvSpPr>
        <p:spPr bwMode="gray">
          <a:xfrm>
            <a:off x="10529930" y="2514296"/>
            <a:ext cx="1097797" cy="414176"/>
          </a:xfrm>
          <a:prstGeom prst="rect">
            <a:avLst/>
          </a:prstGeom>
        </p:spPr>
        <p:txBody>
          <a:bodyPr vert="horz" wrap="none" lIns="91440" tIns="45720" rIns="91440" bIns="45720" rtlCol="0" anchor="ctr">
            <a:noAutofit/>
          </a:bodyPr>
          <a:lstStyle/>
          <a:p>
            <a:pPr algn="ctr"/>
            <a:r>
              <a:rPr lang="en-IN" sz="1200" dirty="0" smtClean="0">
                <a:solidFill>
                  <a:prstClr val="black"/>
                </a:solidFill>
              </a:rPr>
              <a:t>Personalization</a:t>
            </a:r>
          </a:p>
        </p:txBody>
      </p:sp>
      <p:cxnSp>
        <p:nvCxnSpPr>
          <p:cNvPr id="72" name="Straight Connector 71"/>
          <p:cNvCxnSpPr/>
          <p:nvPr/>
        </p:nvCxnSpPr>
        <p:spPr>
          <a:xfrm>
            <a:off x="939267" y="2969416"/>
            <a:ext cx="10674605"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925409" y="4465705"/>
            <a:ext cx="10674605" cy="0"/>
          </a:xfrm>
          <a:prstGeom prst="line">
            <a:avLst/>
          </a:prstGeom>
          <a:ln>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252921" y="4596921"/>
            <a:ext cx="895083" cy="826635"/>
          </a:xfrm>
          <a:prstGeom prst="rect">
            <a:avLst/>
          </a:prstGeom>
        </p:spPr>
      </p:pic>
      <p:sp>
        <p:nvSpPr>
          <p:cNvPr id="75" name="TextBox 74"/>
          <p:cNvSpPr txBox="1"/>
          <p:nvPr/>
        </p:nvSpPr>
        <p:spPr bwMode="gray">
          <a:xfrm>
            <a:off x="9826388" y="5384372"/>
            <a:ext cx="1674889"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Every Click makes a </a:t>
            </a:r>
          </a:p>
          <a:p>
            <a:pPr algn="ctr"/>
            <a:r>
              <a:rPr lang="en-IN" sz="1200" dirty="0" smtClean="0">
                <a:solidFill>
                  <a:prstClr val="black"/>
                </a:solidFill>
              </a:rPr>
              <a:t>Difference</a:t>
            </a:r>
          </a:p>
        </p:txBody>
      </p:sp>
      <p:pic>
        <p:nvPicPr>
          <p:cNvPr id="76" name="Picture 75"/>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536205" y="4589718"/>
            <a:ext cx="1644503" cy="860565"/>
          </a:xfrm>
          <a:prstGeom prst="rect">
            <a:avLst/>
          </a:prstGeom>
          <a:effectLst>
            <a:outerShdw blurRad="50800" dist="38100" dir="2700000" algn="tl" rotWithShape="0">
              <a:prstClr val="black">
                <a:alpha val="40000"/>
              </a:prstClr>
            </a:outerShdw>
          </a:effectLst>
        </p:spPr>
      </p:pic>
      <p:sp>
        <p:nvSpPr>
          <p:cNvPr id="77" name="TextBox 76"/>
          <p:cNvSpPr txBox="1"/>
          <p:nvPr/>
        </p:nvSpPr>
        <p:spPr bwMode="gray">
          <a:xfrm>
            <a:off x="5443850" y="5450283"/>
            <a:ext cx="1856509"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Event based</a:t>
            </a:r>
          </a:p>
          <a:p>
            <a:pPr algn="ctr"/>
            <a:r>
              <a:rPr lang="en-IN" sz="1200" dirty="0" smtClean="0">
                <a:solidFill>
                  <a:prstClr val="black"/>
                </a:solidFill>
              </a:rPr>
              <a:t>Offerings</a:t>
            </a:r>
          </a:p>
        </p:txBody>
      </p:sp>
      <p:sp>
        <p:nvSpPr>
          <p:cNvPr id="78" name="TextBox 77"/>
          <p:cNvSpPr txBox="1"/>
          <p:nvPr/>
        </p:nvSpPr>
        <p:spPr bwMode="gray">
          <a:xfrm>
            <a:off x="10106566" y="3897122"/>
            <a:ext cx="1408359" cy="475464"/>
          </a:xfrm>
          <a:prstGeom prst="rect">
            <a:avLst/>
          </a:prstGeom>
        </p:spPr>
        <p:txBody>
          <a:bodyPr vert="horz" wrap="none" lIns="91440" tIns="45720" rIns="91440" bIns="45720" rtlCol="0" anchor="ctr">
            <a:noAutofit/>
          </a:bodyPr>
          <a:lstStyle/>
          <a:p>
            <a:pPr algn="ctr"/>
            <a:r>
              <a:rPr lang="en-IN" sz="1200" dirty="0" smtClean="0">
                <a:solidFill>
                  <a:prstClr val="black"/>
                </a:solidFill>
              </a:rPr>
              <a:t>Retargeting</a:t>
            </a:r>
          </a:p>
        </p:txBody>
      </p:sp>
      <p:pic>
        <p:nvPicPr>
          <p:cNvPr id="79" name="Picture 4" descr="http://nexusdigital.co/content/uploads/2014/04/Retargeting_2.jp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10387657" y="3193447"/>
            <a:ext cx="817462" cy="74832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bwMode="gray">
          <a:xfrm>
            <a:off x="377066" y="845290"/>
            <a:ext cx="3702054" cy="574937"/>
          </a:xfrm>
          <a:prstGeom prst="rect">
            <a:avLst/>
          </a:prstGeom>
        </p:spPr>
        <p:txBody>
          <a:bodyPr vert="horz" wrap="none" lIns="91440" tIns="45720" rIns="91440" bIns="45720" rtlCol="0" anchor="ctr">
            <a:noAutofit/>
          </a:bodyPr>
          <a:lstStyle/>
          <a:p>
            <a:pPr algn="ctr"/>
            <a:r>
              <a:rPr lang="en-IN" b="1" dirty="0" smtClean="0">
                <a:solidFill>
                  <a:prstClr val="black"/>
                </a:solidFill>
              </a:rPr>
              <a:t>Campaign Channels</a:t>
            </a:r>
          </a:p>
        </p:txBody>
      </p:sp>
      <p:sp>
        <p:nvSpPr>
          <p:cNvPr id="81" name="TextBox 80"/>
          <p:cNvSpPr txBox="1"/>
          <p:nvPr/>
        </p:nvSpPr>
        <p:spPr bwMode="gray">
          <a:xfrm>
            <a:off x="6133565" y="858341"/>
            <a:ext cx="3702054" cy="574937"/>
          </a:xfrm>
          <a:prstGeom prst="rect">
            <a:avLst/>
          </a:prstGeom>
        </p:spPr>
        <p:txBody>
          <a:bodyPr vert="horz" wrap="none" lIns="91440" tIns="45720" rIns="91440" bIns="45720" rtlCol="0" anchor="ctr">
            <a:noAutofit/>
          </a:bodyPr>
          <a:lstStyle/>
          <a:p>
            <a:pPr algn="ctr"/>
            <a:r>
              <a:rPr lang="en-IN" b="1" dirty="0" smtClean="0">
                <a:solidFill>
                  <a:prstClr val="black"/>
                </a:solidFill>
              </a:rPr>
              <a:t>Campaign Types</a:t>
            </a:r>
          </a:p>
        </p:txBody>
      </p:sp>
    </p:spTree>
    <p:extLst>
      <p:ext uri="{BB962C8B-B14F-4D97-AF65-F5344CB8AC3E}">
        <p14:creationId xmlns:p14="http://schemas.microsoft.com/office/powerpoint/2010/main" val="9387256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015367" y="291779"/>
              <a:ext cx="4161397" cy="523220"/>
            </a:xfrm>
            <a:prstGeom prst="rect">
              <a:avLst/>
            </a:prstGeom>
            <a:solidFill>
              <a:schemeClr val="bg1"/>
            </a:solidFill>
          </p:spPr>
          <p:txBody>
            <a:bodyPr wrap="none" anchor="ctr">
              <a:spAutoFit/>
            </a:bodyPr>
            <a:lstStyle/>
            <a:p>
              <a:pPr algn="ctr"/>
              <a:r>
                <a:rPr lang="en-US" sz="2800" b="1" dirty="0" smtClean="0">
                  <a:solidFill>
                    <a:srgbClr val="0070C0"/>
                  </a:solidFill>
                  <a:latin typeface="Leelawadee UI" panose="020B0502040204020203" pitchFamily="34" charset="-34"/>
                  <a:cs typeface="Leelawadee UI" panose="020B0502040204020203" pitchFamily="34" charset="-34"/>
                </a:rPr>
                <a:t>Email Based Campaigns</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sp>
        <p:nvSpPr>
          <p:cNvPr id="7" name="Rectangle 6"/>
          <p:cNvSpPr/>
          <p:nvPr/>
        </p:nvSpPr>
        <p:spPr>
          <a:xfrm>
            <a:off x="8432097" y="1815695"/>
            <a:ext cx="3211729" cy="158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smtClean="0">
                <a:solidFill>
                  <a:prstClr val="black"/>
                </a:solidFill>
              </a:rPr>
              <a:t>Non Transactional Events</a:t>
            </a:r>
          </a:p>
          <a:p>
            <a:pPr algn="ctr"/>
            <a:endParaRPr lang="en-IN" sz="1400" b="1" dirty="0">
              <a:solidFill>
                <a:prstClr val="black"/>
              </a:solidFill>
            </a:endParaRPr>
          </a:p>
          <a:p>
            <a:pPr algn="ctr"/>
            <a:endParaRPr lang="en-IN" sz="1400" b="1" dirty="0" smtClean="0">
              <a:solidFill>
                <a:prstClr val="black"/>
              </a:solidFill>
            </a:endParaRPr>
          </a:p>
          <a:p>
            <a:pPr algn="ctr"/>
            <a:endParaRPr lang="en-IN" sz="1400" b="1" dirty="0">
              <a:solidFill>
                <a:prstClr val="black"/>
              </a:solidFill>
            </a:endParaRPr>
          </a:p>
          <a:p>
            <a:pPr algn="ctr"/>
            <a:endParaRPr lang="en-IN" sz="1400" b="1" dirty="0" smtClean="0">
              <a:solidFill>
                <a:prstClr val="black"/>
              </a:solidFill>
            </a:endParaRPr>
          </a:p>
          <a:p>
            <a:r>
              <a:rPr lang="en-IN" sz="1200" b="1" dirty="0" smtClean="0">
                <a:solidFill>
                  <a:prstClr val="black"/>
                </a:solidFill>
              </a:rPr>
              <a:t>       Rewards         Birthday          Warranty</a:t>
            </a:r>
          </a:p>
          <a:p>
            <a:r>
              <a:rPr lang="en-IN" sz="1200" b="1" dirty="0">
                <a:solidFill>
                  <a:prstClr val="black"/>
                </a:solidFill>
              </a:rPr>
              <a:t> </a:t>
            </a:r>
            <a:r>
              <a:rPr lang="en-IN" sz="1200" b="1" dirty="0" smtClean="0">
                <a:solidFill>
                  <a:prstClr val="black"/>
                </a:solidFill>
              </a:rPr>
              <a:t>      Earned         Notification         Expiry</a:t>
            </a:r>
            <a:endParaRPr lang="en-IN" sz="1200" b="1" dirty="0">
              <a:solidFill>
                <a:prstClr val="black"/>
              </a:solidFill>
            </a:endParaRPr>
          </a:p>
        </p:txBody>
      </p:sp>
      <p:sp>
        <p:nvSpPr>
          <p:cNvPr id="8" name="Rectangle 7"/>
          <p:cNvSpPr/>
          <p:nvPr/>
        </p:nvSpPr>
        <p:spPr>
          <a:xfrm>
            <a:off x="1633227" y="1813423"/>
            <a:ext cx="3211729" cy="158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smtClean="0">
                <a:solidFill>
                  <a:prstClr val="black"/>
                </a:solidFill>
              </a:rPr>
              <a:t>Transactional Events</a:t>
            </a:r>
          </a:p>
          <a:p>
            <a:pPr algn="ctr"/>
            <a:endParaRPr lang="en-IN" sz="1400" b="1" dirty="0">
              <a:solidFill>
                <a:prstClr val="black"/>
              </a:solidFill>
            </a:endParaRPr>
          </a:p>
          <a:p>
            <a:pPr algn="ctr"/>
            <a:endParaRPr lang="en-IN" sz="1400" b="1" dirty="0" smtClean="0">
              <a:solidFill>
                <a:prstClr val="black"/>
              </a:solidFill>
            </a:endParaRPr>
          </a:p>
          <a:p>
            <a:pPr algn="ctr"/>
            <a:endParaRPr lang="en-IN" sz="1400" b="1" dirty="0">
              <a:solidFill>
                <a:prstClr val="black"/>
              </a:solidFill>
            </a:endParaRPr>
          </a:p>
          <a:p>
            <a:pPr algn="ctr"/>
            <a:endParaRPr lang="en-IN" sz="1400" b="1" dirty="0" smtClean="0">
              <a:solidFill>
                <a:prstClr val="black"/>
              </a:solidFill>
            </a:endParaRPr>
          </a:p>
          <a:p>
            <a:r>
              <a:rPr lang="en-IN" sz="1200" b="1" dirty="0" smtClean="0">
                <a:solidFill>
                  <a:prstClr val="black"/>
                </a:solidFill>
              </a:rPr>
              <a:t>       Order         Welcome          Shipping</a:t>
            </a:r>
          </a:p>
          <a:p>
            <a:r>
              <a:rPr lang="en-IN" sz="1200" b="1" dirty="0" smtClean="0">
                <a:solidFill>
                  <a:prstClr val="black"/>
                </a:solidFill>
              </a:rPr>
              <a:t>Confirmation    message        Notification</a:t>
            </a:r>
            <a:endParaRPr lang="en-IN" sz="1200" b="1" dirty="0">
              <a:solidFill>
                <a:prstClr val="black"/>
              </a:solidFill>
            </a:endParaRPr>
          </a:p>
        </p:txBody>
      </p:sp>
      <p:pic>
        <p:nvPicPr>
          <p:cNvPr id="9" name="Picture 2" descr="http://www.iconshock.com/img_jpg/BETA/mail_icons/jpg/128/confirmation_icon.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19834" y="2232001"/>
            <a:ext cx="686894" cy="68689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encrypted-tbn0.gstatic.com/images?q=tbn:ANd9GcSgIVuFVLMvEw9Iksw78dSJfoICQOv6kJoa4yYt7kEJgs2_WDV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6364" y="2211152"/>
            <a:ext cx="657225" cy="6572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www.midwest-wholesale.com/media/wysiwyg/Ship_Icon.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63052" y="2205073"/>
            <a:ext cx="1009542" cy="7178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www.starkmedia.com/blog/wp-content/uploads/2013/09/256Px-41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221291" y="1971924"/>
            <a:ext cx="935044" cy="9350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s://www.globaledit.com/wp-content/uploads/2014/05/Notification-Bell.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177675" y="2236954"/>
            <a:ext cx="786688" cy="5737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20923" y="2202023"/>
            <a:ext cx="696034" cy="707382"/>
          </a:xfrm>
          <a:prstGeom prst="rect">
            <a:avLst/>
          </a:prstGeom>
        </p:spPr>
      </p:pic>
      <p:pic>
        <p:nvPicPr>
          <p:cNvPr id="17" name="Picture 16" descr="https://lh6.ggpht.com/qn4tfE4CvJsN3drS_qjebee8gh_z3StfiPS92aBIEG1wFbcbupxWLpl_hoUQ8W-i9-k=w30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746727" y="2165190"/>
            <a:ext cx="713770" cy="7137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http://www.secretflying.com/wp-content/uploads/2014/10/EXPIRED1.gif"/>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660710" y="2232001"/>
            <a:ext cx="904816" cy="53895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Rectangle 18"/>
          <p:cNvSpPr/>
          <p:nvPr/>
        </p:nvSpPr>
        <p:spPr>
          <a:xfrm>
            <a:off x="5020155" y="1815695"/>
            <a:ext cx="3211729" cy="1586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1400" b="1" dirty="0" smtClean="0">
                <a:solidFill>
                  <a:prstClr val="black"/>
                </a:solidFill>
              </a:rPr>
              <a:t>Remarketing Events</a:t>
            </a:r>
          </a:p>
          <a:p>
            <a:pPr algn="ctr"/>
            <a:endParaRPr lang="en-IN" sz="1400" b="1" dirty="0">
              <a:solidFill>
                <a:prstClr val="black"/>
              </a:solidFill>
            </a:endParaRPr>
          </a:p>
          <a:p>
            <a:pPr algn="ctr"/>
            <a:endParaRPr lang="en-IN" sz="1400" b="1" dirty="0" smtClean="0">
              <a:solidFill>
                <a:prstClr val="black"/>
              </a:solidFill>
            </a:endParaRPr>
          </a:p>
          <a:p>
            <a:pPr algn="ctr"/>
            <a:endParaRPr lang="en-IN" sz="1400" b="1" dirty="0">
              <a:solidFill>
                <a:prstClr val="black"/>
              </a:solidFill>
            </a:endParaRPr>
          </a:p>
          <a:p>
            <a:pPr algn="ctr"/>
            <a:endParaRPr lang="en-IN" sz="1400" b="1" dirty="0" smtClean="0">
              <a:solidFill>
                <a:prstClr val="black"/>
              </a:solidFill>
            </a:endParaRPr>
          </a:p>
          <a:p>
            <a:r>
              <a:rPr lang="en-IN" sz="1200" b="1" dirty="0" smtClean="0">
                <a:solidFill>
                  <a:prstClr val="black"/>
                </a:solidFill>
              </a:rPr>
              <a:t>          Cart                                     New</a:t>
            </a:r>
          </a:p>
          <a:p>
            <a:r>
              <a:rPr lang="en-IN" sz="1200" b="1" dirty="0" smtClean="0">
                <a:solidFill>
                  <a:prstClr val="black"/>
                </a:solidFill>
              </a:rPr>
              <a:t>  Abandonment                         Arrivals</a:t>
            </a:r>
            <a:endParaRPr lang="en-IN" sz="1200" b="1" dirty="0">
              <a:solidFill>
                <a:prstClr val="black"/>
              </a:solidFill>
            </a:endParaRPr>
          </a:p>
        </p:txBody>
      </p:sp>
      <p:sp>
        <p:nvSpPr>
          <p:cNvPr id="20" name="TextBox 19"/>
          <p:cNvSpPr txBox="1"/>
          <p:nvPr/>
        </p:nvSpPr>
        <p:spPr bwMode="gray">
          <a:xfrm>
            <a:off x="211534" y="1632922"/>
            <a:ext cx="1329588" cy="1234337"/>
          </a:xfrm>
          <a:prstGeom prst="rect">
            <a:avLst/>
          </a:prstGeom>
        </p:spPr>
        <p:txBody>
          <a:bodyPr vert="horz" wrap="none" lIns="91440" tIns="45720" rIns="91440" bIns="45720" rtlCol="0" anchor="ctr">
            <a:noAutofit/>
          </a:bodyPr>
          <a:lstStyle/>
          <a:p>
            <a:pPr algn="ctr"/>
            <a:r>
              <a:rPr lang="en-IN" sz="1600" b="1" dirty="0" smtClean="0">
                <a:solidFill>
                  <a:prstClr val="black"/>
                </a:solidFill>
              </a:rPr>
              <a:t>Event </a:t>
            </a:r>
          </a:p>
          <a:p>
            <a:pPr algn="ctr"/>
            <a:r>
              <a:rPr lang="en-IN" sz="1600" b="1" dirty="0" smtClean="0">
                <a:solidFill>
                  <a:prstClr val="black"/>
                </a:solidFill>
              </a:rPr>
              <a:t>Triggered </a:t>
            </a:r>
          </a:p>
          <a:p>
            <a:pPr algn="ctr"/>
            <a:r>
              <a:rPr lang="en-IN" sz="1600" b="1" dirty="0" smtClean="0">
                <a:solidFill>
                  <a:prstClr val="black"/>
                </a:solidFill>
              </a:rPr>
              <a:t>Messages</a:t>
            </a:r>
          </a:p>
        </p:txBody>
      </p:sp>
      <p:pic>
        <p:nvPicPr>
          <p:cNvPr id="21" name="Picture 22" descr="http://orig06.deviantart.net/141a/f/2012/127/2/4/model_30_officer__s_revolver_by_kanine1134-d4yvcrx.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49937" y="2744153"/>
            <a:ext cx="687294" cy="3530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28752" y="2739438"/>
            <a:ext cx="540245" cy="117634"/>
          </a:xfrm>
          <a:prstGeom prst="rect">
            <a:avLst/>
          </a:prstGeom>
        </p:spPr>
      </p:pic>
      <p:pic>
        <p:nvPicPr>
          <p:cNvPr id="23" name="Picture 24" descr="https://cdn3.iconfinder.com/data/icons/3d-glossy/512/tasks-512.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432097" y="3702972"/>
            <a:ext cx="1040923" cy="104092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descr="http://www.proretention.com/img/ecrm-icons/ecrm-icon4.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440129" y="4527093"/>
            <a:ext cx="848380" cy="8483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8" descr="http://techupdates.in/wp-content/uploads/2014/05/Spam-Logo.jp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43232" y="5355563"/>
            <a:ext cx="1094189" cy="103579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bwMode="gray">
          <a:xfrm>
            <a:off x="213806" y="4542174"/>
            <a:ext cx="1329588" cy="1234337"/>
          </a:xfrm>
          <a:prstGeom prst="rect">
            <a:avLst/>
          </a:prstGeom>
        </p:spPr>
        <p:txBody>
          <a:bodyPr vert="horz" wrap="none" lIns="91440" tIns="45720" rIns="91440" bIns="45720" rtlCol="0" anchor="ctr">
            <a:noAutofit/>
          </a:bodyPr>
          <a:lstStyle/>
          <a:p>
            <a:pPr algn="ctr"/>
            <a:r>
              <a:rPr lang="en-IN" sz="1600" b="1" dirty="0" smtClean="0">
                <a:solidFill>
                  <a:prstClr val="black"/>
                </a:solidFill>
              </a:rPr>
              <a:t>Batch &amp; Blast</a:t>
            </a:r>
          </a:p>
          <a:p>
            <a:pPr algn="ctr"/>
            <a:r>
              <a:rPr lang="en-IN" sz="1600" b="1" dirty="0" smtClean="0">
                <a:solidFill>
                  <a:prstClr val="black"/>
                </a:solidFill>
              </a:rPr>
              <a:t>Email</a:t>
            </a:r>
          </a:p>
          <a:p>
            <a:pPr algn="ctr"/>
            <a:r>
              <a:rPr lang="en-IN" sz="1600" b="1" dirty="0" smtClean="0">
                <a:solidFill>
                  <a:prstClr val="black"/>
                </a:solidFill>
              </a:rPr>
              <a:t>Campaign</a:t>
            </a:r>
          </a:p>
        </p:txBody>
      </p:sp>
      <p:pic>
        <p:nvPicPr>
          <p:cNvPr id="27" name="Picture 30" descr="http://exacttarget.com/blog/wp-content/uploads/2014/06/48e075dc230c3c41553c194b26a18a43.jp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201863" y="4040883"/>
            <a:ext cx="1388126" cy="207196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32" descr="http://www.webtecmedia.co.uk/uploads/1/9/9/1/19918699/6688502_orig.png"/>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4553810" y="4151340"/>
            <a:ext cx="2667000" cy="190500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p:cNvCxnSpPr/>
          <p:nvPr/>
        </p:nvCxnSpPr>
        <p:spPr>
          <a:xfrm>
            <a:off x="7273634" y="5201558"/>
            <a:ext cx="2881746"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273634" y="4207939"/>
            <a:ext cx="1122221" cy="58952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273634" y="5573256"/>
            <a:ext cx="1122221" cy="49693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676907" y="5236931"/>
            <a:ext cx="890758"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bwMode="gray">
          <a:xfrm>
            <a:off x="8330681" y="4706906"/>
            <a:ext cx="1243753" cy="458071"/>
          </a:xfrm>
          <a:prstGeom prst="rect">
            <a:avLst/>
          </a:prstGeom>
        </p:spPr>
        <p:txBody>
          <a:bodyPr vert="horz" wrap="none" lIns="91440" tIns="45720" rIns="91440" bIns="45720" rtlCol="0" anchor="ctr">
            <a:noAutofit/>
          </a:bodyPr>
          <a:lstStyle/>
          <a:p>
            <a:r>
              <a:rPr lang="en-IN" sz="1200" b="1" dirty="0" smtClean="0">
                <a:solidFill>
                  <a:prstClr val="black"/>
                </a:solidFill>
              </a:rPr>
              <a:t>List Creation</a:t>
            </a:r>
          </a:p>
          <a:p>
            <a:endParaRPr lang="en-IN" sz="1200" b="1" dirty="0" smtClean="0">
              <a:solidFill>
                <a:prstClr val="black"/>
              </a:solidFill>
            </a:endParaRPr>
          </a:p>
        </p:txBody>
      </p:sp>
      <p:sp>
        <p:nvSpPr>
          <p:cNvPr id="34" name="TextBox 33"/>
          <p:cNvSpPr txBox="1"/>
          <p:nvPr/>
        </p:nvSpPr>
        <p:spPr bwMode="gray">
          <a:xfrm>
            <a:off x="10267297" y="5470805"/>
            <a:ext cx="1243753" cy="458071"/>
          </a:xfrm>
          <a:prstGeom prst="rect">
            <a:avLst/>
          </a:prstGeom>
        </p:spPr>
        <p:txBody>
          <a:bodyPr vert="horz" wrap="none" lIns="91440" tIns="45720" rIns="91440" bIns="45720" rtlCol="0" anchor="ctr">
            <a:noAutofit/>
          </a:bodyPr>
          <a:lstStyle/>
          <a:p>
            <a:r>
              <a:rPr lang="en-IN" sz="1200" b="1" dirty="0" smtClean="0">
                <a:solidFill>
                  <a:prstClr val="black"/>
                </a:solidFill>
              </a:rPr>
              <a:t>   Customer</a:t>
            </a:r>
          </a:p>
          <a:p>
            <a:r>
              <a:rPr lang="en-IN" sz="1200" b="1" dirty="0" smtClean="0">
                <a:solidFill>
                  <a:prstClr val="black"/>
                </a:solidFill>
              </a:rPr>
              <a:t>Segmentation</a:t>
            </a:r>
          </a:p>
          <a:p>
            <a:endParaRPr lang="en-IN" sz="1200" b="1" dirty="0" smtClean="0">
              <a:solidFill>
                <a:prstClr val="black"/>
              </a:solidFill>
            </a:endParaRPr>
          </a:p>
        </p:txBody>
      </p:sp>
      <p:sp>
        <p:nvSpPr>
          <p:cNvPr id="35" name="TextBox 34"/>
          <p:cNvSpPr txBox="1"/>
          <p:nvPr/>
        </p:nvSpPr>
        <p:spPr bwMode="gray">
          <a:xfrm>
            <a:off x="2239635" y="6139873"/>
            <a:ext cx="1312582" cy="458071"/>
          </a:xfrm>
          <a:prstGeom prst="rect">
            <a:avLst/>
          </a:prstGeom>
        </p:spPr>
        <p:txBody>
          <a:bodyPr vert="horz" wrap="none" lIns="91440" tIns="45720" rIns="91440" bIns="45720" rtlCol="0" anchor="ctr">
            <a:noAutofit/>
          </a:bodyPr>
          <a:lstStyle/>
          <a:p>
            <a:r>
              <a:rPr lang="en-IN" sz="1200" b="1" dirty="0" smtClean="0">
                <a:solidFill>
                  <a:prstClr val="black"/>
                </a:solidFill>
              </a:rPr>
              <a:t>Email Designing</a:t>
            </a:r>
          </a:p>
          <a:p>
            <a:endParaRPr lang="en-IN" sz="1200" b="1" dirty="0" smtClean="0">
              <a:solidFill>
                <a:prstClr val="black"/>
              </a:solidFill>
            </a:endParaRPr>
          </a:p>
        </p:txBody>
      </p:sp>
      <p:sp>
        <p:nvSpPr>
          <p:cNvPr id="36" name="TextBox 35"/>
          <p:cNvSpPr txBox="1"/>
          <p:nvPr/>
        </p:nvSpPr>
        <p:spPr bwMode="gray">
          <a:xfrm>
            <a:off x="7086211" y="6114508"/>
            <a:ext cx="1243753" cy="270958"/>
          </a:xfrm>
          <a:prstGeom prst="rect">
            <a:avLst/>
          </a:prstGeom>
        </p:spPr>
        <p:txBody>
          <a:bodyPr vert="horz" wrap="none" lIns="91440" tIns="45720" rIns="91440" bIns="45720" rtlCol="0" anchor="ctr">
            <a:noAutofit/>
          </a:bodyPr>
          <a:lstStyle/>
          <a:p>
            <a:r>
              <a:rPr lang="en-IN" sz="1200" b="1" dirty="0" smtClean="0">
                <a:solidFill>
                  <a:prstClr val="black"/>
                </a:solidFill>
              </a:rPr>
              <a:t>Opt-out Rates</a:t>
            </a:r>
          </a:p>
          <a:p>
            <a:endParaRPr lang="en-IN" sz="1200" b="1" dirty="0" smtClean="0">
              <a:solidFill>
                <a:prstClr val="black"/>
              </a:solidFill>
            </a:endParaRPr>
          </a:p>
        </p:txBody>
      </p:sp>
    </p:spTree>
    <p:extLst>
      <p:ext uri="{BB962C8B-B14F-4D97-AF65-F5344CB8AC3E}">
        <p14:creationId xmlns:p14="http://schemas.microsoft.com/office/powerpoint/2010/main" val="3036856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237066"/>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075276" y="291779"/>
              <a:ext cx="4041491" cy="523220"/>
            </a:xfrm>
            <a:prstGeom prst="rect">
              <a:avLst/>
            </a:prstGeom>
            <a:solidFill>
              <a:schemeClr val="bg1"/>
            </a:solidFill>
          </p:spPr>
          <p:txBody>
            <a:bodyPr wrap="none" anchor="ctr">
              <a:spAutoFit/>
            </a:bodyPr>
            <a:lstStyle/>
            <a:p>
              <a:pPr algn="ctr"/>
              <a:r>
                <a:rPr lang="is-IS" sz="2800" b="1" dirty="0" smtClean="0">
                  <a:solidFill>
                    <a:srgbClr val="0070C0"/>
                  </a:solidFill>
                  <a:latin typeface="Leelawadee UI" panose="020B0502040204020203" pitchFamily="34" charset="-34"/>
                  <a:cs typeface="Leelawadee UI" panose="020B0502040204020203" pitchFamily="34" charset="-34"/>
                </a:rPr>
                <a:t>Big Data Characteristics </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pic>
        <p:nvPicPr>
          <p:cNvPr id="2" name="Picture 1"/>
          <p:cNvPicPr>
            <a:picLocks noChangeAspect="1"/>
          </p:cNvPicPr>
          <p:nvPr/>
        </p:nvPicPr>
        <p:blipFill>
          <a:blip r:embed="rId3"/>
          <a:stretch>
            <a:fillRect/>
          </a:stretch>
        </p:blipFill>
        <p:spPr>
          <a:xfrm>
            <a:off x="343477" y="1659377"/>
            <a:ext cx="3332843" cy="3266186"/>
          </a:xfrm>
          <a:prstGeom prst="rect">
            <a:avLst/>
          </a:prstGeom>
        </p:spPr>
      </p:pic>
      <p:pic>
        <p:nvPicPr>
          <p:cNvPr id="5" name="Picture 4"/>
          <p:cNvPicPr>
            <a:picLocks noChangeAspect="1"/>
          </p:cNvPicPr>
          <p:nvPr/>
        </p:nvPicPr>
        <p:blipFill>
          <a:blip r:embed="rId4"/>
          <a:stretch>
            <a:fillRect/>
          </a:stretch>
        </p:blipFill>
        <p:spPr>
          <a:xfrm>
            <a:off x="4506685" y="1244595"/>
            <a:ext cx="914400" cy="4095750"/>
          </a:xfrm>
          <a:prstGeom prst="rect">
            <a:avLst/>
          </a:prstGeom>
        </p:spPr>
      </p:pic>
      <p:pic>
        <p:nvPicPr>
          <p:cNvPr id="8" name="Picture 7"/>
          <p:cNvPicPr>
            <a:picLocks noChangeAspect="1"/>
          </p:cNvPicPr>
          <p:nvPr/>
        </p:nvPicPr>
        <p:blipFill rotWithShape="1">
          <a:blip r:embed="rId5"/>
          <a:srcRect t="14720" b="1"/>
          <a:stretch/>
        </p:blipFill>
        <p:spPr>
          <a:xfrm>
            <a:off x="5226277" y="5318759"/>
            <a:ext cx="6238875" cy="503621"/>
          </a:xfrm>
          <a:prstGeom prst="rect">
            <a:avLst/>
          </a:prstGeom>
        </p:spPr>
      </p:pic>
      <p:pic>
        <p:nvPicPr>
          <p:cNvPr id="9" name="Picture 8"/>
          <p:cNvPicPr>
            <a:picLocks noChangeAspect="1"/>
          </p:cNvPicPr>
          <p:nvPr/>
        </p:nvPicPr>
        <p:blipFill>
          <a:blip r:embed="rId6"/>
          <a:stretch>
            <a:fillRect/>
          </a:stretch>
        </p:blipFill>
        <p:spPr>
          <a:xfrm>
            <a:off x="5414962" y="4034220"/>
            <a:ext cx="1362075" cy="1123950"/>
          </a:xfrm>
          <a:prstGeom prst="rect">
            <a:avLst/>
          </a:prstGeom>
        </p:spPr>
      </p:pic>
      <p:pic>
        <p:nvPicPr>
          <p:cNvPr id="10" name="Picture 9"/>
          <p:cNvPicPr>
            <a:picLocks noChangeAspect="1"/>
          </p:cNvPicPr>
          <p:nvPr/>
        </p:nvPicPr>
        <p:blipFill>
          <a:blip r:embed="rId7"/>
          <a:stretch>
            <a:fillRect/>
          </a:stretch>
        </p:blipFill>
        <p:spPr>
          <a:xfrm>
            <a:off x="5408614" y="3481770"/>
            <a:ext cx="2695575" cy="1676400"/>
          </a:xfrm>
          <a:prstGeom prst="rect">
            <a:avLst/>
          </a:prstGeom>
        </p:spPr>
      </p:pic>
      <p:pic>
        <p:nvPicPr>
          <p:cNvPr id="13" name="Picture 12"/>
          <p:cNvPicPr>
            <a:picLocks noChangeAspect="1"/>
          </p:cNvPicPr>
          <p:nvPr/>
        </p:nvPicPr>
        <p:blipFill>
          <a:blip r:embed="rId8"/>
          <a:stretch>
            <a:fillRect/>
          </a:stretch>
        </p:blipFill>
        <p:spPr>
          <a:xfrm>
            <a:off x="5408614" y="2794417"/>
            <a:ext cx="4191000" cy="2362200"/>
          </a:xfrm>
          <a:prstGeom prst="rect">
            <a:avLst/>
          </a:prstGeom>
        </p:spPr>
      </p:pic>
      <p:pic>
        <p:nvPicPr>
          <p:cNvPr id="14" name="Picture 13"/>
          <p:cNvPicPr>
            <a:picLocks noChangeAspect="1"/>
          </p:cNvPicPr>
          <p:nvPr/>
        </p:nvPicPr>
        <p:blipFill rotWithShape="1">
          <a:blip r:embed="rId9"/>
          <a:srcRect r="1353"/>
          <a:stretch/>
        </p:blipFill>
        <p:spPr>
          <a:xfrm>
            <a:off x="5421085" y="1795845"/>
            <a:ext cx="6069875" cy="3371850"/>
          </a:xfrm>
          <a:prstGeom prst="rect">
            <a:avLst/>
          </a:prstGeom>
        </p:spPr>
      </p:pic>
      <p:sp>
        <p:nvSpPr>
          <p:cNvPr id="17" name="TextBox 16"/>
          <p:cNvSpPr txBox="1"/>
          <p:nvPr/>
        </p:nvSpPr>
        <p:spPr>
          <a:xfrm>
            <a:off x="5747656" y="1333883"/>
            <a:ext cx="3614057" cy="369332"/>
          </a:xfrm>
          <a:prstGeom prst="rect">
            <a:avLst/>
          </a:prstGeom>
          <a:noFill/>
        </p:spPr>
        <p:txBody>
          <a:bodyPr wrap="square" rtlCol="0">
            <a:spAutoFit/>
          </a:bodyPr>
          <a:lstStyle/>
          <a:p>
            <a:r>
              <a:rPr lang="en-IN" b="1" dirty="0" smtClean="0"/>
              <a:t>Big Data = Transactions</a:t>
            </a:r>
            <a:endParaRPr lang="en-IN" b="1" dirty="0"/>
          </a:p>
        </p:txBody>
      </p:sp>
      <p:sp>
        <p:nvSpPr>
          <p:cNvPr id="21" name="TextBox 20"/>
          <p:cNvSpPr txBox="1"/>
          <p:nvPr/>
        </p:nvSpPr>
        <p:spPr>
          <a:xfrm>
            <a:off x="8059057" y="1330255"/>
            <a:ext cx="1629228" cy="369332"/>
          </a:xfrm>
          <a:prstGeom prst="rect">
            <a:avLst/>
          </a:prstGeom>
          <a:noFill/>
        </p:spPr>
        <p:txBody>
          <a:bodyPr wrap="square" rtlCol="0">
            <a:spAutoFit/>
          </a:bodyPr>
          <a:lstStyle/>
          <a:p>
            <a:r>
              <a:rPr lang="en-IN" b="1" dirty="0" smtClean="0"/>
              <a:t>+ Interactions</a:t>
            </a:r>
            <a:endParaRPr lang="en-IN" b="1" dirty="0"/>
          </a:p>
        </p:txBody>
      </p:sp>
      <p:sp>
        <p:nvSpPr>
          <p:cNvPr id="22" name="TextBox 21"/>
          <p:cNvSpPr txBox="1"/>
          <p:nvPr/>
        </p:nvSpPr>
        <p:spPr>
          <a:xfrm>
            <a:off x="9463317" y="1341141"/>
            <a:ext cx="1629228" cy="369332"/>
          </a:xfrm>
          <a:prstGeom prst="rect">
            <a:avLst/>
          </a:prstGeom>
          <a:noFill/>
        </p:spPr>
        <p:txBody>
          <a:bodyPr wrap="square" rtlCol="0">
            <a:spAutoFit/>
          </a:bodyPr>
          <a:lstStyle/>
          <a:p>
            <a:r>
              <a:rPr lang="en-IN" b="1" dirty="0" smtClean="0"/>
              <a:t>+ Intent</a:t>
            </a:r>
            <a:endParaRPr lang="en-IN" b="1" dirty="0"/>
          </a:p>
        </p:txBody>
      </p:sp>
    </p:spTree>
    <p:extLst>
      <p:ext uri="{BB962C8B-B14F-4D97-AF65-F5344CB8AC3E}">
        <p14:creationId xmlns:p14="http://schemas.microsoft.com/office/powerpoint/2010/main" val="202642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476081" y="291779"/>
              <a:ext cx="5239961" cy="523220"/>
            </a:xfrm>
            <a:prstGeom prst="rect">
              <a:avLst/>
            </a:prstGeom>
            <a:solidFill>
              <a:schemeClr val="bg1"/>
            </a:solidFill>
          </p:spPr>
          <p:txBody>
            <a:bodyPr wrap="none" anchor="ctr">
              <a:spAutoFit/>
            </a:bodyPr>
            <a:lstStyle/>
            <a:p>
              <a:pPr algn="ctr"/>
              <a:r>
                <a:rPr lang="en-US" sz="2800" b="1" dirty="0" smtClean="0">
                  <a:solidFill>
                    <a:srgbClr val="0070C0"/>
                  </a:solidFill>
                  <a:latin typeface="Leelawadee UI" panose="020B0502040204020203" pitchFamily="34" charset="-34"/>
                  <a:cs typeface="Leelawadee UI" panose="020B0502040204020203" pitchFamily="34" charset="-34"/>
                </a:rPr>
                <a:t>Email Marketing Effectiveness</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pic>
        <p:nvPicPr>
          <p:cNvPr id="82" name="Picture 8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35120" y="1329512"/>
            <a:ext cx="4194673" cy="3026664"/>
          </a:xfrm>
          <a:prstGeom prst="rect">
            <a:avLst/>
          </a:prstGeom>
        </p:spPr>
      </p:pic>
      <p:sp>
        <p:nvSpPr>
          <p:cNvPr id="83" name="TextBox 82"/>
          <p:cNvSpPr txBox="1"/>
          <p:nvPr/>
        </p:nvSpPr>
        <p:spPr bwMode="gray">
          <a:xfrm>
            <a:off x="5438634" y="2143760"/>
            <a:ext cx="1604507" cy="1312506"/>
          </a:xfrm>
          <a:prstGeom prst="rect">
            <a:avLst/>
          </a:prstGeom>
        </p:spPr>
        <p:txBody>
          <a:bodyPr vert="horz" wrap="square" lIns="91440" tIns="45720" rIns="91440" bIns="45720" rtlCol="0" anchor="ctr">
            <a:noAutofit/>
          </a:bodyPr>
          <a:lstStyle/>
          <a:p>
            <a:pPr algn="ctr"/>
            <a:r>
              <a:rPr lang="en-IN" sz="2000" b="1" dirty="0" smtClean="0">
                <a:solidFill>
                  <a:schemeClr val="bg1">
                    <a:lumMod val="50000"/>
                  </a:schemeClr>
                </a:solidFill>
              </a:rPr>
              <a:t>A/B testing for Email Sections </a:t>
            </a:r>
            <a:endParaRPr lang="en-IN" sz="2000" b="1" dirty="0">
              <a:solidFill>
                <a:schemeClr val="bg1">
                  <a:lumMod val="50000"/>
                </a:schemeClr>
              </a:solidFill>
            </a:endParaRPr>
          </a:p>
          <a:p>
            <a:pPr algn="ctr"/>
            <a:r>
              <a:rPr lang="en-IN" sz="2000" b="1" dirty="0" smtClean="0">
                <a:solidFill>
                  <a:schemeClr val="bg1">
                    <a:lumMod val="50000"/>
                  </a:schemeClr>
                </a:solidFill>
              </a:rPr>
              <a:t> </a:t>
            </a:r>
          </a:p>
        </p:txBody>
      </p:sp>
      <p:pic>
        <p:nvPicPr>
          <p:cNvPr id="84" name="Picture 8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09050" y="1160588"/>
            <a:ext cx="2695338" cy="3508839"/>
          </a:xfrm>
          <a:prstGeom prst="rect">
            <a:avLst/>
          </a:prstGeom>
        </p:spPr>
      </p:pic>
      <p:sp>
        <p:nvSpPr>
          <p:cNvPr id="85" name="TextBox 84"/>
          <p:cNvSpPr txBox="1"/>
          <p:nvPr/>
        </p:nvSpPr>
        <p:spPr bwMode="gray">
          <a:xfrm>
            <a:off x="307975" y="2141704"/>
            <a:ext cx="1865681" cy="1314562"/>
          </a:xfrm>
          <a:prstGeom prst="rect">
            <a:avLst/>
          </a:prstGeom>
        </p:spPr>
        <p:txBody>
          <a:bodyPr vert="horz" wrap="square" lIns="91440" tIns="45720" rIns="91440" bIns="45720" rtlCol="0" anchor="ctr">
            <a:noAutofit/>
          </a:bodyPr>
          <a:lstStyle/>
          <a:p>
            <a:pPr algn="ctr"/>
            <a:r>
              <a:rPr lang="en-IN" sz="2000" b="1" dirty="0" smtClean="0">
                <a:solidFill>
                  <a:schemeClr val="bg1">
                    <a:lumMod val="50000"/>
                  </a:schemeClr>
                </a:solidFill>
              </a:rPr>
              <a:t>Conversion Funnel of Email Marketing  </a:t>
            </a:r>
          </a:p>
        </p:txBody>
      </p:sp>
      <p:sp>
        <p:nvSpPr>
          <p:cNvPr id="86" name="TextBox 85"/>
          <p:cNvSpPr txBox="1"/>
          <p:nvPr/>
        </p:nvSpPr>
        <p:spPr bwMode="gray">
          <a:xfrm>
            <a:off x="7780149" y="1241959"/>
            <a:ext cx="2572391" cy="961737"/>
          </a:xfrm>
          <a:prstGeom prst="rect">
            <a:avLst/>
          </a:prstGeom>
        </p:spPr>
        <p:txBody>
          <a:bodyPr vert="horz" wrap="square" lIns="91440" tIns="45720" rIns="91440" bIns="45720" rtlCol="0" anchor="ctr">
            <a:noAutofit/>
          </a:bodyPr>
          <a:lstStyle/>
          <a:p>
            <a:endParaRPr lang="en-IN" sz="2000" dirty="0" smtClean="0"/>
          </a:p>
        </p:txBody>
      </p:sp>
      <p:sp>
        <p:nvSpPr>
          <p:cNvPr id="87" name="TextBox 86"/>
          <p:cNvSpPr txBox="1"/>
          <p:nvPr/>
        </p:nvSpPr>
        <p:spPr bwMode="gray">
          <a:xfrm>
            <a:off x="439290" y="5078268"/>
            <a:ext cx="1314039" cy="1266641"/>
          </a:xfrm>
          <a:prstGeom prst="rect">
            <a:avLst/>
          </a:prstGeom>
        </p:spPr>
        <p:txBody>
          <a:bodyPr vert="horz" wrap="square" lIns="91440" tIns="45720" rIns="91440" bIns="45720" rtlCol="0" anchor="ctr">
            <a:noAutofit/>
          </a:bodyPr>
          <a:lstStyle/>
          <a:p>
            <a:pPr algn="ctr"/>
            <a:r>
              <a:rPr lang="en-IN" sz="2000" b="1" dirty="0" smtClean="0">
                <a:solidFill>
                  <a:schemeClr val="bg1">
                    <a:lumMod val="50000"/>
                  </a:schemeClr>
                </a:solidFill>
              </a:rPr>
              <a:t>Key Metrics</a:t>
            </a:r>
          </a:p>
        </p:txBody>
      </p:sp>
      <p:sp>
        <p:nvSpPr>
          <p:cNvPr id="88" name="Rounded Rectangle 87"/>
          <p:cNvSpPr/>
          <p:nvPr/>
        </p:nvSpPr>
        <p:spPr>
          <a:xfrm>
            <a:off x="6579812" y="5461540"/>
            <a:ext cx="2027365" cy="83354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 of emails sent – # of bounce backs) / # of emails sent </a:t>
            </a:r>
          </a:p>
        </p:txBody>
      </p:sp>
      <p:sp>
        <p:nvSpPr>
          <p:cNvPr id="89" name="Rounded Rectangle 88"/>
          <p:cNvSpPr/>
          <p:nvPr/>
        </p:nvSpPr>
        <p:spPr>
          <a:xfrm>
            <a:off x="2224188" y="5477038"/>
            <a:ext cx="2141294" cy="80254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 of clicks / # of emails </a:t>
            </a:r>
            <a:r>
              <a:rPr lang="en-IN" sz="1400" dirty="0" smtClean="0"/>
              <a:t>delivered</a:t>
            </a:r>
            <a:endParaRPr lang="en-IN" sz="1400" dirty="0"/>
          </a:p>
        </p:txBody>
      </p:sp>
      <p:sp>
        <p:nvSpPr>
          <p:cNvPr id="90" name="Rounded Rectangle 89"/>
          <p:cNvSpPr/>
          <p:nvPr/>
        </p:nvSpPr>
        <p:spPr>
          <a:xfrm>
            <a:off x="9066344" y="5463302"/>
            <a:ext cx="2751575" cy="83354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 of email campaign visits with a single Page View / # of email campaign </a:t>
            </a:r>
          </a:p>
        </p:txBody>
      </p:sp>
      <p:sp>
        <p:nvSpPr>
          <p:cNvPr id="91" name="TextBox 90"/>
          <p:cNvSpPr txBox="1"/>
          <p:nvPr/>
        </p:nvSpPr>
        <p:spPr bwMode="gray">
          <a:xfrm>
            <a:off x="2497448" y="4858027"/>
            <a:ext cx="1644511" cy="738732"/>
          </a:xfrm>
          <a:prstGeom prst="rect">
            <a:avLst/>
          </a:prstGeom>
        </p:spPr>
        <p:txBody>
          <a:bodyPr vert="horz" wrap="square" lIns="91440" tIns="45720" rIns="91440" bIns="45720" rtlCol="0" anchor="ctr">
            <a:noAutofit/>
          </a:bodyPr>
          <a:lstStyle/>
          <a:p>
            <a:pPr algn="ctr"/>
            <a:r>
              <a:rPr lang="en-IN" sz="1400" b="1" dirty="0" smtClean="0">
                <a:solidFill>
                  <a:schemeClr val="tx1">
                    <a:lumMod val="50000"/>
                    <a:lumOff val="50000"/>
                  </a:schemeClr>
                </a:solidFill>
              </a:rPr>
              <a:t>Delivery Rate</a:t>
            </a:r>
          </a:p>
        </p:txBody>
      </p:sp>
      <p:sp>
        <p:nvSpPr>
          <p:cNvPr id="92" name="TextBox 91"/>
          <p:cNvSpPr txBox="1"/>
          <p:nvPr/>
        </p:nvSpPr>
        <p:spPr bwMode="gray">
          <a:xfrm>
            <a:off x="6259010" y="4872021"/>
            <a:ext cx="2708892" cy="738732"/>
          </a:xfrm>
          <a:prstGeom prst="rect">
            <a:avLst/>
          </a:prstGeom>
        </p:spPr>
        <p:txBody>
          <a:bodyPr vert="horz" wrap="square" lIns="91440" tIns="45720" rIns="91440" bIns="45720" rtlCol="0" anchor="ctr">
            <a:noAutofit/>
          </a:bodyPr>
          <a:lstStyle/>
          <a:p>
            <a:pPr algn="ctr"/>
            <a:r>
              <a:rPr lang="en-IN" sz="1400" b="1" dirty="0" smtClean="0">
                <a:solidFill>
                  <a:schemeClr val="tx1">
                    <a:lumMod val="50000"/>
                    <a:lumOff val="50000"/>
                  </a:schemeClr>
                </a:solidFill>
              </a:rPr>
              <a:t>Click To Deliver Rate (CTDR)</a:t>
            </a:r>
          </a:p>
        </p:txBody>
      </p:sp>
      <p:sp>
        <p:nvSpPr>
          <p:cNvPr id="93" name="TextBox 92"/>
          <p:cNvSpPr txBox="1"/>
          <p:nvPr/>
        </p:nvSpPr>
        <p:spPr bwMode="gray">
          <a:xfrm>
            <a:off x="9263229" y="4879325"/>
            <a:ext cx="2178622" cy="738732"/>
          </a:xfrm>
          <a:prstGeom prst="rect">
            <a:avLst/>
          </a:prstGeom>
        </p:spPr>
        <p:txBody>
          <a:bodyPr vert="horz" wrap="square" lIns="91440" tIns="45720" rIns="91440" bIns="45720" rtlCol="0" anchor="ctr">
            <a:noAutofit/>
          </a:bodyPr>
          <a:lstStyle/>
          <a:p>
            <a:pPr algn="ctr"/>
            <a:r>
              <a:rPr lang="en-IN" sz="1400" b="1" dirty="0" smtClean="0">
                <a:solidFill>
                  <a:schemeClr val="tx1">
                    <a:lumMod val="50000"/>
                    <a:lumOff val="50000"/>
                  </a:schemeClr>
                </a:solidFill>
              </a:rPr>
              <a:t>Bounce Rate</a:t>
            </a:r>
          </a:p>
        </p:txBody>
      </p:sp>
      <p:cxnSp>
        <p:nvCxnSpPr>
          <p:cNvPr id="94" name="Straight Connector 93"/>
          <p:cNvCxnSpPr/>
          <p:nvPr/>
        </p:nvCxnSpPr>
        <p:spPr>
          <a:xfrm flipV="1">
            <a:off x="439290" y="4875672"/>
            <a:ext cx="11190503" cy="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4677683" y="5492536"/>
            <a:ext cx="1726203" cy="802544"/>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 of unsubscribes/ # of emails delivered</a:t>
            </a:r>
            <a:endParaRPr lang="en-IN" sz="1400" dirty="0"/>
          </a:p>
        </p:txBody>
      </p:sp>
      <p:sp>
        <p:nvSpPr>
          <p:cNvPr id="20" name="TextBox 19"/>
          <p:cNvSpPr txBox="1"/>
          <p:nvPr/>
        </p:nvSpPr>
        <p:spPr bwMode="gray">
          <a:xfrm>
            <a:off x="4699031" y="4827455"/>
            <a:ext cx="1644511" cy="738732"/>
          </a:xfrm>
          <a:prstGeom prst="rect">
            <a:avLst/>
          </a:prstGeom>
        </p:spPr>
        <p:txBody>
          <a:bodyPr vert="horz" wrap="square" lIns="91440" tIns="45720" rIns="91440" bIns="45720" rtlCol="0" anchor="ctr">
            <a:noAutofit/>
          </a:bodyPr>
          <a:lstStyle/>
          <a:p>
            <a:pPr algn="ctr"/>
            <a:r>
              <a:rPr lang="en-IN" sz="1400" b="1" dirty="0" smtClean="0">
                <a:solidFill>
                  <a:schemeClr val="tx1">
                    <a:lumMod val="50000"/>
                    <a:lumOff val="50000"/>
                  </a:schemeClr>
                </a:solidFill>
              </a:rPr>
              <a:t>Opt Out Rate</a:t>
            </a:r>
          </a:p>
        </p:txBody>
      </p:sp>
    </p:spTree>
    <p:extLst>
      <p:ext uri="{BB962C8B-B14F-4D97-AF65-F5344CB8AC3E}">
        <p14:creationId xmlns:p14="http://schemas.microsoft.com/office/powerpoint/2010/main" val="18734687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714764" y="291779"/>
              <a:ext cx="6762621" cy="523220"/>
            </a:xfrm>
            <a:prstGeom prst="rect">
              <a:avLst/>
            </a:prstGeom>
            <a:solidFill>
              <a:schemeClr val="bg1"/>
            </a:solidFill>
          </p:spPr>
          <p:txBody>
            <a:bodyPr wrap="none" anchor="ctr">
              <a:spAutoFit/>
            </a:bodyPr>
            <a:lstStyle/>
            <a:p>
              <a:pPr algn="ctr"/>
              <a:r>
                <a:rPr lang="en-US" sz="2800" b="1" dirty="0" smtClean="0">
                  <a:solidFill>
                    <a:srgbClr val="0070C0"/>
                  </a:solidFill>
                  <a:latin typeface="Leelawadee UI" panose="020B0502040204020203" pitchFamily="34" charset="-34"/>
                  <a:cs typeface="Leelawadee UI" panose="020B0502040204020203" pitchFamily="34" charset="-34"/>
                </a:rPr>
                <a:t>Analytics towards Campaign Relevance</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sp>
        <p:nvSpPr>
          <p:cNvPr id="36" name="Rectangle 35"/>
          <p:cNvSpPr/>
          <p:nvPr/>
        </p:nvSpPr>
        <p:spPr>
          <a:xfrm>
            <a:off x="83285" y="1055678"/>
            <a:ext cx="3537282" cy="338554"/>
          </a:xfrm>
          <a:prstGeom prst="rect">
            <a:avLst/>
          </a:prstGeom>
          <a:noFill/>
        </p:spPr>
        <p:txBody>
          <a:bodyPr wrap="square">
            <a:spAutoFit/>
          </a:bodyPr>
          <a:lstStyle/>
          <a:p>
            <a:pPr algn="ctr" defTabSz="457200"/>
            <a:r>
              <a:rPr lang="en-US" sz="1600" u="sng" kern="0" dirty="0">
                <a:solidFill>
                  <a:schemeClr val="accent4">
                    <a:lumMod val="50000"/>
                  </a:schemeClr>
                </a:solidFill>
                <a:latin typeface="Century Gothic"/>
              </a:rPr>
              <a:t>Mine Customer Data</a:t>
            </a:r>
          </a:p>
        </p:txBody>
      </p:sp>
      <p:sp>
        <p:nvSpPr>
          <p:cNvPr id="37" name="Rectangle 36"/>
          <p:cNvSpPr/>
          <p:nvPr/>
        </p:nvSpPr>
        <p:spPr>
          <a:xfrm>
            <a:off x="103437" y="3346478"/>
            <a:ext cx="3537282" cy="584775"/>
          </a:xfrm>
          <a:prstGeom prst="rect">
            <a:avLst/>
          </a:prstGeom>
          <a:noFill/>
        </p:spPr>
        <p:txBody>
          <a:bodyPr wrap="square">
            <a:spAutoFit/>
          </a:bodyPr>
          <a:lstStyle/>
          <a:p>
            <a:pPr algn="ctr" defTabSz="457200"/>
            <a:r>
              <a:rPr lang="en-US" sz="1600" u="sng" kern="0" dirty="0">
                <a:solidFill>
                  <a:schemeClr val="accent4">
                    <a:lumMod val="50000"/>
                  </a:schemeClr>
                </a:solidFill>
                <a:latin typeface="Century Gothic"/>
              </a:rPr>
              <a:t>Enriched with </a:t>
            </a:r>
            <a:r>
              <a:rPr lang="en-US" sz="1600" u="sng" kern="0" dirty="0" smtClean="0">
                <a:solidFill>
                  <a:schemeClr val="accent4">
                    <a:lumMod val="50000"/>
                  </a:schemeClr>
                </a:solidFill>
                <a:latin typeface="Century Gothic"/>
              </a:rPr>
              <a:t>Campaign Responses</a:t>
            </a:r>
            <a:endParaRPr lang="en-US" sz="1600" u="sng" kern="0" dirty="0">
              <a:solidFill>
                <a:schemeClr val="accent4">
                  <a:lumMod val="50000"/>
                </a:schemeClr>
              </a:solidFill>
              <a:latin typeface="Century Gothic"/>
            </a:endParaRPr>
          </a:p>
        </p:txBody>
      </p:sp>
      <p:grpSp>
        <p:nvGrpSpPr>
          <p:cNvPr id="38" name="Group 37"/>
          <p:cNvGrpSpPr/>
          <p:nvPr/>
        </p:nvGrpSpPr>
        <p:grpSpPr>
          <a:xfrm>
            <a:off x="500889" y="1497699"/>
            <a:ext cx="2702073" cy="1329990"/>
            <a:chOff x="642642" y="2089656"/>
            <a:chExt cx="2702073" cy="1329990"/>
          </a:xfrm>
        </p:grpSpPr>
        <p:sp>
          <p:nvSpPr>
            <p:cNvPr id="39" name="Rectangle 38"/>
            <p:cNvSpPr/>
            <p:nvPr/>
          </p:nvSpPr>
          <p:spPr>
            <a:xfrm>
              <a:off x="1831844" y="2185019"/>
              <a:ext cx="1511309" cy="578348"/>
            </a:xfrm>
            <a:prstGeom prst="rect">
              <a:avLst/>
            </a:prstGeom>
            <a:solidFill>
              <a:schemeClr val="bg1">
                <a:lumMod val="85000"/>
              </a:schemeClr>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i="0" u="none" strike="noStrike" kern="0" cap="none" spc="0" normalizeH="0" baseline="0" noProof="0" dirty="0" smtClean="0">
                  <a:ln>
                    <a:noFill/>
                  </a:ln>
                  <a:solidFill>
                    <a:schemeClr val="tx1">
                      <a:lumMod val="75000"/>
                      <a:lumOff val="25000"/>
                    </a:schemeClr>
                  </a:solidFill>
                  <a:effectLst/>
                  <a:uLnTx/>
                  <a:uFillTx/>
                  <a:latin typeface="Century Gothic"/>
                  <a:ea typeface="+mn-ea"/>
                  <a:cs typeface="+mn-cs"/>
                </a:rPr>
                <a:t>Basic Demographics</a:t>
              </a:r>
            </a:p>
          </p:txBody>
        </p:sp>
        <p:sp>
          <p:nvSpPr>
            <p:cNvPr id="41" name="Rectangle 40"/>
            <p:cNvSpPr/>
            <p:nvPr/>
          </p:nvSpPr>
          <p:spPr>
            <a:xfrm>
              <a:off x="1850197" y="2841298"/>
              <a:ext cx="1494518" cy="578348"/>
            </a:xfrm>
            <a:prstGeom prst="rect">
              <a:avLst/>
            </a:prstGeom>
            <a:solidFill>
              <a:schemeClr val="bg1">
                <a:lumMod val="85000"/>
              </a:schemeClr>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i="0" u="none" strike="noStrike" kern="0" cap="none" spc="0" normalizeH="0" baseline="0" noProof="0" dirty="0" smtClean="0">
                  <a:ln>
                    <a:noFill/>
                  </a:ln>
                  <a:solidFill>
                    <a:schemeClr val="tx1">
                      <a:lumMod val="75000"/>
                      <a:lumOff val="25000"/>
                    </a:schemeClr>
                  </a:solidFill>
                  <a:effectLst/>
                  <a:uLnTx/>
                  <a:uFillTx/>
                  <a:latin typeface="Century Gothic"/>
                  <a:ea typeface="+mn-ea"/>
                  <a:cs typeface="+mn-cs"/>
                </a:rPr>
                <a:t>Past</a:t>
              </a:r>
            </a:p>
            <a:p>
              <a:pPr marL="0" marR="0" lvl="0" indent="0" defTabSz="914400" eaLnBrk="1" fontAlgn="auto" latinLnBrk="0" hangingPunct="1">
                <a:lnSpc>
                  <a:spcPct val="100000"/>
                </a:lnSpc>
                <a:spcBef>
                  <a:spcPts val="0"/>
                </a:spcBef>
                <a:spcAft>
                  <a:spcPts val="0"/>
                </a:spcAft>
                <a:buClrTx/>
                <a:buSzTx/>
                <a:buFontTx/>
                <a:buNone/>
                <a:tabLst/>
                <a:defRPr/>
              </a:pPr>
              <a:r>
                <a:rPr kumimoji="0" lang="en-IN" sz="1400" i="0" u="none" strike="noStrike" kern="0" cap="none" spc="0" normalizeH="0" baseline="0" noProof="0" dirty="0" smtClean="0">
                  <a:ln>
                    <a:noFill/>
                  </a:ln>
                  <a:solidFill>
                    <a:schemeClr val="tx1">
                      <a:lumMod val="75000"/>
                      <a:lumOff val="25000"/>
                    </a:schemeClr>
                  </a:solidFill>
                  <a:effectLst/>
                  <a:uLnTx/>
                  <a:uFillTx/>
                  <a:latin typeface="Century Gothic"/>
                  <a:ea typeface="+mn-ea"/>
                  <a:cs typeface="+mn-cs"/>
                </a:rPr>
                <a:t>Transactions</a:t>
              </a:r>
            </a:p>
          </p:txBody>
        </p:sp>
        <p:pic>
          <p:nvPicPr>
            <p:cNvPr id="42" name="Picture 2" descr="https://s-media-cache-ak0.pinimg.com/736x/df/af/2b/dfaf2b2f451ba039e150345ddcb2279a.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642642" y="2089656"/>
              <a:ext cx="1082716" cy="1328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179780" y="4044035"/>
            <a:ext cx="3391143" cy="1393644"/>
            <a:chOff x="129071" y="4049509"/>
            <a:chExt cx="3391143" cy="1393644"/>
          </a:xfrm>
        </p:grpSpPr>
        <p:grpSp>
          <p:nvGrpSpPr>
            <p:cNvPr id="44" name="Group 43"/>
            <p:cNvGrpSpPr/>
            <p:nvPr/>
          </p:nvGrpSpPr>
          <p:grpSpPr>
            <a:xfrm>
              <a:off x="237428" y="4049509"/>
              <a:ext cx="3170125" cy="524897"/>
              <a:chOff x="129071" y="4049509"/>
              <a:chExt cx="3170125" cy="524897"/>
            </a:xfrm>
          </p:grpSpPr>
          <p:pic>
            <p:nvPicPr>
              <p:cNvPr id="50" name="Picture 32" descr="http://americancapitalplanning.com/dev/images/site-images/icons/financial/icon-large-wealth.png"/>
              <p:cNvPicPr>
                <a:picLocks noChangeAspect="1" noChangeArrowheads="1"/>
              </p:cNvPicPr>
              <p:nvPr/>
            </p:nvPicPr>
            <p:blipFill>
              <a:blip r:embed="rId4" cstate="email">
                <a:biLevel thresh="75000"/>
                <a:extLst>
                  <a:ext uri="{28A0092B-C50C-407E-A947-70E740481C1C}">
                    <a14:useLocalDpi xmlns:a14="http://schemas.microsoft.com/office/drawing/2010/main"/>
                  </a:ext>
                </a:extLst>
              </a:blip>
              <a:srcRect/>
              <a:stretch>
                <a:fillRect/>
              </a:stretch>
            </p:blipFill>
            <p:spPr bwMode="auto">
              <a:xfrm>
                <a:off x="129071" y="4049509"/>
                <a:ext cx="446309" cy="44630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4" descr="http://previews.123rf.com/images/ifong/ifong1105/ifong110500001/9461628-passenger-airplane-isolated-on-white-background-Stock-Photo-plane-airplane-aeroplane.jpg"/>
              <p:cNvPicPr>
                <a:picLocks noChangeAspect="1" noChangeArrowheads="1"/>
              </p:cNvPicPr>
              <p:nvPr/>
            </p:nvPicPr>
            <p:blipFill>
              <a:blip r:embed="rId5" cstate="email">
                <a:biLevel thresh="75000"/>
                <a:extLst>
                  <a:ext uri="{28A0092B-C50C-407E-A947-70E740481C1C}">
                    <a14:useLocalDpi xmlns:a14="http://schemas.microsoft.com/office/drawing/2010/main"/>
                  </a:ext>
                </a:extLst>
              </a:blip>
              <a:srcRect/>
              <a:stretch>
                <a:fillRect/>
              </a:stretch>
            </p:blipFill>
            <p:spPr bwMode="auto">
              <a:xfrm>
                <a:off x="811481" y="4108952"/>
                <a:ext cx="446310" cy="39703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6" descr="http://www.tribecafinancial.co/wp-content/uploads/2013/10/tribeca-financial-icon-chart-rising.png"/>
              <p:cNvPicPr>
                <a:picLocks noChangeAspect="1" noChangeArrowheads="1"/>
              </p:cNvPicPr>
              <p:nvPr/>
            </p:nvPicPr>
            <p:blipFill>
              <a:blip r:embed="rId6" cstate="email">
                <a:biLevel thresh="75000"/>
                <a:extLst>
                  <a:ext uri="{28A0092B-C50C-407E-A947-70E740481C1C}">
                    <a14:useLocalDpi xmlns:a14="http://schemas.microsoft.com/office/drawing/2010/main"/>
                  </a:ext>
                </a:extLst>
              </a:blip>
              <a:srcRect/>
              <a:stretch>
                <a:fillRect/>
              </a:stretch>
            </p:blipFill>
            <p:spPr bwMode="auto">
              <a:xfrm>
                <a:off x="1493892" y="4126712"/>
                <a:ext cx="440942" cy="44769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8" descr="http://184.106.89.178/CorporateSites/Ydeveloper/theme/blue/page-images/kaushalam_logo1.jpg"/>
              <p:cNvPicPr>
                <a:picLocks noChangeAspect="1" noChangeArrowheads="1"/>
              </p:cNvPicPr>
              <p:nvPr/>
            </p:nvPicPr>
            <p:blipFill>
              <a:blip r:embed="rId7" cstate="email">
                <a:biLevel thresh="75000"/>
                <a:extLst>
                  <a:ext uri="{28A0092B-C50C-407E-A947-70E740481C1C}">
                    <a14:useLocalDpi xmlns:a14="http://schemas.microsoft.com/office/drawing/2010/main"/>
                  </a:ext>
                </a:extLst>
              </a:blip>
              <a:srcRect/>
              <a:stretch>
                <a:fillRect/>
              </a:stretch>
            </p:blipFill>
            <p:spPr bwMode="auto">
              <a:xfrm>
                <a:off x="2170935" y="4092404"/>
                <a:ext cx="446309" cy="40407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0" descr="http://us.123rf.com/450wm/glopphy/glopphy1412/glopphy141200009/34198233-teamwork-book-icon-vector-education-template-creative-logo-design.jpg?ver=6"/>
              <p:cNvPicPr>
                <a:picLocks noChangeAspect="1" noChangeArrowheads="1"/>
              </p:cNvPicPr>
              <p:nvPr/>
            </p:nvPicPr>
            <p:blipFill>
              <a:blip r:embed="rId8" cstate="email">
                <a:biLevel thresh="75000"/>
                <a:extLst>
                  <a:ext uri="{28A0092B-C50C-407E-A947-70E740481C1C}">
                    <a14:useLocalDpi xmlns:a14="http://schemas.microsoft.com/office/drawing/2010/main"/>
                  </a:ext>
                </a:extLst>
              </a:blip>
              <a:srcRect/>
              <a:stretch>
                <a:fillRect/>
              </a:stretch>
            </p:blipFill>
            <p:spPr bwMode="auto">
              <a:xfrm>
                <a:off x="2853346" y="4084318"/>
                <a:ext cx="445850" cy="4700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129071" y="4574406"/>
              <a:ext cx="3391143" cy="868747"/>
              <a:chOff x="129071" y="4574406"/>
              <a:chExt cx="3391143" cy="868747"/>
            </a:xfrm>
          </p:grpSpPr>
          <p:sp>
            <p:nvSpPr>
              <p:cNvPr id="46" name="Rectangle 45"/>
              <p:cNvSpPr/>
              <p:nvPr/>
            </p:nvSpPr>
            <p:spPr>
              <a:xfrm>
                <a:off x="129071" y="4574406"/>
                <a:ext cx="1651884" cy="391765"/>
              </a:xfrm>
              <a:prstGeom prst="rect">
                <a:avLst/>
              </a:prstGeom>
              <a:solidFill>
                <a:schemeClr val="bg1">
                  <a:lumMod val="8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smtClean="0">
                    <a:ln>
                      <a:noFill/>
                    </a:ln>
                    <a:solidFill>
                      <a:srgbClr val="0E5580">
                        <a:lumMod val="50000"/>
                      </a:srgbClr>
                    </a:solidFill>
                    <a:effectLst/>
                    <a:uLnTx/>
                    <a:uFillTx/>
                    <a:latin typeface="Century Gothic"/>
                    <a:ea typeface="+mn-ea"/>
                    <a:cs typeface="+mn-cs"/>
                  </a:rPr>
                  <a:t>Type of Campaign</a:t>
                </a:r>
              </a:p>
            </p:txBody>
          </p:sp>
          <p:sp>
            <p:nvSpPr>
              <p:cNvPr id="47" name="Rectangle 46"/>
              <p:cNvSpPr/>
              <p:nvPr/>
            </p:nvSpPr>
            <p:spPr>
              <a:xfrm>
                <a:off x="1868330" y="4574406"/>
                <a:ext cx="1651884" cy="391765"/>
              </a:xfrm>
              <a:prstGeom prst="rect">
                <a:avLst/>
              </a:prstGeom>
              <a:solidFill>
                <a:schemeClr val="bg1">
                  <a:lumMod val="8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smtClean="0">
                    <a:ln>
                      <a:noFill/>
                    </a:ln>
                    <a:solidFill>
                      <a:srgbClr val="0E5580">
                        <a:lumMod val="50000"/>
                      </a:srgbClr>
                    </a:solidFill>
                    <a:effectLst/>
                    <a:uLnTx/>
                    <a:uFillTx/>
                    <a:latin typeface="Century Gothic"/>
                    <a:ea typeface="+mn-ea"/>
                    <a:cs typeface="+mn-cs"/>
                  </a:rPr>
                  <a:t>Open or Click</a:t>
                </a:r>
              </a:p>
            </p:txBody>
          </p:sp>
          <p:sp>
            <p:nvSpPr>
              <p:cNvPr id="48" name="Rectangle 47"/>
              <p:cNvSpPr/>
              <p:nvPr/>
            </p:nvSpPr>
            <p:spPr>
              <a:xfrm>
                <a:off x="129071" y="5051388"/>
                <a:ext cx="1651884" cy="391765"/>
              </a:xfrm>
              <a:prstGeom prst="rect">
                <a:avLst/>
              </a:prstGeom>
              <a:solidFill>
                <a:schemeClr val="bg1">
                  <a:lumMod val="8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smtClean="0">
                    <a:ln>
                      <a:noFill/>
                    </a:ln>
                    <a:solidFill>
                      <a:srgbClr val="0E5580">
                        <a:lumMod val="50000"/>
                      </a:srgbClr>
                    </a:solidFill>
                    <a:effectLst/>
                    <a:uLnTx/>
                    <a:uFillTx/>
                    <a:latin typeface="Century Gothic"/>
                    <a:ea typeface="+mn-ea"/>
                    <a:cs typeface="+mn-cs"/>
                  </a:rPr>
                  <a:t>Revenue Generated</a:t>
                </a:r>
              </a:p>
            </p:txBody>
          </p:sp>
          <p:sp>
            <p:nvSpPr>
              <p:cNvPr id="49" name="Rectangle 48"/>
              <p:cNvSpPr/>
              <p:nvPr/>
            </p:nvSpPr>
            <p:spPr>
              <a:xfrm>
                <a:off x="1868330" y="5051388"/>
                <a:ext cx="1651884" cy="391765"/>
              </a:xfrm>
              <a:prstGeom prst="rect">
                <a:avLst/>
              </a:prstGeom>
              <a:solidFill>
                <a:schemeClr val="bg1">
                  <a:lumMod val="8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smtClean="0">
                    <a:ln>
                      <a:noFill/>
                    </a:ln>
                    <a:solidFill>
                      <a:srgbClr val="0E5580">
                        <a:lumMod val="50000"/>
                      </a:srgbClr>
                    </a:solidFill>
                    <a:effectLst/>
                    <a:uLnTx/>
                    <a:uFillTx/>
                    <a:latin typeface="Century Gothic"/>
                    <a:ea typeface="+mn-ea"/>
                    <a:cs typeface="+mn-cs"/>
                  </a:rPr>
                  <a:t>Wallet Size</a:t>
                </a:r>
              </a:p>
            </p:txBody>
          </p:sp>
        </p:grpSp>
      </p:grpSp>
      <p:sp>
        <p:nvSpPr>
          <p:cNvPr id="55" name="Rectangle 54"/>
          <p:cNvSpPr/>
          <p:nvPr/>
        </p:nvSpPr>
        <p:spPr>
          <a:xfrm>
            <a:off x="3638197" y="912924"/>
            <a:ext cx="3934194" cy="584775"/>
          </a:xfrm>
          <a:prstGeom prst="rect">
            <a:avLst/>
          </a:prstGeom>
          <a:noFill/>
        </p:spPr>
        <p:txBody>
          <a:bodyPr wrap="square">
            <a:spAutoFit/>
          </a:bodyPr>
          <a:lstStyle/>
          <a:p>
            <a:pPr algn="ctr" defTabSz="457200"/>
            <a:r>
              <a:rPr lang="en-US" sz="1600" u="sng" kern="0" dirty="0">
                <a:solidFill>
                  <a:schemeClr val="tx1">
                    <a:lumMod val="75000"/>
                    <a:lumOff val="25000"/>
                  </a:schemeClr>
                </a:solidFill>
                <a:latin typeface="Century Gothic"/>
              </a:rPr>
              <a:t>Predict the Likelihood of a </a:t>
            </a:r>
            <a:endParaRPr lang="en-US" sz="1600" u="sng" kern="0" dirty="0" smtClean="0">
              <a:solidFill>
                <a:schemeClr val="tx1">
                  <a:lumMod val="75000"/>
                  <a:lumOff val="25000"/>
                </a:schemeClr>
              </a:solidFill>
              <a:latin typeface="Century Gothic"/>
            </a:endParaRPr>
          </a:p>
          <a:p>
            <a:pPr algn="ctr" defTabSz="457200"/>
            <a:r>
              <a:rPr lang="en-US" sz="1600" u="sng" kern="0" dirty="0">
                <a:solidFill>
                  <a:schemeClr val="tx1">
                    <a:lumMod val="75000"/>
                    <a:lumOff val="25000"/>
                  </a:schemeClr>
                </a:solidFill>
                <a:latin typeface="Century Gothic"/>
              </a:rPr>
              <a:t>Campaign Response</a:t>
            </a:r>
          </a:p>
        </p:txBody>
      </p:sp>
      <p:pic>
        <p:nvPicPr>
          <p:cNvPr id="56" name="Picture 2" descr="http://www.lisa.stat.vt.edu/sites/default/files/images/K-means-clustering.png"/>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899358" y="1497699"/>
            <a:ext cx="3498728" cy="182190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bwMode="gray">
          <a:xfrm>
            <a:off x="5867535" y="2815262"/>
            <a:ext cx="945936" cy="401259"/>
          </a:xfrm>
          <a:prstGeom prst="rect">
            <a:avLst/>
          </a:prstGeom>
        </p:spPr>
        <p:txBody>
          <a:bodyPr vert="horz" wrap="none" lIns="91440" tIns="45720" rIns="91440" bIns="45720" rtlCol="0" anchor="ctr">
            <a:noAutofit/>
          </a:bodyPr>
          <a:lstStyle/>
          <a:p>
            <a:r>
              <a:rPr lang="en-IN" sz="1200" b="1" dirty="0" smtClean="0">
                <a:solidFill>
                  <a:prstClr val="black"/>
                </a:solidFill>
                <a:latin typeface="Century Gothic"/>
              </a:rPr>
              <a:t>Segment  3</a:t>
            </a:r>
          </a:p>
        </p:txBody>
      </p:sp>
      <p:sp>
        <p:nvSpPr>
          <p:cNvPr id="58" name="TextBox 57"/>
          <p:cNvSpPr txBox="1"/>
          <p:nvPr/>
        </p:nvSpPr>
        <p:spPr bwMode="gray">
          <a:xfrm>
            <a:off x="5307075" y="2164679"/>
            <a:ext cx="945936" cy="401259"/>
          </a:xfrm>
          <a:prstGeom prst="rect">
            <a:avLst/>
          </a:prstGeom>
        </p:spPr>
        <p:txBody>
          <a:bodyPr vert="horz" wrap="none" lIns="91440" tIns="45720" rIns="91440" bIns="45720" rtlCol="0" anchor="ctr">
            <a:noAutofit/>
          </a:bodyPr>
          <a:lstStyle/>
          <a:p>
            <a:r>
              <a:rPr lang="en-IN" sz="1200" b="1" dirty="0" smtClean="0">
                <a:solidFill>
                  <a:prstClr val="black"/>
                </a:solidFill>
                <a:latin typeface="Century Gothic"/>
              </a:rPr>
              <a:t>Segment  </a:t>
            </a:r>
            <a:r>
              <a:rPr lang="en-IN" sz="1200" b="1" dirty="0">
                <a:solidFill>
                  <a:prstClr val="black"/>
                </a:solidFill>
                <a:latin typeface="Century Gothic"/>
              </a:rPr>
              <a:t>2</a:t>
            </a:r>
            <a:endParaRPr lang="en-IN" sz="1200" b="1" dirty="0" smtClean="0">
              <a:solidFill>
                <a:prstClr val="black"/>
              </a:solidFill>
              <a:latin typeface="Century Gothic"/>
            </a:endParaRPr>
          </a:p>
        </p:txBody>
      </p:sp>
      <p:sp>
        <p:nvSpPr>
          <p:cNvPr id="59" name="TextBox 58"/>
          <p:cNvSpPr txBox="1"/>
          <p:nvPr/>
        </p:nvSpPr>
        <p:spPr bwMode="gray">
          <a:xfrm>
            <a:off x="4260331" y="2646624"/>
            <a:ext cx="945936" cy="401259"/>
          </a:xfrm>
          <a:prstGeom prst="rect">
            <a:avLst/>
          </a:prstGeom>
        </p:spPr>
        <p:txBody>
          <a:bodyPr vert="horz" wrap="none" lIns="91440" tIns="45720" rIns="91440" bIns="45720" rtlCol="0" anchor="ctr">
            <a:noAutofit/>
          </a:bodyPr>
          <a:lstStyle/>
          <a:p>
            <a:r>
              <a:rPr lang="en-IN" sz="1200" b="1" dirty="0" smtClean="0">
                <a:solidFill>
                  <a:prstClr val="black"/>
                </a:solidFill>
                <a:latin typeface="Century Gothic"/>
              </a:rPr>
              <a:t>Segment  1</a:t>
            </a:r>
          </a:p>
        </p:txBody>
      </p:sp>
      <p:graphicFrame>
        <p:nvGraphicFramePr>
          <p:cNvPr id="60" name="Table 59"/>
          <p:cNvGraphicFramePr>
            <a:graphicFrameLocks noGrp="1"/>
          </p:cNvGraphicFramePr>
          <p:nvPr>
            <p:extLst>
              <p:ext uri="{D42A27DB-BD31-4B8C-83A1-F6EECF244321}">
                <p14:modId xmlns:p14="http://schemas.microsoft.com/office/powerpoint/2010/main" val="3710393184"/>
              </p:ext>
            </p:extLst>
          </p:nvPr>
        </p:nvGraphicFramePr>
        <p:xfrm>
          <a:off x="3883995" y="3511537"/>
          <a:ext cx="3467109" cy="1918096"/>
        </p:xfrm>
        <a:graphic>
          <a:graphicData uri="http://schemas.openxmlformats.org/drawingml/2006/table">
            <a:tbl>
              <a:tblPr bandRow="1"/>
              <a:tblGrid>
                <a:gridCol w="1019440"/>
                <a:gridCol w="1182414"/>
                <a:gridCol w="1265255"/>
              </a:tblGrid>
              <a:tr h="409336">
                <a:tc rowSpan="2">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sz="1500" b="1" dirty="0" smtClean="0">
                          <a:solidFill>
                            <a:schemeClr val="tx1">
                              <a:lumMod val="75000"/>
                              <a:lumOff val="25000"/>
                            </a:schemeClr>
                          </a:solidFill>
                        </a:rPr>
                        <a:t>Segment</a:t>
                      </a:r>
                      <a:endParaRPr lang="en-US" sz="1500" b="1" dirty="0">
                        <a:solidFill>
                          <a:schemeClr val="tx1">
                            <a:lumMod val="75000"/>
                            <a:lumOff val="2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sz="1500" b="1" dirty="0" smtClean="0">
                          <a:solidFill>
                            <a:schemeClr val="bg1"/>
                          </a:solidFill>
                        </a:rPr>
                        <a:t>Likelihood to Respond</a:t>
                      </a:r>
                      <a:endParaRPr lang="en-US" sz="15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50000"/>
                      </a:schemeClr>
                    </a:solidFill>
                  </a:tcPr>
                </a:tc>
                <a:tc hMerge="1">
                  <a:txBody>
                    <a:bodyPr/>
                    <a:lstStyle/>
                    <a:p>
                      <a:endParaRPr lang="en-US" dirty="0"/>
                    </a:p>
                  </a:txBody>
                  <a:tcPr/>
                </a:tc>
              </a:tr>
              <a:tr h="241764">
                <a:tc vMerge="1">
                  <a:txBody>
                    <a:bodyPr/>
                    <a:lstStyle/>
                    <a:p>
                      <a:endParaRPr lang="en-US" dirty="0"/>
                    </a:p>
                  </a:txBody>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sz="1500" b="1" dirty="0" smtClean="0">
                          <a:solidFill>
                            <a:schemeClr val="bg1"/>
                          </a:solidFill>
                        </a:rPr>
                        <a:t>Campaign 1</a:t>
                      </a:r>
                      <a:endParaRPr lang="en-US" sz="15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sz="1500" b="1" dirty="0" smtClean="0">
                          <a:solidFill>
                            <a:schemeClr val="bg1"/>
                          </a:solidFill>
                        </a:rPr>
                        <a:t>Campaign 2</a:t>
                      </a:r>
                      <a:endParaRPr lang="en-US" sz="1500" b="1"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r>
              <a:tr h="236984">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sz="1500" b="0" dirty="0" smtClean="0"/>
                        <a:t>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sz="1500" b="0" dirty="0" smtClean="0"/>
                        <a:t>20%</a:t>
                      </a:r>
                      <a:endParaRPr lang="en-US" sz="15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sz="1500" b="1" dirty="0" smtClean="0">
                          <a:solidFill>
                            <a:srgbClr val="0070C0"/>
                          </a:solidFill>
                        </a:rPr>
                        <a:t>80%</a:t>
                      </a:r>
                      <a:endParaRPr lang="en-US" sz="1500" b="1" dirty="0">
                        <a:solidFill>
                          <a:srgbClr val="0070C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6984">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algn="ctr" defTabSz="914400" rtl="0" eaLnBrk="1" latinLnBrk="0" hangingPunct="1"/>
                      <a:r>
                        <a:rPr lang="en-US" sz="1500" b="0" kern="1200" dirty="0" smtClean="0">
                          <a:solidFill>
                            <a:schemeClr val="dk1"/>
                          </a:solidFill>
                          <a:latin typeface="Century Gothic"/>
                          <a:ea typeface="+mn-ea"/>
                          <a:cs typeface="+mn-cs"/>
                        </a:rPr>
                        <a:t>Two</a:t>
                      </a:r>
                      <a:endParaRPr lang="en-US" sz="1500" b="0" kern="1200" dirty="0">
                        <a:solidFill>
                          <a:schemeClr val="dk1"/>
                        </a:solidFill>
                        <a:latin typeface="Century Gothic"/>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algn="ctr" defTabSz="914400" rtl="0" eaLnBrk="1" latinLnBrk="0" hangingPunct="1"/>
                      <a:r>
                        <a:rPr lang="en-US" sz="1500" b="1" kern="1200" dirty="0" smtClean="0">
                          <a:solidFill>
                            <a:srgbClr val="0070C0"/>
                          </a:solidFill>
                          <a:latin typeface="Century Gothic"/>
                          <a:ea typeface="+mn-ea"/>
                          <a:cs typeface="+mn-cs"/>
                        </a:rPr>
                        <a:t>70%</a:t>
                      </a:r>
                      <a:endParaRPr lang="en-US" sz="1500" b="1" kern="1200" dirty="0">
                        <a:solidFill>
                          <a:srgbClr val="0070C0"/>
                        </a:solidFill>
                        <a:latin typeface="Century Gothic"/>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sz="1500" b="0" dirty="0" smtClean="0"/>
                        <a:t>25%</a:t>
                      </a:r>
                      <a:endParaRPr lang="en-US" sz="15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6984">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algn="ctr"/>
                      <a:r>
                        <a:rPr lang="en-US" sz="1500" b="0" dirty="0" smtClean="0"/>
                        <a:t>Three</a:t>
                      </a:r>
                      <a:endParaRPr lang="en-US" sz="15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algn="ctr" defTabSz="914400" rtl="0" eaLnBrk="1" latinLnBrk="0" hangingPunct="1"/>
                      <a:r>
                        <a:rPr lang="en-US" sz="1500" b="1" kern="1200" dirty="0" smtClean="0">
                          <a:solidFill>
                            <a:srgbClr val="0070C0"/>
                          </a:solidFill>
                          <a:latin typeface="Century Gothic"/>
                          <a:ea typeface="+mn-ea"/>
                          <a:cs typeface="+mn-cs"/>
                        </a:rPr>
                        <a:t>75%</a:t>
                      </a:r>
                      <a:endParaRPr lang="en-US" sz="1500" b="1" kern="1200" dirty="0">
                        <a:solidFill>
                          <a:srgbClr val="0070C0"/>
                        </a:solidFill>
                        <a:latin typeface="Century Gothic"/>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entury Gothic"/>
                        </a:defRPr>
                      </a:lvl1pPr>
                      <a:lvl2pPr marL="457200" algn="l" defTabSz="914400" rtl="0" eaLnBrk="1" latinLnBrk="0" hangingPunct="1">
                        <a:defRPr sz="1800" kern="1200">
                          <a:solidFill>
                            <a:schemeClr val="dk1"/>
                          </a:solidFill>
                          <a:latin typeface="Century Gothic"/>
                        </a:defRPr>
                      </a:lvl2pPr>
                      <a:lvl3pPr marL="914400" algn="l" defTabSz="914400" rtl="0" eaLnBrk="1" latinLnBrk="0" hangingPunct="1">
                        <a:defRPr sz="1800" kern="1200">
                          <a:solidFill>
                            <a:schemeClr val="dk1"/>
                          </a:solidFill>
                          <a:latin typeface="Century Gothic"/>
                        </a:defRPr>
                      </a:lvl3pPr>
                      <a:lvl4pPr marL="1371600" algn="l" defTabSz="914400" rtl="0" eaLnBrk="1" latinLnBrk="0" hangingPunct="1">
                        <a:defRPr sz="1800" kern="1200">
                          <a:solidFill>
                            <a:schemeClr val="dk1"/>
                          </a:solidFill>
                          <a:latin typeface="Century Gothic"/>
                        </a:defRPr>
                      </a:lvl4pPr>
                      <a:lvl5pPr marL="1828800" algn="l" defTabSz="914400" rtl="0" eaLnBrk="1" latinLnBrk="0" hangingPunct="1">
                        <a:defRPr sz="1800" kern="1200">
                          <a:solidFill>
                            <a:schemeClr val="dk1"/>
                          </a:solidFill>
                          <a:latin typeface="Century Gothic"/>
                        </a:defRPr>
                      </a:lvl5pPr>
                      <a:lvl6pPr marL="2286000" algn="l" defTabSz="914400" rtl="0" eaLnBrk="1" latinLnBrk="0" hangingPunct="1">
                        <a:defRPr sz="1800" kern="1200">
                          <a:solidFill>
                            <a:schemeClr val="dk1"/>
                          </a:solidFill>
                          <a:latin typeface="Century Gothic"/>
                        </a:defRPr>
                      </a:lvl6pPr>
                      <a:lvl7pPr marL="2743200" algn="l" defTabSz="914400" rtl="0" eaLnBrk="1" latinLnBrk="0" hangingPunct="1">
                        <a:defRPr sz="1800" kern="1200">
                          <a:solidFill>
                            <a:schemeClr val="dk1"/>
                          </a:solidFill>
                          <a:latin typeface="Century Gothic"/>
                        </a:defRPr>
                      </a:lvl7pPr>
                      <a:lvl8pPr marL="3200400" algn="l" defTabSz="914400" rtl="0" eaLnBrk="1" latinLnBrk="0" hangingPunct="1">
                        <a:defRPr sz="1800" kern="1200">
                          <a:solidFill>
                            <a:schemeClr val="dk1"/>
                          </a:solidFill>
                          <a:latin typeface="Century Gothic"/>
                        </a:defRPr>
                      </a:lvl8pPr>
                      <a:lvl9pPr marL="3657600" algn="l" defTabSz="914400" rtl="0" eaLnBrk="1" latinLnBrk="0" hangingPunct="1">
                        <a:defRPr sz="1800" kern="1200">
                          <a:solidFill>
                            <a:schemeClr val="dk1"/>
                          </a:solidFill>
                          <a:latin typeface="Century Gothic"/>
                        </a:defRPr>
                      </a:lvl9pPr>
                    </a:lstStyle>
                    <a:p>
                      <a:pPr marL="0" algn="ctr" defTabSz="914400" rtl="0" eaLnBrk="1" latinLnBrk="0" hangingPunct="1"/>
                      <a:r>
                        <a:rPr lang="en-US" sz="1500" b="1" kern="1200" dirty="0" smtClean="0">
                          <a:solidFill>
                            <a:srgbClr val="0070C0"/>
                          </a:solidFill>
                          <a:latin typeface="Century Gothic"/>
                          <a:ea typeface="+mn-ea"/>
                          <a:cs typeface="+mn-cs"/>
                        </a:rPr>
                        <a:t>60%</a:t>
                      </a:r>
                      <a:endParaRPr lang="en-US" sz="1500" b="1" kern="1200" dirty="0">
                        <a:solidFill>
                          <a:srgbClr val="0070C0"/>
                        </a:solidFill>
                        <a:latin typeface="Century Gothic"/>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1" name="Rectangle 60"/>
          <p:cNvSpPr/>
          <p:nvPr/>
        </p:nvSpPr>
        <p:spPr>
          <a:xfrm>
            <a:off x="7528510" y="1055678"/>
            <a:ext cx="4396790" cy="338554"/>
          </a:xfrm>
          <a:prstGeom prst="rect">
            <a:avLst/>
          </a:prstGeom>
          <a:no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smtClean="0">
                <a:ln>
                  <a:noFill/>
                </a:ln>
                <a:solidFill>
                  <a:srgbClr val="C00000"/>
                </a:solidFill>
                <a:effectLst/>
                <a:uLnTx/>
                <a:uFillTx/>
                <a:latin typeface="Century Gothic"/>
              </a:rPr>
              <a:t>Impactful &amp; Relevant Campaigns</a:t>
            </a:r>
          </a:p>
        </p:txBody>
      </p:sp>
      <p:sp>
        <p:nvSpPr>
          <p:cNvPr id="62" name="Isosceles Triangle 61"/>
          <p:cNvSpPr/>
          <p:nvPr/>
        </p:nvSpPr>
        <p:spPr>
          <a:xfrm rot="5400000">
            <a:off x="5761698" y="3163278"/>
            <a:ext cx="3917446" cy="260802"/>
          </a:xfrm>
          <a:prstGeom prst="triangle">
            <a:avLst/>
          </a:prstGeom>
          <a:solidFill>
            <a:schemeClr val="bg1">
              <a:lumMod val="85000"/>
            </a:schemeClr>
          </a:solid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2060"/>
              </a:solidFill>
              <a:effectLst/>
              <a:uLnTx/>
              <a:uFillTx/>
              <a:latin typeface="Century Gothic"/>
              <a:ea typeface="+mn-ea"/>
              <a:cs typeface="+mn-cs"/>
            </a:endParaRPr>
          </a:p>
        </p:txBody>
      </p:sp>
      <p:grpSp>
        <p:nvGrpSpPr>
          <p:cNvPr id="63" name="Group 62"/>
          <p:cNvGrpSpPr/>
          <p:nvPr/>
        </p:nvGrpSpPr>
        <p:grpSpPr>
          <a:xfrm>
            <a:off x="8238542" y="1751699"/>
            <a:ext cx="3299038" cy="3097939"/>
            <a:chOff x="8102716" y="2415994"/>
            <a:chExt cx="3299038" cy="3097939"/>
          </a:xfrm>
        </p:grpSpPr>
        <p:pic>
          <p:nvPicPr>
            <p:cNvPr id="64" name="Picture 2" descr="Related image"/>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187673" y="4751933"/>
              <a:ext cx="8667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Related image"/>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102716" y="2415994"/>
              <a:ext cx="831882" cy="83188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Related image"/>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270874" y="3436131"/>
              <a:ext cx="667292" cy="95089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Related imag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496529" y="4817346"/>
              <a:ext cx="905225" cy="67543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descr="Related image"/>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10494746" y="2444708"/>
              <a:ext cx="895762" cy="73365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Arrow Connector 76"/>
            <p:cNvCxnSpPr/>
            <p:nvPr/>
          </p:nvCxnSpPr>
          <p:spPr>
            <a:xfrm>
              <a:off x="9054448" y="2831935"/>
              <a:ext cx="1291718" cy="0"/>
            </a:xfrm>
            <a:prstGeom prst="straightConnector1">
              <a:avLst/>
            </a:prstGeom>
            <a:noFill/>
            <a:ln w="28575" cap="rnd" cmpd="sng" algn="ctr">
              <a:solidFill>
                <a:schemeClr val="accent6">
                  <a:lumMod val="75000"/>
                </a:schemeClr>
              </a:solidFill>
              <a:prstDash val="sysDash"/>
              <a:tailEnd type="triangle"/>
            </a:ln>
            <a:effectLst/>
          </p:spPr>
        </p:cxnSp>
        <p:cxnSp>
          <p:nvCxnSpPr>
            <p:cNvPr id="78" name="Straight Arrow Connector 77"/>
            <p:cNvCxnSpPr/>
            <p:nvPr/>
          </p:nvCxnSpPr>
          <p:spPr>
            <a:xfrm>
              <a:off x="8962769" y="4126712"/>
              <a:ext cx="1383397" cy="1058772"/>
            </a:xfrm>
            <a:prstGeom prst="straightConnector1">
              <a:avLst/>
            </a:prstGeom>
            <a:noFill/>
            <a:ln w="28575" cap="rnd" cmpd="sng" algn="ctr">
              <a:solidFill>
                <a:schemeClr val="accent6">
                  <a:lumMod val="75000"/>
                </a:schemeClr>
              </a:solidFill>
              <a:prstDash val="sysDash"/>
              <a:tailEnd type="triangle"/>
            </a:ln>
            <a:effectLst/>
          </p:spPr>
        </p:cxnSp>
        <p:cxnSp>
          <p:nvCxnSpPr>
            <p:cNvPr id="79" name="Straight Arrow Connector 78"/>
            <p:cNvCxnSpPr/>
            <p:nvPr/>
          </p:nvCxnSpPr>
          <p:spPr>
            <a:xfrm>
              <a:off x="9054448" y="5174499"/>
              <a:ext cx="1291718" cy="0"/>
            </a:xfrm>
            <a:prstGeom prst="straightConnector1">
              <a:avLst/>
            </a:prstGeom>
            <a:noFill/>
            <a:ln w="28575" cap="rnd" cmpd="sng" algn="ctr">
              <a:solidFill>
                <a:schemeClr val="accent6">
                  <a:lumMod val="75000"/>
                </a:schemeClr>
              </a:solidFill>
              <a:prstDash val="sysDash"/>
              <a:tailEnd type="triangle"/>
            </a:ln>
            <a:effectLst/>
          </p:spPr>
        </p:cxnSp>
      </p:grpSp>
      <p:cxnSp>
        <p:nvCxnSpPr>
          <p:cNvPr id="80" name="Straight Arrow Connector 79"/>
          <p:cNvCxnSpPr>
            <a:stCxn id="64" idx="3"/>
          </p:cNvCxnSpPr>
          <p:nvPr/>
        </p:nvCxnSpPr>
        <p:spPr>
          <a:xfrm flipV="1">
            <a:off x="9190274" y="2257622"/>
            <a:ext cx="1247773" cy="2211016"/>
          </a:xfrm>
          <a:prstGeom prst="straightConnector1">
            <a:avLst/>
          </a:prstGeom>
          <a:noFill/>
          <a:ln w="28575" cap="rnd" cmpd="sng" algn="ctr">
            <a:solidFill>
              <a:schemeClr val="accent6">
                <a:lumMod val="75000"/>
              </a:schemeClr>
            </a:solidFill>
            <a:prstDash val="sysDash"/>
            <a:tailEnd type="triangle"/>
          </a:ln>
          <a:effectLst/>
        </p:spPr>
      </p:cxnSp>
      <p:sp>
        <p:nvSpPr>
          <p:cNvPr id="81" name="Rectangle 80"/>
          <p:cNvSpPr/>
          <p:nvPr/>
        </p:nvSpPr>
        <p:spPr>
          <a:xfrm>
            <a:off x="10240654" y="2658008"/>
            <a:ext cx="1595309" cy="369332"/>
          </a:xfrm>
          <a:prstGeom prst="rect">
            <a:avLst/>
          </a:prstGeom>
        </p:spPr>
        <p:txBody>
          <a:bodyPr wrap="none">
            <a:spAutoFit/>
          </a:bodyPr>
          <a:lstStyle/>
          <a:p>
            <a:pPr algn="ctr" defTabSz="457200"/>
            <a:r>
              <a:rPr lang="en-US" kern="0" dirty="0">
                <a:solidFill>
                  <a:schemeClr val="tx1">
                    <a:lumMod val="75000"/>
                    <a:lumOff val="25000"/>
                  </a:schemeClr>
                </a:solidFill>
                <a:latin typeface="Century Gothic"/>
              </a:rPr>
              <a:t>Campaign 1</a:t>
            </a:r>
          </a:p>
        </p:txBody>
      </p:sp>
      <p:sp>
        <p:nvSpPr>
          <p:cNvPr id="82" name="Rectangle 81"/>
          <p:cNvSpPr/>
          <p:nvPr/>
        </p:nvSpPr>
        <p:spPr>
          <a:xfrm>
            <a:off x="10280798" y="3664348"/>
            <a:ext cx="1595309" cy="369332"/>
          </a:xfrm>
          <a:prstGeom prst="rect">
            <a:avLst/>
          </a:prstGeom>
        </p:spPr>
        <p:txBody>
          <a:bodyPr wrap="none">
            <a:spAutoFit/>
          </a:bodyPr>
          <a:lstStyle/>
          <a:p>
            <a:pPr algn="ctr" defTabSz="457200"/>
            <a:r>
              <a:rPr lang="en-US" kern="0" dirty="0">
                <a:solidFill>
                  <a:schemeClr val="tx1">
                    <a:lumMod val="75000"/>
                    <a:lumOff val="25000"/>
                  </a:schemeClr>
                </a:solidFill>
                <a:latin typeface="Century Gothic"/>
              </a:rPr>
              <a:t>Campaign </a:t>
            </a:r>
            <a:r>
              <a:rPr lang="en-US" kern="0" dirty="0" smtClean="0">
                <a:solidFill>
                  <a:schemeClr val="tx1">
                    <a:lumMod val="75000"/>
                    <a:lumOff val="25000"/>
                  </a:schemeClr>
                </a:solidFill>
                <a:latin typeface="Century Gothic"/>
              </a:rPr>
              <a:t>2</a:t>
            </a:r>
            <a:endParaRPr lang="en-US" kern="0" dirty="0">
              <a:solidFill>
                <a:schemeClr val="tx1">
                  <a:lumMod val="75000"/>
                  <a:lumOff val="25000"/>
                </a:schemeClr>
              </a:solidFill>
              <a:latin typeface="Century Gothic"/>
            </a:endParaRPr>
          </a:p>
        </p:txBody>
      </p:sp>
      <p:cxnSp>
        <p:nvCxnSpPr>
          <p:cNvPr id="84" name="Straight Connector 83"/>
          <p:cNvCxnSpPr/>
          <p:nvPr/>
        </p:nvCxnSpPr>
        <p:spPr>
          <a:xfrm flipV="1">
            <a:off x="998630" y="5610108"/>
            <a:ext cx="9660025" cy="37003"/>
          </a:xfrm>
          <a:prstGeom prst="line">
            <a:avLst/>
          </a:prstGeom>
        </p:spPr>
        <p:style>
          <a:lnRef idx="1">
            <a:schemeClr val="accent1"/>
          </a:lnRef>
          <a:fillRef idx="0">
            <a:schemeClr val="accent1"/>
          </a:fillRef>
          <a:effectRef idx="0">
            <a:schemeClr val="accent1"/>
          </a:effectRef>
          <a:fontRef idx="minor">
            <a:schemeClr val="tx1"/>
          </a:fontRef>
        </p:style>
      </p:cxnSp>
      <p:pic>
        <p:nvPicPr>
          <p:cNvPr id="92" name="Picture 91"/>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834089" y="5845183"/>
            <a:ext cx="6523823" cy="589537"/>
          </a:xfrm>
          <a:prstGeom prst="rect">
            <a:avLst/>
          </a:prstGeom>
        </p:spPr>
      </p:pic>
    </p:spTree>
    <p:extLst>
      <p:ext uri="{BB962C8B-B14F-4D97-AF65-F5344CB8AC3E}">
        <p14:creationId xmlns:p14="http://schemas.microsoft.com/office/powerpoint/2010/main" val="40760609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995666" y="291779"/>
              <a:ext cx="6200800" cy="523220"/>
            </a:xfrm>
            <a:prstGeom prst="rect">
              <a:avLst/>
            </a:prstGeom>
            <a:solidFill>
              <a:schemeClr val="bg1"/>
            </a:solidFill>
          </p:spPr>
          <p:txBody>
            <a:bodyPr wrap="none" anchor="ctr">
              <a:spAutoFit/>
            </a:bodyPr>
            <a:lstStyle/>
            <a:p>
              <a:pPr algn="ctr"/>
              <a:r>
                <a:rPr lang="en-US" sz="2800" b="1" dirty="0" smtClean="0">
                  <a:solidFill>
                    <a:srgbClr val="0070C0"/>
                  </a:solidFill>
                  <a:latin typeface="Leelawadee UI" panose="020B0502040204020203" pitchFamily="34" charset="-34"/>
                  <a:cs typeface="Leelawadee UI" panose="020B0502040204020203" pitchFamily="34" charset="-34"/>
                </a:rPr>
                <a:t>Personalization of Email Campaigns</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72311" y="2134208"/>
            <a:ext cx="3800116" cy="441029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47992" y="1929482"/>
            <a:ext cx="4240114" cy="4710127"/>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73145" y="6136458"/>
            <a:ext cx="914961" cy="315783"/>
          </a:xfrm>
          <a:prstGeom prst="rect">
            <a:avLst/>
          </a:prstGeom>
        </p:spPr>
      </p:pic>
      <p:sp>
        <p:nvSpPr>
          <p:cNvPr id="10" name="Rounded Rectangle 9"/>
          <p:cNvSpPr/>
          <p:nvPr/>
        </p:nvSpPr>
        <p:spPr>
          <a:xfrm>
            <a:off x="887506" y="3221318"/>
            <a:ext cx="5123329" cy="712694"/>
          </a:xfrm>
          <a:prstGeom prst="round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ounded Rectangle 10"/>
          <p:cNvSpPr/>
          <p:nvPr/>
        </p:nvSpPr>
        <p:spPr>
          <a:xfrm>
            <a:off x="2393576" y="6136458"/>
            <a:ext cx="2161257" cy="503151"/>
          </a:xfrm>
          <a:prstGeom prst="round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ounded Rectangle 12"/>
          <p:cNvSpPr/>
          <p:nvPr/>
        </p:nvSpPr>
        <p:spPr>
          <a:xfrm>
            <a:off x="960157" y="5160306"/>
            <a:ext cx="5123329" cy="645151"/>
          </a:xfrm>
          <a:prstGeom prst="round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4" name="Rounded Rectangle 13"/>
          <p:cNvSpPr/>
          <p:nvPr/>
        </p:nvSpPr>
        <p:spPr>
          <a:xfrm>
            <a:off x="6773768" y="2705625"/>
            <a:ext cx="4615891" cy="3305210"/>
          </a:xfrm>
          <a:prstGeom prst="round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6" name="TextBox 15"/>
          <p:cNvSpPr txBox="1"/>
          <p:nvPr/>
        </p:nvSpPr>
        <p:spPr bwMode="gray">
          <a:xfrm>
            <a:off x="1788458" y="1370065"/>
            <a:ext cx="3321424" cy="376424"/>
          </a:xfrm>
          <a:prstGeom prst="rect">
            <a:avLst/>
          </a:prstGeom>
        </p:spPr>
        <p:txBody>
          <a:bodyPr vert="horz" wrap="square" lIns="91440" tIns="45720" rIns="91440" bIns="45720" rtlCol="0" anchor="ctr">
            <a:noAutofit/>
          </a:bodyPr>
          <a:lstStyle/>
          <a:p>
            <a:pPr algn="ctr"/>
            <a:r>
              <a:rPr lang="en-IN" sz="1400" b="1" dirty="0" smtClean="0">
                <a:solidFill>
                  <a:srgbClr val="5AA0F5">
                    <a:lumMod val="75000"/>
                  </a:srgbClr>
                </a:solidFill>
              </a:rPr>
              <a:t>Personalized Email campaign with a message to cross-sell by Spotify </a:t>
            </a:r>
          </a:p>
        </p:txBody>
      </p:sp>
      <p:sp>
        <p:nvSpPr>
          <p:cNvPr id="17" name="TextBox 16"/>
          <p:cNvSpPr txBox="1"/>
          <p:nvPr/>
        </p:nvSpPr>
        <p:spPr bwMode="gray">
          <a:xfrm>
            <a:off x="6743023" y="1305965"/>
            <a:ext cx="4051114" cy="554025"/>
          </a:xfrm>
          <a:prstGeom prst="rect">
            <a:avLst/>
          </a:prstGeom>
        </p:spPr>
        <p:txBody>
          <a:bodyPr vert="horz" wrap="square" lIns="91440" tIns="45720" rIns="91440" bIns="45720" rtlCol="0" anchor="ctr">
            <a:noAutofit/>
          </a:bodyPr>
          <a:lstStyle/>
          <a:p>
            <a:pPr algn="ctr"/>
            <a:r>
              <a:rPr lang="en-IN" sz="1400" b="1" dirty="0" smtClean="0">
                <a:solidFill>
                  <a:srgbClr val="5AA0F5">
                    <a:lumMod val="75000"/>
                  </a:srgbClr>
                </a:solidFill>
              </a:rPr>
              <a:t>Personalized Recommendation based on user interest by Pinterest </a:t>
            </a:r>
          </a:p>
        </p:txBody>
      </p:sp>
    </p:spTree>
    <p:extLst>
      <p:ext uri="{BB962C8B-B14F-4D97-AF65-F5344CB8AC3E}">
        <p14:creationId xmlns:p14="http://schemas.microsoft.com/office/powerpoint/2010/main" val="40381852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791507" y="291779"/>
              <a:ext cx="2609112" cy="523220"/>
            </a:xfrm>
            <a:prstGeom prst="rect">
              <a:avLst/>
            </a:prstGeom>
            <a:solidFill>
              <a:schemeClr val="bg1"/>
            </a:solidFill>
          </p:spPr>
          <p:txBody>
            <a:bodyPr wrap="none" anchor="ctr">
              <a:spAutoFit/>
            </a:bodyPr>
            <a:lstStyle/>
            <a:p>
              <a:pPr algn="ctr"/>
              <a:r>
                <a:rPr lang="en-US" sz="2800" b="1" dirty="0" smtClean="0">
                  <a:solidFill>
                    <a:srgbClr val="0070C0"/>
                  </a:solidFill>
                  <a:latin typeface="Leelawadee UI" panose="020B0502040204020203" pitchFamily="34" charset="-34"/>
                  <a:cs typeface="Leelawadee UI" panose="020B0502040204020203" pitchFamily="34" charset="-34"/>
                </a:rPr>
                <a:t>A Quick Recap</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graphicFrame>
        <p:nvGraphicFramePr>
          <p:cNvPr id="7" name="Diagram 6"/>
          <p:cNvGraphicFramePr/>
          <p:nvPr>
            <p:extLst>
              <p:ext uri="{D42A27DB-BD31-4B8C-83A1-F6EECF244321}">
                <p14:modId xmlns:p14="http://schemas.microsoft.com/office/powerpoint/2010/main" val="2853789490"/>
              </p:ext>
            </p:extLst>
          </p:nvPr>
        </p:nvGraphicFramePr>
        <p:xfrm>
          <a:off x="483025" y="1134092"/>
          <a:ext cx="11257218" cy="535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461283470"/>
              </p:ext>
            </p:extLst>
          </p:nvPr>
        </p:nvGraphicFramePr>
        <p:xfrm>
          <a:off x="483025" y="1833634"/>
          <a:ext cx="11257218" cy="4517658"/>
        </p:xfrm>
        <a:graphic>
          <a:graphicData uri="http://schemas.openxmlformats.org/drawingml/2006/table">
            <a:tbl>
              <a:tblPr bandRow="1">
                <a:tableStyleId>{BC89EF96-8CEA-46FF-86C4-4CE0E7609802}</a:tableStyleId>
              </a:tblPr>
              <a:tblGrid>
                <a:gridCol w="2325489"/>
                <a:gridCol w="208280"/>
                <a:gridCol w="2267900"/>
                <a:gridCol w="215153"/>
                <a:gridCol w="2931459"/>
                <a:gridCol w="208280"/>
                <a:gridCol w="3100657"/>
              </a:tblGrid>
              <a:tr h="2563139">
                <a:tc>
                  <a:txBody>
                    <a:bodyPr/>
                    <a:lstStyle/>
                    <a:p>
                      <a:pPr algn="ctr"/>
                      <a:r>
                        <a:rPr lang="en-US" sz="1500" b="1" baseline="0" dirty="0" smtClean="0"/>
                        <a:t> </a:t>
                      </a:r>
                      <a:r>
                        <a:rPr lang="en-US" sz="1500" b="1" dirty="0" smtClean="0"/>
                        <a:t>Business Problem</a:t>
                      </a:r>
                    </a:p>
                    <a:p>
                      <a:endParaRPr lang="en-US" sz="1500" dirty="0" smtClean="0"/>
                    </a:p>
                    <a:p>
                      <a:r>
                        <a:rPr lang="en-US" sz="1500" dirty="0" smtClean="0"/>
                        <a:t>How to acquire</a:t>
                      </a:r>
                      <a:r>
                        <a:rPr lang="en-US" sz="1500" baseline="0" dirty="0" smtClean="0"/>
                        <a:t> traffic to website at a lower cost</a:t>
                      </a:r>
                    </a:p>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a:t>
                      </a:r>
                      <a:r>
                        <a:rPr lang="en-US" sz="1500" b="1" baseline="0" dirty="0" smtClean="0"/>
                        <a:t> data will I need?</a:t>
                      </a:r>
                    </a:p>
                    <a:p>
                      <a:endParaRPr lang="en-US" sz="1500" baseline="0" dirty="0" smtClean="0"/>
                    </a:p>
                    <a:p>
                      <a:pPr marL="285750" indent="-285750">
                        <a:buFont typeface="Arial" panose="020B0604020202020204" pitchFamily="34" charset="0"/>
                        <a:buChar char="•"/>
                      </a:pPr>
                      <a:r>
                        <a:rPr lang="en-US" sz="1500" baseline="0" dirty="0" smtClean="0"/>
                        <a:t>Email conversion</a:t>
                      </a:r>
                    </a:p>
                    <a:p>
                      <a:pPr marL="285750" indent="-285750">
                        <a:buFont typeface="Arial" panose="020B0604020202020204" pitchFamily="34" charset="0"/>
                        <a:buChar char="•"/>
                      </a:pPr>
                      <a:r>
                        <a:rPr lang="en-US" sz="1500" baseline="0" dirty="0" smtClean="0"/>
                        <a:t>Display conversion</a:t>
                      </a:r>
                    </a:p>
                    <a:p>
                      <a:pPr marL="285750" indent="-285750">
                        <a:buFont typeface="Arial" panose="020B0604020202020204" pitchFamily="34" charset="0"/>
                        <a:buChar char="•"/>
                      </a:pPr>
                      <a:r>
                        <a:rPr lang="en-US" sz="1500" baseline="0" dirty="0" smtClean="0"/>
                        <a:t>Social conversion</a:t>
                      </a:r>
                    </a:p>
                    <a:p>
                      <a:pPr marL="285750" indent="-285750">
                        <a:buFont typeface="Arial" panose="020B0604020202020204" pitchFamily="34" charset="0"/>
                        <a:buChar char="•"/>
                      </a:pPr>
                      <a:r>
                        <a:rPr lang="en-US" sz="1500" baseline="0" dirty="0" smtClean="0"/>
                        <a:t>Search conversion</a:t>
                      </a:r>
                    </a:p>
                    <a:p>
                      <a:pPr marL="285750" indent="-285750">
                        <a:buFont typeface="Arial" panose="020B0604020202020204" pitchFamily="34" charset="0"/>
                        <a:buChar char="•"/>
                      </a:pPr>
                      <a:endParaRPr lang="en-US" sz="1500" baseline="0" dirty="0" smtClean="0"/>
                    </a:p>
                    <a:p>
                      <a:pPr marL="285750" indent="-285750">
                        <a:buFont typeface="Arial" panose="020B0604020202020204" pitchFamily="34" charset="0"/>
                        <a:buChar char="•"/>
                      </a:pPr>
                      <a:endParaRPr lang="en-US" sz="1500" baseline="0" dirty="0" smtClean="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Insights can I generate?</a:t>
                      </a:r>
                    </a:p>
                    <a:p>
                      <a:endParaRPr lang="en-US" sz="1500" dirty="0" smtClean="0"/>
                    </a:p>
                    <a:p>
                      <a:pPr marL="285750" indent="-285750">
                        <a:buFont typeface="Arial" panose="020B0604020202020204" pitchFamily="34" charset="0"/>
                        <a:buChar char="•"/>
                      </a:pPr>
                      <a:r>
                        <a:rPr lang="en-US" sz="1500" dirty="0" smtClean="0"/>
                        <a:t>Email sen</a:t>
                      </a:r>
                      <a:r>
                        <a:rPr lang="en-US" sz="1500" baseline="0" dirty="0" smtClean="0"/>
                        <a:t>t to ‘Type B’ customers is most effective </a:t>
                      </a:r>
                    </a:p>
                    <a:p>
                      <a:pPr marL="285750" indent="-285750">
                        <a:buFont typeface="Arial" panose="020B0604020202020204" pitchFamily="34" charset="0"/>
                        <a:buChar char="•"/>
                      </a:pPr>
                      <a:r>
                        <a:rPr lang="en-US" sz="1500" baseline="0" dirty="0" smtClean="0"/>
                        <a:t>‘Type A’ customers convert most when visit website through a search </a:t>
                      </a:r>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20000"/>
                      </a:schemeClr>
                    </a:solidFill>
                  </a:tcPr>
                </a:tc>
                <a:tc>
                  <a:txBody>
                    <a:bodyPr/>
                    <a:lstStyle/>
                    <a:p>
                      <a:endParaRPr lang="en-US" sz="1500" dirty="0"/>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500" b="1" dirty="0" smtClean="0"/>
                        <a:t>What Action</a:t>
                      </a:r>
                      <a:r>
                        <a:rPr lang="en-US" sz="1500" b="1" baseline="0" dirty="0" smtClean="0"/>
                        <a:t> Can I take?</a:t>
                      </a:r>
                    </a:p>
                    <a:p>
                      <a:pPr marL="285750" indent="-285750">
                        <a:buFont typeface="Arial" panose="020B0604020202020204" pitchFamily="34" charset="0"/>
                        <a:buChar char="•"/>
                      </a:pPr>
                      <a:endParaRPr lang="en-US" sz="1500" baseline="0" dirty="0" smtClean="0"/>
                    </a:p>
                    <a:p>
                      <a:pPr marL="285750" indent="-285750">
                        <a:buFont typeface="Arial" panose="020B0604020202020204" pitchFamily="34" charset="0"/>
                        <a:buChar char="•"/>
                      </a:pPr>
                      <a:r>
                        <a:rPr lang="en-US" sz="1500" baseline="0" dirty="0" smtClean="0"/>
                        <a:t>Segment customers and analyze behavior of each segment </a:t>
                      </a:r>
                    </a:p>
                    <a:p>
                      <a:pPr marL="285750" indent="-285750">
                        <a:buFont typeface="Arial" panose="020B0604020202020204" pitchFamily="34" charset="0"/>
                        <a:buChar char="•"/>
                      </a:pPr>
                      <a:endParaRPr lang="en-US" sz="1500" baseline="0" dirty="0" smtClean="0"/>
                    </a:p>
                    <a:p>
                      <a:pPr marL="285750" indent="-285750">
                        <a:buFont typeface="Arial" panose="020B0604020202020204" pitchFamily="34" charset="0"/>
                        <a:buChar char="•"/>
                      </a:pPr>
                      <a:r>
                        <a:rPr lang="en-US" sz="1500" baseline="0" dirty="0" smtClean="0"/>
                        <a:t>Create tailor made campaigns for each segment </a:t>
                      </a: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20000"/>
                      </a:schemeClr>
                    </a:solidFill>
                  </a:tcPr>
                </a:tc>
              </a:tr>
              <a:tr h="1954519">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 dirty="0"/>
                    </a:p>
                  </a:txBody>
                  <a:tcPr>
                    <a:lnL w="12700" cmpd="sng">
                      <a:noFill/>
                    </a:lnL>
                    <a:lnR w="12700" cmpd="sng">
                      <a:noFill/>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283249" y="4976770"/>
            <a:ext cx="664159" cy="367153"/>
          </a:xfrm>
          <a:prstGeom prst="rect">
            <a:avLst/>
          </a:prstGeom>
        </p:spPr>
      </p:pic>
      <p:pic>
        <p:nvPicPr>
          <p:cNvPr id="10" name="Picture 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91276" y="5617895"/>
            <a:ext cx="692501" cy="465768"/>
          </a:xfrm>
          <a:prstGeom prst="rect">
            <a:avLst/>
          </a:prstGeom>
        </p:spPr>
      </p:pic>
      <p:pic>
        <p:nvPicPr>
          <p:cNvPr id="11" name="Picture 1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42649" y="4927992"/>
            <a:ext cx="594350" cy="464710"/>
          </a:xfrm>
          <a:prstGeom prst="rect">
            <a:avLst/>
          </a:prstGeom>
        </p:spPr>
      </p:pic>
      <p:pic>
        <p:nvPicPr>
          <p:cNvPr id="13" name="Picture 26" descr="http://www.proretention.com/img/ecrm-icons/ecrm-icon4.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338235" y="5121436"/>
            <a:ext cx="848380" cy="8483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https://cdn3.iconfinder.com/data/icons/3d-glossy/512/tasks-512.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369415" y="5045741"/>
            <a:ext cx="1040923" cy="104092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tomers shoppers ts"/>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820724" y="4791172"/>
            <a:ext cx="2218188" cy="1477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tatic1.squarespace.com/static/547ca21ee4b07ee9b5c55958/t/54e7b07ce4b08f2aaf2f5f19/1424470145151/customer-acquisition-cost.jp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02003" y="4899220"/>
            <a:ext cx="2003668" cy="143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7774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54102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 name="Group 7"/>
          <p:cNvGrpSpPr/>
          <p:nvPr/>
        </p:nvGrpSpPr>
        <p:grpSpPr>
          <a:xfrm>
            <a:off x="1014088" y="228600"/>
            <a:ext cx="10169322" cy="4098835"/>
            <a:chOff x="1014088" y="-358424"/>
            <a:chExt cx="10169322" cy="4098835"/>
          </a:xfrm>
        </p:grpSpPr>
        <p:sp>
          <p:nvSpPr>
            <p:cNvPr id="5" name="Rectangle 4"/>
            <p:cNvSpPr/>
            <p:nvPr/>
          </p:nvSpPr>
          <p:spPr>
            <a:xfrm>
              <a:off x="1515155" y="1960714"/>
              <a:ext cx="9167189" cy="1015663"/>
            </a:xfrm>
            <a:prstGeom prst="rect">
              <a:avLst/>
            </a:prstGeom>
          </p:spPr>
          <p:txBody>
            <a:bodyPr wrap="none">
              <a:spAutoFit/>
            </a:bodyPr>
            <a:lstStyle/>
            <a:p>
              <a:pPr algn="ctr"/>
              <a:r>
                <a:rPr lang="en-IN" sz="6000" dirty="0" smtClean="0">
                  <a:ln/>
                  <a:solidFill>
                    <a:prstClr val="white"/>
                  </a:solidFill>
                  <a:latin typeface="Leelawadee UI" panose="020B0502040204020203" pitchFamily="34" charset="-34"/>
                  <a:cs typeface="Leelawadee UI" panose="020B0502040204020203" pitchFamily="34" charset="-34"/>
                </a:rPr>
                <a:t>From Aspiration to Reality </a:t>
              </a:r>
              <a:endParaRPr lang="en-IN" sz="6000" dirty="0">
                <a:ln/>
                <a:solidFill>
                  <a:prstClr val="white"/>
                </a:solidFill>
                <a:latin typeface="Leelawadee UI" panose="020B0502040204020203" pitchFamily="34" charset="-34"/>
                <a:cs typeface="Leelawadee UI" panose="020B0502040204020203" pitchFamily="34" charset="-34"/>
              </a:endParaRPr>
            </a:p>
          </p:txBody>
        </p:sp>
        <p:sp>
          <p:nvSpPr>
            <p:cNvPr id="31" name="Rectangle 30"/>
            <p:cNvSpPr/>
            <p:nvPr/>
          </p:nvSpPr>
          <p:spPr>
            <a:xfrm>
              <a:off x="1014088" y="2724748"/>
              <a:ext cx="10169322" cy="1015663"/>
            </a:xfrm>
            <a:prstGeom prst="rect">
              <a:avLst/>
            </a:prstGeom>
          </p:spPr>
          <p:txBody>
            <a:bodyPr wrap="none">
              <a:spAutoFit/>
            </a:bodyPr>
            <a:lstStyle/>
            <a:p>
              <a:pPr algn="ctr"/>
              <a:r>
                <a:rPr lang="en-IN" sz="6000" dirty="0" smtClean="0">
                  <a:ln/>
                  <a:solidFill>
                    <a:prstClr val="white"/>
                  </a:solidFill>
                  <a:latin typeface="Leelawadee UI" panose="020B0502040204020203" pitchFamily="34" charset="-34"/>
                  <a:cs typeface="Leelawadee UI" panose="020B0502040204020203" pitchFamily="34" charset="-34"/>
                </a:rPr>
                <a:t>An Integrated Customer View</a:t>
              </a:r>
              <a:endParaRPr lang="en-IN" sz="6000" dirty="0">
                <a:ln/>
                <a:solidFill>
                  <a:prstClr val="white"/>
                </a:solidFill>
                <a:latin typeface="Leelawadee UI" panose="020B0502040204020203" pitchFamily="34" charset="-34"/>
                <a:cs typeface="Leelawadee UI" panose="020B0502040204020203" pitchFamily="34" charset="-34"/>
              </a:endParaRPr>
            </a:p>
          </p:txBody>
        </p:sp>
        <p:sp>
          <p:nvSpPr>
            <p:cNvPr id="7" name="Rectangle 6"/>
            <p:cNvSpPr/>
            <p:nvPr/>
          </p:nvSpPr>
          <p:spPr>
            <a:xfrm>
              <a:off x="4778973" y="-358424"/>
              <a:ext cx="2634054" cy="2646878"/>
            </a:xfrm>
            <a:prstGeom prst="rect">
              <a:avLst/>
            </a:prstGeom>
          </p:spPr>
          <p:txBody>
            <a:bodyPr wrap="none">
              <a:spAutoFit/>
            </a:bodyPr>
            <a:lstStyle/>
            <a:p>
              <a:pPr algn="ctr"/>
              <a:r>
                <a:rPr lang="en-IN" sz="16600" b="1" dirty="0" smtClean="0">
                  <a:solidFill>
                    <a:prstClr val="white"/>
                  </a:solidFill>
                  <a:latin typeface="Leelawadee UI" panose="020B0502040204020203" pitchFamily="34" charset="-34"/>
                  <a:cs typeface="Leelawadee UI" panose="020B0502040204020203" pitchFamily="34" charset="-34"/>
                </a:rPr>
                <a:t>01</a:t>
              </a:r>
              <a:endParaRPr lang="en-IN" sz="16600" dirty="0">
                <a:solidFill>
                  <a:prstClr val="white"/>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3658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103496" y="291779"/>
              <a:ext cx="7985135" cy="523220"/>
            </a:xfrm>
            <a:prstGeom prst="rect">
              <a:avLst/>
            </a:prstGeom>
            <a:solidFill>
              <a:schemeClr val="bg1"/>
            </a:solidFill>
          </p:spPr>
          <p:txBody>
            <a:bodyPr wrap="none" anchor="ctr">
              <a:spAutoFit/>
            </a:bodyPr>
            <a:lstStyle/>
            <a:p>
              <a:pPr algn="ctr"/>
              <a:r>
                <a:rPr lang="en-IN" sz="2800" b="1" dirty="0">
                  <a:solidFill>
                    <a:srgbClr val="0070C0"/>
                  </a:solidFill>
                  <a:latin typeface="Leelawadee UI" panose="020B0502040204020203" pitchFamily="34" charset="-34"/>
                  <a:cs typeface="Leelawadee UI" panose="020B0502040204020203" pitchFamily="34" charset="-34"/>
                </a:rPr>
                <a:t>Integrated Customer Profile : Digital &amp; Offline</a:t>
              </a:r>
              <a:endParaRPr lang="en-IN" sz="2800" b="1" dirty="0" smtClean="0">
                <a:solidFill>
                  <a:srgbClr val="0070C0"/>
                </a:solidFill>
                <a:latin typeface="Leelawadee UI" panose="020B0502040204020203" pitchFamily="34" charset="-34"/>
                <a:cs typeface="Leelawadee UI" panose="020B0502040204020203" pitchFamily="34" charset="-34"/>
              </a:endParaRPr>
            </a:p>
          </p:txBody>
        </p:sp>
      </p:grpSp>
      <p:sp>
        <p:nvSpPr>
          <p:cNvPr id="20" name="Freeform 3"/>
          <p:cNvSpPr>
            <a:spLocks/>
          </p:cNvSpPr>
          <p:nvPr/>
        </p:nvSpPr>
        <p:spPr bwMode="blackWhite">
          <a:xfrm>
            <a:off x="884978" y="2741139"/>
            <a:ext cx="4166792" cy="1500284"/>
          </a:xfrm>
          <a:prstGeom prst="homePlate">
            <a:avLst>
              <a:gd name="adj" fmla="val 38889"/>
            </a:avLst>
          </a:prstGeom>
          <a:solidFill>
            <a:srgbClr val="EEEEEE"/>
          </a:solidFill>
          <a:ln>
            <a:noFill/>
            <a:headEnd/>
            <a:tailEnd/>
          </a:ln>
          <a:effectLst/>
        </p:spPr>
        <p:style>
          <a:lnRef idx="3">
            <a:schemeClr val="dk1"/>
          </a:lnRef>
          <a:fillRef idx="0">
            <a:schemeClr val="dk1"/>
          </a:fillRef>
          <a:effectRef idx="2">
            <a:schemeClr val="dk1"/>
          </a:effectRef>
          <a:fontRef idx="minor">
            <a:schemeClr val="tx1"/>
          </a:fontRef>
        </p:style>
        <p:txBody>
          <a:bodyPr/>
          <a:lstStyle/>
          <a:p>
            <a:endParaRPr lang="en-US" dirty="0"/>
          </a:p>
        </p:txBody>
      </p:sp>
      <p:pic>
        <p:nvPicPr>
          <p:cNvPr id="21" name="Picture 2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51770" y="1529657"/>
            <a:ext cx="2257425" cy="3895725"/>
          </a:xfrm>
          <a:prstGeom prst="rect">
            <a:avLst/>
          </a:prstGeom>
        </p:spPr>
      </p:pic>
      <p:sp>
        <p:nvSpPr>
          <p:cNvPr id="22" name="Freeform 21"/>
          <p:cNvSpPr>
            <a:spLocks/>
          </p:cNvSpPr>
          <p:nvPr/>
        </p:nvSpPr>
        <p:spPr bwMode="blackWhite">
          <a:xfrm>
            <a:off x="1871917" y="1593993"/>
            <a:ext cx="3190469" cy="1873622"/>
          </a:xfrm>
          <a:custGeom>
            <a:avLst/>
            <a:gdLst/>
            <a:ahLst/>
            <a:cxnLst>
              <a:cxn ang="0">
                <a:pos x="16" y="0"/>
              </a:cxn>
              <a:cxn ang="0">
                <a:pos x="1391" y="0"/>
              </a:cxn>
              <a:cxn ang="0">
                <a:pos x="688" y="695"/>
              </a:cxn>
              <a:cxn ang="0">
                <a:pos x="0" y="0"/>
              </a:cxn>
              <a:cxn ang="0">
                <a:pos x="16" y="0"/>
              </a:cxn>
            </a:cxnLst>
            <a:rect l="0" t="0" r="r" b="b"/>
            <a:pathLst>
              <a:path w="1392" h="696">
                <a:moveTo>
                  <a:pt x="16" y="0"/>
                </a:moveTo>
                <a:lnTo>
                  <a:pt x="1391" y="0"/>
                </a:lnTo>
                <a:lnTo>
                  <a:pt x="688" y="695"/>
                </a:lnTo>
                <a:lnTo>
                  <a:pt x="0" y="0"/>
                </a:lnTo>
                <a:lnTo>
                  <a:pt x="16" y="0"/>
                </a:lnTo>
              </a:path>
            </a:pathLst>
          </a:custGeom>
          <a:solidFill>
            <a:schemeClr val="accent3"/>
          </a:solidFill>
          <a:ln>
            <a:solidFill>
              <a:schemeClr val="accent3"/>
            </a:solidFill>
            <a:headEnd/>
            <a:tailEnd/>
          </a:ln>
          <a:effectLst/>
        </p:spPr>
        <p:style>
          <a:lnRef idx="3">
            <a:schemeClr val="accent2"/>
          </a:lnRef>
          <a:fillRef idx="0">
            <a:schemeClr val="accent2"/>
          </a:fillRef>
          <a:effectRef idx="2">
            <a:schemeClr val="accent2"/>
          </a:effectRef>
          <a:fontRef idx="minor">
            <a:schemeClr val="tx1"/>
          </a:fontRef>
        </p:style>
        <p:txBody>
          <a:bodyPr/>
          <a:lstStyle/>
          <a:p>
            <a:pPr algn="ctr"/>
            <a:r>
              <a:rPr lang="en-US" sz="1400" dirty="0" smtClean="0"/>
              <a:t>Website Footprint</a:t>
            </a:r>
          </a:p>
          <a:p>
            <a:pPr algn="ctr"/>
            <a:r>
              <a:rPr lang="en-US" sz="1400" dirty="0" smtClean="0"/>
              <a:t>Online Behavior</a:t>
            </a:r>
          </a:p>
          <a:p>
            <a:pPr algn="ctr"/>
            <a:r>
              <a:rPr lang="en-US" sz="1400" dirty="0" smtClean="0"/>
              <a:t>Social Footprint</a:t>
            </a:r>
            <a:endParaRPr lang="en-US" sz="1400" dirty="0"/>
          </a:p>
        </p:txBody>
      </p:sp>
      <p:sp>
        <p:nvSpPr>
          <p:cNvPr id="23" name="Freeform 22"/>
          <p:cNvSpPr>
            <a:spLocks/>
          </p:cNvSpPr>
          <p:nvPr/>
        </p:nvSpPr>
        <p:spPr bwMode="blackWhite">
          <a:xfrm>
            <a:off x="1873919" y="3730284"/>
            <a:ext cx="3189600" cy="1908000"/>
          </a:xfrm>
          <a:custGeom>
            <a:avLst/>
            <a:gdLst/>
            <a:ahLst/>
            <a:cxnLst>
              <a:cxn ang="0">
                <a:pos x="16" y="687"/>
              </a:cxn>
              <a:cxn ang="0">
                <a:pos x="1383" y="687"/>
              </a:cxn>
              <a:cxn ang="0">
                <a:pos x="688" y="0"/>
              </a:cxn>
              <a:cxn ang="0">
                <a:pos x="0" y="687"/>
              </a:cxn>
              <a:cxn ang="0">
                <a:pos x="16" y="687"/>
              </a:cxn>
            </a:cxnLst>
            <a:rect l="0" t="0" r="r" b="b"/>
            <a:pathLst>
              <a:path w="1384" h="688">
                <a:moveTo>
                  <a:pt x="16" y="687"/>
                </a:moveTo>
                <a:lnTo>
                  <a:pt x="1383" y="687"/>
                </a:lnTo>
                <a:lnTo>
                  <a:pt x="688" y="0"/>
                </a:lnTo>
                <a:lnTo>
                  <a:pt x="0" y="687"/>
                </a:lnTo>
                <a:lnTo>
                  <a:pt x="16" y="687"/>
                </a:lnTo>
              </a:path>
            </a:pathLst>
          </a:custGeom>
          <a:solidFill>
            <a:srgbClr val="F2AF00"/>
          </a:solidFill>
          <a:ln>
            <a:solidFill>
              <a:srgbClr val="F2AF00"/>
            </a:solidFill>
            <a:headEnd/>
            <a:tailEnd/>
          </a:ln>
          <a:effectLst/>
        </p:spPr>
        <p:style>
          <a:lnRef idx="3">
            <a:schemeClr val="accent2"/>
          </a:lnRef>
          <a:fillRef idx="0">
            <a:schemeClr val="accent2"/>
          </a:fillRef>
          <a:effectRef idx="2">
            <a:schemeClr val="accent2"/>
          </a:effectRef>
          <a:fontRef idx="minor">
            <a:schemeClr val="tx1"/>
          </a:fontRef>
        </p:style>
        <p:txBody>
          <a:bodyPr/>
          <a:lstStyle/>
          <a:p>
            <a:endParaRPr lang="en-US" dirty="0"/>
          </a:p>
        </p:txBody>
      </p:sp>
      <p:sp>
        <p:nvSpPr>
          <p:cNvPr id="24" name="Freeform 23"/>
          <p:cNvSpPr>
            <a:spLocks/>
          </p:cNvSpPr>
          <p:nvPr/>
        </p:nvSpPr>
        <p:spPr bwMode="blackWhite">
          <a:xfrm>
            <a:off x="1301889" y="1915349"/>
            <a:ext cx="1673225" cy="3263900"/>
          </a:xfrm>
          <a:custGeom>
            <a:avLst/>
            <a:gdLst/>
            <a:ahLst/>
            <a:cxnLst>
              <a:cxn ang="0">
                <a:pos x="0" y="1598"/>
              </a:cxn>
              <a:cxn ang="0">
                <a:pos x="0" y="0"/>
              </a:cxn>
              <a:cxn ang="0">
                <a:pos x="808" y="815"/>
              </a:cxn>
              <a:cxn ang="0">
                <a:pos x="0" y="1622"/>
              </a:cxn>
              <a:cxn ang="0">
                <a:pos x="0" y="1598"/>
              </a:cxn>
            </a:cxnLst>
            <a:rect l="0" t="0" r="r" b="b"/>
            <a:pathLst>
              <a:path w="809" h="1623">
                <a:moveTo>
                  <a:pt x="0" y="1598"/>
                </a:moveTo>
                <a:lnTo>
                  <a:pt x="0" y="0"/>
                </a:lnTo>
                <a:lnTo>
                  <a:pt x="808" y="815"/>
                </a:lnTo>
                <a:lnTo>
                  <a:pt x="0" y="1622"/>
                </a:lnTo>
                <a:lnTo>
                  <a:pt x="0" y="1598"/>
                </a:lnTo>
              </a:path>
            </a:pathLst>
          </a:custGeom>
          <a:solidFill>
            <a:srgbClr val="0185C3"/>
          </a:solidFill>
          <a:ln>
            <a:solidFill>
              <a:srgbClr val="0185C3"/>
            </a:solidFill>
            <a:headEnd/>
            <a:tailEnd/>
          </a:ln>
          <a:effectLst/>
        </p:spPr>
        <p:style>
          <a:lnRef idx="3">
            <a:schemeClr val="accent2"/>
          </a:lnRef>
          <a:fillRef idx="0">
            <a:schemeClr val="accent2"/>
          </a:fillRef>
          <a:effectRef idx="2">
            <a:schemeClr val="accent2"/>
          </a:effectRef>
          <a:fontRef idx="minor">
            <a:schemeClr val="tx1"/>
          </a:fontRef>
        </p:style>
        <p:txBody>
          <a:bodyPr/>
          <a:lstStyle/>
          <a:p>
            <a:endParaRPr lang="en-US" dirty="0"/>
          </a:p>
        </p:txBody>
      </p:sp>
      <p:sp>
        <p:nvSpPr>
          <p:cNvPr id="25" name="TextBox 24"/>
          <p:cNvSpPr txBox="1"/>
          <p:nvPr/>
        </p:nvSpPr>
        <p:spPr bwMode="gray">
          <a:xfrm rot="16200000">
            <a:off x="-707182" y="3150752"/>
            <a:ext cx="2759472" cy="302545"/>
          </a:xfrm>
          <a:prstGeom prst="rect">
            <a:avLst/>
          </a:prstGeom>
        </p:spPr>
        <p:txBody>
          <a:bodyPr vert="horz" wrap="square" lIns="91440" tIns="45720" rIns="91440" bIns="45720" rtlCol="0" anchor="ctr">
            <a:noAutofit/>
          </a:bodyPr>
          <a:lstStyle/>
          <a:p>
            <a:r>
              <a:rPr lang="en-IN" sz="2000" b="1" dirty="0" smtClean="0">
                <a:solidFill>
                  <a:srgbClr val="0070C0"/>
                </a:solidFill>
              </a:rPr>
              <a:t>Customer Profile</a:t>
            </a:r>
          </a:p>
        </p:txBody>
      </p:sp>
      <p:sp>
        <p:nvSpPr>
          <p:cNvPr id="26" name="TextBox 25"/>
          <p:cNvSpPr txBox="1"/>
          <p:nvPr/>
        </p:nvSpPr>
        <p:spPr bwMode="gray">
          <a:xfrm>
            <a:off x="2302914" y="5901205"/>
            <a:ext cx="2759472" cy="302545"/>
          </a:xfrm>
          <a:prstGeom prst="rect">
            <a:avLst/>
          </a:prstGeom>
        </p:spPr>
        <p:txBody>
          <a:bodyPr vert="horz" wrap="square" lIns="91440" tIns="45720" rIns="91440" bIns="45720" rtlCol="0" anchor="ctr">
            <a:noAutofit/>
          </a:bodyPr>
          <a:lstStyle/>
          <a:p>
            <a:r>
              <a:rPr lang="en-IN" sz="2000" b="1" dirty="0" smtClean="0">
                <a:solidFill>
                  <a:srgbClr val="0070C0"/>
                </a:solidFill>
              </a:rPr>
              <a:t>Offline Footprint</a:t>
            </a:r>
          </a:p>
        </p:txBody>
      </p:sp>
      <p:sp>
        <p:nvSpPr>
          <p:cNvPr id="27" name="TextBox 26"/>
          <p:cNvSpPr txBox="1"/>
          <p:nvPr/>
        </p:nvSpPr>
        <p:spPr bwMode="gray">
          <a:xfrm>
            <a:off x="2292298" y="1162407"/>
            <a:ext cx="2759472" cy="302545"/>
          </a:xfrm>
          <a:prstGeom prst="rect">
            <a:avLst/>
          </a:prstGeom>
        </p:spPr>
        <p:txBody>
          <a:bodyPr vert="horz" wrap="square" lIns="91440" tIns="45720" rIns="91440" bIns="45720" rtlCol="0" anchor="ctr">
            <a:noAutofit/>
          </a:bodyPr>
          <a:lstStyle/>
          <a:p>
            <a:r>
              <a:rPr lang="en-IN" sz="2000" b="1" dirty="0" smtClean="0">
                <a:solidFill>
                  <a:srgbClr val="0070C0"/>
                </a:solidFill>
              </a:rPr>
              <a:t>Digital Footprint</a:t>
            </a:r>
          </a:p>
        </p:txBody>
      </p:sp>
      <p:pic>
        <p:nvPicPr>
          <p:cNvPr id="28" name="Picture 22" descr="http://freeflaticons.net/wp-content/uploads/2014/09/frontal-standing-man-silhouette-free-people-icons-1410178120ngk84.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86772" y="3149220"/>
            <a:ext cx="835300" cy="8353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bwMode="gray">
          <a:xfrm rot="16200000">
            <a:off x="784697" y="2670601"/>
            <a:ext cx="1771096" cy="1343930"/>
          </a:xfrm>
          <a:prstGeom prst="rect">
            <a:avLst/>
          </a:prstGeom>
        </p:spPr>
        <p:txBody>
          <a:bodyPr vert="horz" wrap="square" lIns="91440" tIns="45720" rIns="91440" bIns="45720" rtlCol="0" anchor="ctr">
            <a:noAutofit/>
          </a:bodyPr>
          <a:lstStyle/>
          <a:p>
            <a:r>
              <a:rPr lang="en-IN" sz="1400" dirty="0" smtClean="0"/>
              <a:t>Demography</a:t>
            </a:r>
          </a:p>
          <a:p>
            <a:r>
              <a:rPr lang="en-IN" sz="1400" dirty="0" smtClean="0"/>
              <a:t>Relationship</a:t>
            </a:r>
          </a:p>
          <a:p>
            <a:r>
              <a:rPr lang="en-IN" sz="1400" dirty="0" smtClean="0"/>
              <a:t>Share of Wallet</a:t>
            </a:r>
          </a:p>
        </p:txBody>
      </p:sp>
      <p:sp>
        <p:nvSpPr>
          <p:cNvPr id="30" name="TextBox 29"/>
          <p:cNvSpPr txBox="1"/>
          <p:nvPr/>
        </p:nvSpPr>
        <p:spPr bwMode="gray">
          <a:xfrm>
            <a:off x="2342261" y="4681760"/>
            <a:ext cx="2234440" cy="1075115"/>
          </a:xfrm>
          <a:prstGeom prst="rect">
            <a:avLst/>
          </a:prstGeom>
        </p:spPr>
        <p:txBody>
          <a:bodyPr vert="horz" wrap="square" lIns="91440" tIns="45720" rIns="91440" bIns="45720" rtlCol="0" anchor="ctr">
            <a:noAutofit/>
          </a:bodyPr>
          <a:lstStyle/>
          <a:p>
            <a:pPr algn="ctr"/>
            <a:r>
              <a:rPr lang="en-IN" sz="1400" dirty="0"/>
              <a:t>Store Locator</a:t>
            </a:r>
          </a:p>
          <a:p>
            <a:pPr algn="ctr"/>
            <a:r>
              <a:rPr lang="en-IN" sz="1400" dirty="0" smtClean="0"/>
              <a:t>Loyalty/Membership</a:t>
            </a:r>
          </a:p>
          <a:p>
            <a:pPr algn="ctr"/>
            <a:r>
              <a:rPr lang="en-IN" sz="1400" dirty="0" smtClean="0"/>
              <a:t>Purchase Frequency</a:t>
            </a:r>
          </a:p>
          <a:p>
            <a:pPr algn="ctr"/>
            <a:endParaRPr lang="en-IN" sz="1400" dirty="0" smtClean="0"/>
          </a:p>
        </p:txBody>
      </p:sp>
      <p:pic>
        <p:nvPicPr>
          <p:cNvPr id="31" name="Picture 3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50361" y="3019520"/>
            <a:ext cx="1469263" cy="896190"/>
          </a:xfrm>
          <a:prstGeom prst="rect">
            <a:avLst/>
          </a:prstGeom>
        </p:spPr>
      </p:pic>
      <p:sp>
        <p:nvSpPr>
          <p:cNvPr id="32" name="Rounded Rectangle 31"/>
          <p:cNvSpPr/>
          <p:nvPr/>
        </p:nvSpPr>
        <p:spPr>
          <a:xfrm>
            <a:off x="7919491" y="1684764"/>
            <a:ext cx="3781456" cy="566289"/>
          </a:xfrm>
          <a:prstGeom prst="roundRect">
            <a:avLst/>
          </a:prstGeom>
          <a:solidFill>
            <a:schemeClr val="tx2">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smtClean="0">
                <a:solidFill>
                  <a:schemeClr val="bg1"/>
                </a:solidFill>
              </a:rPr>
              <a:t>Store Recommendation</a:t>
            </a:r>
            <a:endParaRPr lang="en-IN" sz="1600" dirty="0">
              <a:solidFill>
                <a:schemeClr val="bg1"/>
              </a:solidFill>
            </a:endParaRPr>
          </a:p>
        </p:txBody>
      </p:sp>
      <p:sp>
        <p:nvSpPr>
          <p:cNvPr id="33" name="Flowchart: Connector 32"/>
          <p:cNvSpPr/>
          <p:nvPr/>
        </p:nvSpPr>
        <p:spPr>
          <a:xfrm>
            <a:off x="7524462" y="1654551"/>
            <a:ext cx="612000" cy="612000"/>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2">
                    <a:lumMod val="75000"/>
                  </a:schemeClr>
                </a:solidFill>
              </a:rPr>
              <a:t>1</a:t>
            </a:r>
          </a:p>
        </p:txBody>
      </p:sp>
      <p:sp>
        <p:nvSpPr>
          <p:cNvPr id="34" name="Rounded Rectangle 33"/>
          <p:cNvSpPr/>
          <p:nvPr/>
        </p:nvSpPr>
        <p:spPr>
          <a:xfrm>
            <a:off x="8136462" y="2608823"/>
            <a:ext cx="3564485" cy="566289"/>
          </a:xfrm>
          <a:prstGeom prst="roundRect">
            <a:avLst/>
          </a:prstGeom>
          <a:solidFill>
            <a:schemeClr val="tx2">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smtClean="0">
                <a:solidFill>
                  <a:schemeClr val="bg1"/>
                </a:solidFill>
              </a:rPr>
              <a:t>Online Product Recommendation</a:t>
            </a:r>
            <a:endParaRPr lang="en-IN" sz="1600" dirty="0">
              <a:solidFill>
                <a:schemeClr val="bg1"/>
              </a:solidFill>
            </a:endParaRPr>
          </a:p>
        </p:txBody>
      </p:sp>
      <p:sp>
        <p:nvSpPr>
          <p:cNvPr id="35" name="Flowchart: Connector 34"/>
          <p:cNvSpPr/>
          <p:nvPr/>
        </p:nvSpPr>
        <p:spPr>
          <a:xfrm>
            <a:off x="7741433" y="2578610"/>
            <a:ext cx="612000" cy="612000"/>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2">
                    <a:lumMod val="75000"/>
                  </a:schemeClr>
                </a:solidFill>
              </a:rPr>
              <a:t>2</a:t>
            </a:r>
            <a:endParaRPr lang="en-IN" sz="2400" b="1" dirty="0">
              <a:solidFill>
                <a:schemeClr val="tx2">
                  <a:lumMod val="75000"/>
                </a:schemeClr>
              </a:solidFill>
            </a:endParaRPr>
          </a:p>
        </p:txBody>
      </p:sp>
      <p:sp>
        <p:nvSpPr>
          <p:cNvPr id="36" name="Rounded Rectangle 35"/>
          <p:cNvSpPr/>
          <p:nvPr/>
        </p:nvSpPr>
        <p:spPr>
          <a:xfrm>
            <a:off x="8136462" y="3537487"/>
            <a:ext cx="3564485" cy="566289"/>
          </a:xfrm>
          <a:prstGeom prst="roundRect">
            <a:avLst/>
          </a:prstGeom>
          <a:solidFill>
            <a:schemeClr val="tx2">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smtClean="0">
                <a:solidFill>
                  <a:schemeClr val="bg1"/>
                </a:solidFill>
              </a:rPr>
              <a:t>Personalized Offerings/Offer/Campaigns</a:t>
            </a:r>
            <a:endParaRPr lang="en-IN" sz="1600" dirty="0">
              <a:solidFill>
                <a:schemeClr val="bg1"/>
              </a:solidFill>
            </a:endParaRPr>
          </a:p>
        </p:txBody>
      </p:sp>
      <p:sp>
        <p:nvSpPr>
          <p:cNvPr id="37" name="Flowchart: Connector 36"/>
          <p:cNvSpPr/>
          <p:nvPr/>
        </p:nvSpPr>
        <p:spPr>
          <a:xfrm>
            <a:off x="7741433" y="3507274"/>
            <a:ext cx="612000" cy="612000"/>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2">
                    <a:lumMod val="75000"/>
                  </a:schemeClr>
                </a:solidFill>
              </a:rPr>
              <a:t>3</a:t>
            </a:r>
          </a:p>
        </p:txBody>
      </p:sp>
      <p:sp>
        <p:nvSpPr>
          <p:cNvPr id="38" name="Rounded Rectangle 37"/>
          <p:cNvSpPr/>
          <p:nvPr/>
        </p:nvSpPr>
        <p:spPr>
          <a:xfrm>
            <a:off x="7919491" y="4499983"/>
            <a:ext cx="3781456" cy="566289"/>
          </a:xfrm>
          <a:prstGeom prst="roundRect">
            <a:avLst/>
          </a:prstGeom>
          <a:solidFill>
            <a:schemeClr val="tx2">
              <a:lumMod val="40000"/>
              <a:lumOff val="6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sz="1600" dirty="0" smtClean="0">
                <a:solidFill>
                  <a:schemeClr val="bg1"/>
                </a:solidFill>
              </a:rPr>
              <a:t>Improve Loyalty Management</a:t>
            </a:r>
            <a:endParaRPr lang="en-IN" sz="1600" dirty="0">
              <a:solidFill>
                <a:schemeClr val="bg1"/>
              </a:solidFill>
            </a:endParaRPr>
          </a:p>
        </p:txBody>
      </p:sp>
      <p:sp>
        <p:nvSpPr>
          <p:cNvPr id="39" name="Flowchart: Connector 38"/>
          <p:cNvSpPr/>
          <p:nvPr/>
        </p:nvSpPr>
        <p:spPr>
          <a:xfrm>
            <a:off x="7524462" y="4469770"/>
            <a:ext cx="612000" cy="612000"/>
          </a:xfrm>
          <a:prstGeom prst="flowChartConnector">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2">
                    <a:lumMod val="75000"/>
                  </a:schemeClr>
                </a:solidFill>
              </a:rPr>
              <a:t>4</a:t>
            </a:r>
            <a:endParaRPr lang="en-IN" sz="2400" b="1" dirty="0">
              <a:solidFill>
                <a:schemeClr val="tx2">
                  <a:lumMod val="75000"/>
                </a:schemeClr>
              </a:solidFill>
            </a:endParaRPr>
          </a:p>
        </p:txBody>
      </p:sp>
      <p:sp>
        <p:nvSpPr>
          <p:cNvPr id="41" name="Pentagon 40"/>
          <p:cNvSpPr/>
          <p:nvPr/>
        </p:nvSpPr>
        <p:spPr>
          <a:xfrm>
            <a:off x="7303076" y="1473180"/>
            <a:ext cx="352397" cy="3952202"/>
          </a:xfrm>
          <a:prstGeom prst="homePlate">
            <a:avLst>
              <a:gd name="adj" fmla="val 100000"/>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p:cNvSpPr txBox="1"/>
          <p:nvPr/>
        </p:nvSpPr>
        <p:spPr bwMode="gray">
          <a:xfrm>
            <a:off x="8207486" y="1132947"/>
            <a:ext cx="3422436" cy="329594"/>
          </a:xfrm>
          <a:prstGeom prst="rect">
            <a:avLst/>
          </a:prstGeom>
        </p:spPr>
        <p:txBody>
          <a:bodyPr vert="horz" wrap="square" lIns="91440" tIns="45720" rIns="91440" bIns="45720" rtlCol="0" anchor="ctr">
            <a:noAutofit/>
          </a:bodyPr>
          <a:lstStyle/>
          <a:p>
            <a:r>
              <a:rPr lang="en-IN" sz="2000" b="1" dirty="0" smtClean="0">
                <a:solidFill>
                  <a:srgbClr val="0070C0"/>
                </a:solidFill>
              </a:rPr>
              <a:t>Analytics Opportunity</a:t>
            </a:r>
          </a:p>
        </p:txBody>
      </p:sp>
      <p:pic>
        <p:nvPicPr>
          <p:cNvPr id="43" name="Picture 14" descr="http://www.iconsdownload.net/icons/256/1235-shopping-cart-full-icon.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14400" y="3976317"/>
            <a:ext cx="543487" cy="54348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s://cdn3.iconfinder.com/data/icons/linecons-free-vector-icons-pack/32/world-512.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14400" y="2387682"/>
            <a:ext cx="480565" cy="48056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cdn2.business2community.com/wp-content/uploads/2014/06/brick_and_mortar.jpg"/>
          <p:cNvPicPr>
            <a:picLocks noChangeAspect="1" noChangeArrowheads="1"/>
          </p:cNvPicPr>
          <p:nvPr/>
        </p:nvPicPr>
        <p:blipFill>
          <a:blip r:embed="rId9" cstate="email">
            <a:clrChange>
              <a:clrFrom>
                <a:srgbClr val="FFFFFF"/>
              </a:clrFrom>
              <a:clrTo>
                <a:srgbClr val="FFFFFF">
                  <a:alpha val="0"/>
                </a:srgbClr>
              </a:clrTo>
            </a:clrChange>
            <a:biLevel thresh="25000"/>
            <a:extLst>
              <a:ext uri="{28A0092B-C50C-407E-A947-70E740481C1C}">
                <a14:useLocalDpi xmlns:a14="http://schemas.microsoft.com/office/drawing/2010/main"/>
              </a:ext>
            </a:extLst>
          </a:blip>
          <a:srcRect/>
          <a:stretch>
            <a:fillRect/>
          </a:stretch>
        </p:blipFill>
        <p:spPr bwMode="auto">
          <a:xfrm>
            <a:off x="2706692" y="4261304"/>
            <a:ext cx="788803" cy="59160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s://cdn3.iconfinder.com/data/icons/google-material-design-icons/48/ic_loyalty_48px-128.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3515" y="4372261"/>
            <a:ext cx="369688" cy="36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5150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639118" y="291779"/>
              <a:ext cx="891391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Case Study: Customer Experience Across Channels </a:t>
              </a:r>
            </a:p>
          </p:txBody>
        </p:sp>
      </p:grpSp>
      <p:pic>
        <p:nvPicPr>
          <p:cNvPr id="47" name="Picture 4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4313" y="800367"/>
            <a:ext cx="2400300" cy="647700"/>
          </a:xfrm>
          <a:prstGeom prst="rect">
            <a:avLst/>
          </a:prstGeom>
        </p:spPr>
      </p:pic>
      <p:sp>
        <p:nvSpPr>
          <p:cNvPr id="48" name="Rectangle 47"/>
          <p:cNvSpPr/>
          <p:nvPr/>
        </p:nvSpPr>
        <p:spPr>
          <a:xfrm>
            <a:off x="2614613" y="868326"/>
            <a:ext cx="7174846" cy="550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002060"/>
                </a:solidFill>
              </a:rPr>
              <a:t>UK based Retailer		46 stores		£ 4 Billion in Revenue </a:t>
            </a:r>
            <a:endParaRPr lang="en-US" sz="1600" b="1" dirty="0">
              <a:solidFill>
                <a:srgbClr val="002060"/>
              </a:solidFill>
            </a:endParaRPr>
          </a:p>
        </p:txBody>
      </p:sp>
      <p:sp>
        <p:nvSpPr>
          <p:cNvPr id="49" name="Rectangle 48"/>
          <p:cNvSpPr/>
          <p:nvPr/>
        </p:nvSpPr>
        <p:spPr>
          <a:xfrm>
            <a:off x="629984" y="1474144"/>
            <a:ext cx="9099737" cy="646331"/>
          </a:xfrm>
          <a:prstGeom prst="rect">
            <a:avLst/>
          </a:prstGeom>
        </p:spPr>
        <p:txBody>
          <a:bodyPr wrap="square">
            <a:spAutoFit/>
          </a:bodyPr>
          <a:lstStyle/>
          <a:p>
            <a:pPr algn="r"/>
            <a:r>
              <a:rPr lang="en-US" dirty="0" smtClean="0">
                <a:solidFill>
                  <a:srgbClr val="002060"/>
                </a:solidFill>
                <a:latin typeface="Arial" panose="020B0604020202020204" pitchFamily="34" charset="0"/>
              </a:rPr>
              <a:t>“The </a:t>
            </a:r>
            <a:r>
              <a:rPr lang="en-US" dirty="0">
                <a:solidFill>
                  <a:srgbClr val="002060"/>
                </a:solidFill>
                <a:latin typeface="Arial" panose="020B0604020202020204" pitchFamily="34" charset="0"/>
              </a:rPr>
              <a:t>key is </a:t>
            </a:r>
            <a:r>
              <a:rPr lang="en-US" dirty="0" smtClean="0">
                <a:solidFill>
                  <a:srgbClr val="002060"/>
                </a:solidFill>
                <a:latin typeface="Arial" panose="020B0604020202020204" pitchFamily="34" charset="0"/>
              </a:rPr>
              <a:t>recognizing </a:t>
            </a:r>
            <a:r>
              <a:rPr lang="en-US" dirty="0">
                <a:solidFill>
                  <a:srgbClr val="002060"/>
                </a:solidFill>
                <a:latin typeface="Arial" panose="020B0604020202020204" pitchFamily="34" charset="0"/>
              </a:rPr>
              <a:t>what each device is best for and then tailoring the customer experience to that device</a:t>
            </a:r>
            <a:r>
              <a:rPr lang="en-US" dirty="0" smtClean="0">
                <a:solidFill>
                  <a:srgbClr val="002060"/>
                </a:solidFill>
                <a:latin typeface="Arial" panose="020B0604020202020204" pitchFamily="34" charset="0"/>
              </a:rPr>
              <a:t>.” (Mark Lewis, Online Director)</a:t>
            </a:r>
            <a:endParaRPr lang="en-US" dirty="0">
              <a:solidFill>
                <a:srgbClr val="002060"/>
              </a:solidFill>
            </a:endParaRPr>
          </a:p>
        </p:txBody>
      </p:sp>
      <p:pic>
        <p:nvPicPr>
          <p:cNvPr id="50" name="Picture 2" descr="Related image"/>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789459" y="956933"/>
            <a:ext cx="2058822" cy="12598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8357" y="3034553"/>
            <a:ext cx="3304055" cy="2151529"/>
          </a:xfrm>
          <a:prstGeom prst="rect">
            <a:avLst/>
          </a:prstGeom>
        </p:spPr>
      </p:pic>
      <p:sp>
        <p:nvSpPr>
          <p:cNvPr id="52" name="Rectangle 51"/>
          <p:cNvSpPr/>
          <p:nvPr/>
        </p:nvSpPr>
        <p:spPr>
          <a:xfrm>
            <a:off x="214313" y="5318907"/>
            <a:ext cx="3618099" cy="875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rPr>
              <a:t>Signage in Stores to Encourage in-store shoppers to compare and view products on their phones </a:t>
            </a:r>
            <a:endParaRPr lang="en-US" sz="1400" dirty="0">
              <a:solidFill>
                <a:srgbClr val="002060"/>
              </a:solidFill>
            </a:endParaRPr>
          </a:p>
        </p:txBody>
      </p:sp>
      <p:sp>
        <p:nvSpPr>
          <p:cNvPr id="53" name="Rectangle 52"/>
          <p:cNvSpPr/>
          <p:nvPr/>
        </p:nvSpPr>
        <p:spPr>
          <a:xfrm>
            <a:off x="4769513" y="5318907"/>
            <a:ext cx="2474258" cy="875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rPr>
              <a:t>Customer searches on his App for an out-of-stock item in store</a:t>
            </a:r>
            <a:endParaRPr lang="en-US" sz="1400" dirty="0">
              <a:solidFill>
                <a:srgbClr val="002060"/>
              </a:solidFill>
            </a:endParaRPr>
          </a:p>
        </p:txBody>
      </p:sp>
      <p:sp>
        <p:nvSpPr>
          <p:cNvPr id="54" name="Rectangle 53"/>
          <p:cNvSpPr/>
          <p:nvPr/>
        </p:nvSpPr>
        <p:spPr>
          <a:xfrm>
            <a:off x="8120329" y="5318907"/>
            <a:ext cx="3834106" cy="8757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rPr>
              <a:t>When the Customer is near the store, he gets an alert that the item is now in stock</a:t>
            </a:r>
            <a:endParaRPr lang="en-US" sz="1400" dirty="0">
              <a:solidFill>
                <a:srgbClr val="002060"/>
              </a:solidFill>
            </a:endParaRPr>
          </a:p>
        </p:txBody>
      </p:sp>
      <p:pic>
        <p:nvPicPr>
          <p:cNvPr id="55" name="Picture 5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9513" y="2968795"/>
            <a:ext cx="2083470" cy="2247139"/>
          </a:xfrm>
          <a:prstGeom prst="rect">
            <a:avLst/>
          </a:prstGeom>
        </p:spPr>
      </p:pic>
      <p:pic>
        <p:nvPicPr>
          <p:cNvPr id="56" name="Picture 4" descr="http://theappoffice.com/wp-content/uploads/2014/08/geo-messages-576px.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301628" y="3160734"/>
            <a:ext cx="2856185" cy="18991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7" name="Diagram 56"/>
          <p:cNvGraphicFramePr/>
          <p:nvPr>
            <p:extLst>
              <p:ext uri="{D42A27DB-BD31-4B8C-83A1-F6EECF244321}">
                <p14:modId xmlns:p14="http://schemas.microsoft.com/office/powerpoint/2010/main" val="2010250448"/>
              </p:ext>
            </p:extLst>
          </p:nvPr>
        </p:nvGraphicFramePr>
        <p:xfrm>
          <a:off x="362002" y="2349636"/>
          <a:ext cx="11161486" cy="5161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8" name="Striped Right Arrow 57"/>
          <p:cNvSpPr/>
          <p:nvPr/>
        </p:nvSpPr>
        <p:spPr>
          <a:xfrm>
            <a:off x="3947566" y="5487818"/>
            <a:ext cx="672353" cy="537882"/>
          </a:xfrm>
          <a:prstGeom prst="stripedRightArrow">
            <a:avLst>
              <a:gd name="adj1" fmla="val 55000"/>
              <a:gd name="adj2" fmla="val 50000"/>
            </a:avLst>
          </a:prstGeom>
          <a:solidFill>
            <a:srgbClr val="002060"/>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9" name="Striped Right Arrow 58"/>
          <p:cNvSpPr/>
          <p:nvPr/>
        </p:nvSpPr>
        <p:spPr>
          <a:xfrm>
            <a:off x="7345873" y="5487818"/>
            <a:ext cx="672353" cy="537882"/>
          </a:xfrm>
          <a:prstGeom prst="stripedRightArrow">
            <a:avLst>
              <a:gd name="adj1" fmla="val 55000"/>
              <a:gd name="adj2" fmla="val 50000"/>
            </a:avLst>
          </a:prstGeom>
          <a:solidFill>
            <a:srgbClr val="002060"/>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42092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980406" y="291779"/>
              <a:ext cx="8231357"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10 Retail Brands that Integrate Offline &amp; Online</a:t>
              </a:r>
            </a:p>
          </p:txBody>
        </p:sp>
      </p:grpSp>
      <p:sp>
        <p:nvSpPr>
          <p:cNvPr id="2" name="Rectangle 1"/>
          <p:cNvSpPr/>
          <p:nvPr/>
        </p:nvSpPr>
        <p:spPr>
          <a:xfrm>
            <a:off x="214312" y="6536543"/>
            <a:ext cx="7803913" cy="276999"/>
          </a:xfrm>
          <a:prstGeom prst="rect">
            <a:avLst/>
          </a:prstGeom>
        </p:spPr>
        <p:txBody>
          <a:bodyPr wrap="square">
            <a:spAutoFit/>
          </a:bodyPr>
          <a:lstStyle/>
          <a:p>
            <a:r>
              <a:rPr lang="en-US" sz="1200" dirty="0"/>
              <a:t>https://econsultancy.com/blog/65064-10-retail-and-ecommerce-stores-integrating-offline-with-online/</a:t>
            </a:r>
          </a:p>
        </p:txBody>
      </p:sp>
      <p:graphicFrame>
        <p:nvGraphicFramePr>
          <p:cNvPr id="3" name="Diagram 2"/>
          <p:cNvGraphicFramePr/>
          <p:nvPr>
            <p:extLst>
              <p:ext uri="{D42A27DB-BD31-4B8C-83A1-F6EECF244321}">
                <p14:modId xmlns:p14="http://schemas.microsoft.com/office/powerpoint/2010/main" val="3501244292"/>
              </p:ext>
            </p:extLst>
          </p:nvPr>
        </p:nvGraphicFramePr>
        <p:xfrm>
          <a:off x="-127876" y="1156414"/>
          <a:ext cx="6544442" cy="46925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3" name="Diagram 22"/>
          <p:cNvGraphicFramePr/>
          <p:nvPr>
            <p:extLst>
              <p:ext uri="{D42A27DB-BD31-4B8C-83A1-F6EECF244321}">
                <p14:modId xmlns:p14="http://schemas.microsoft.com/office/powerpoint/2010/main" val="668094116"/>
              </p:ext>
            </p:extLst>
          </p:nvPr>
        </p:nvGraphicFramePr>
        <p:xfrm>
          <a:off x="5384800" y="1184259"/>
          <a:ext cx="6544442" cy="469259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5712622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5410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8" name="Group 7"/>
          <p:cNvGrpSpPr/>
          <p:nvPr/>
        </p:nvGrpSpPr>
        <p:grpSpPr>
          <a:xfrm>
            <a:off x="1744837" y="548024"/>
            <a:ext cx="8707833" cy="3779411"/>
            <a:chOff x="1744837" y="-39000"/>
            <a:chExt cx="8707833" cy="3779411"/>
          </a:xfrm>
        </p:grpSpPr>
        <p:sp>
          <p:nvSpPr>
            <p:cNvPr id="5" name="Rectangle 4"/>
            <p:cNvSpPr/>
            <p:nvPr/>
          </p:nvSpPr>
          <p:spPr>
            <a:xfrm>
              <a:off x="2440445" y="1960714"/>
              <a:ext cx="7316618" cy="1015663"/>
            </a:xfrm>
            <a:prstGeom prst="rect">
              <a:avLst/>
            </a:prstGeom>
          </p:spPr>
          <p:txBody>
            <a:bodyPr wrap="none">
              <a:spAutoFit/>
            </a:bodyPr>
            <a:lstStyle/>
            <a:p>
              <a:pPr algn="ctr"/>
              <a:r>
                <a:rPr lang="en-IN" sz="6000" dirty="0" smtClean="0">
                  <a:ln/>
                  <a:solidFill>
                    <a:prstClr val="white"/>
                  </a:solidFill>
                  <a:latin typeface="Leelawadee UI" panose="020B0502040204020203" pitchFamily="34" charset="-34"/>
                  <a:cs typeface="Leelawadee UI" panose="020B0502040204020203" pitchFamily="34" charset="-34"/>
                </a:rPr>
                <a:t>A Few Points to Keep</a:t>
              </a:r>
              <a:endParaRPr lang="en-IN" sz="6000" dirty="0">
                <a:ln/>
                <a:solidFill>
                  <a:prstClr val="white"/>
                </a:solidFill>
                <a:latin typeface="Leelawadee UI" panose="020B0502040204020203" pitchFamily="34" charset="-34"/>
                <a:cs typeface="Leelawadee UI" panose="020B0502040204020203" pitchFamily="34" charset="-34"/>
              </a:endParaRPr>
            </a:p>
          </p:txBody>
        </p:sp>
        <p:sp>
          <p:nvSpPr>
            <p:cNvPr id="31" name="Rectangle 30"/>
            <p:cNvSpPr/>
            <p:nvPr/>
          </p:nvSpPr>
          <p:spPr>
            <a:xfrm>
              <a:off x="1744837" y="2724748"/>
              <a:ext cx="8707833" cy="1015663"/>
            </a:xfrm>
            <a:prstGeom prst="rect">
              <a:avLst/>
            </a:prstGeom>
          </p:spPr>
          <p:txBody>
            <a:bodyPr wrap="none">
              <a:spAutoFit/>
            </a:bodyPr>
            <a:lstStyle/>
            <a:p>
              <a:pPr algn="ctr"/>
              <a:r>
                <a:rPr lang="en-IN" sz="6000" dirty="0" smtClean="0">
                  <a:ln/>
                  <a:solidFill>
                    <a:prstClr val="white"/>
                  </a:solidFill>
                  <a:latin typeface="Leelawadee UI" panose="020B0502040204020203" pitchFamily="34" charset="-34"/>
                  <a:cs typeface="Leelawadee UI" panose="020B0502040204020203" pitchFamily="34" charset="-34"/>
                </a:rPr>
                <a:t>At the Back of Our Minds</a:t>
              </a:r>
              <a:endParaRPr lang="en-IN" sz="6000" dirty="0">
                <a:ln/>
                <a:solidFill>
                  <a:prstClr val="white"/>
                </a:solidFill>
                <a:latin typeface="Leelawadee UI" panose="020B0502040204020203" pitchFamily="34" charset="-34"/>
                <a:cs typeface="Leelawadee UI" panose="020B0502040204020203" pitchFamily="34" charset="-34"/>
              </a:endParaRPr>
            </a:p>
          </p:txBody>
        </p:sp>
        <p:sp>
          <p:nvSpPr>
            <p:cNvPr id="7" name="Rectangle 6"/>
            <p:cNvSpPr/>
            <p:nvPr/>
          </p:nvSpPr>
          <p:spPr>
            <a:xfrm>
              <a:off x="2333752" y="-39000"/>
              <a:ext cx="7524496" cy="1862048"/>
            </a:xfrm>
            <a:prstGeom prst="rect">
              <a:avLst/>
            </a:prstGeom>
          </p:spPr>
          <p:txBody>
            <a:bodyPr wrap="none">
              <a:spAutoFit/>
            </a:bodyPr>
            <a:lstStyle/>
            <a:p>
              <a:pPr algn="ctr"/>
              <a:r>
                <a:rPr lang="en-IN" sz="11500" b="1" dirty="0" smtClean="0">
                  <a:solidFill>
                    <a:prstClr val="white"/>
                  </a:solidFill>
                  <a:latin typeface="Leelawadee UI" panose="020B0502040204020203" pitchFamily="34" charset="-34"/>
                  <a:cs typeface="Leelawadee UI" panose="020B0502040204020203" pitchFamily="34" charset="-34"/>
                </a:rPr>
                <a:t>Takeaways</a:t>
              </a:r>
              <a:endParaRPr lang="en-IN" sz="11500" dirty="0">
                <a:solidFill>
                  <a:prstClr val="white"/>
                </a:solidFill>
              </a:endParaRPr>
            </a:p>
          </p:txBody>
        </p:sp>
        <p:cxnSp>
          <p:nvCxnSpPr>
            <p:cNvPr id="34" name="Straight Connector 33"/>
            <p:cNvCxnSpPr/>
            <p:nvPr/>
          </p:nvCxnSpPr>
          <p:spPr>
            <a:xfrm>
              <a:off x="2895600" y="1960714"/>
              <a:ext cx="640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6620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241210" y="291779"/>
              <a:ext cx="370973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The Culture we Need</a:t>
              </a:r>
            </a:p>
          </p:txBody>
        </p:sp>
      </p:grpSp>
      <p:grpSp>
        <p:nvGrpSpPr>
          <p:cNvPr id="18" name="Group 17"/>
          <p:cNvGrpSpPr/>
          <p:nvPr/>
        </p:nvGrpSpPr>
        <p:grpSpPr>
          <a:xfrm>
            <a:off x="4118957" y="968593"/>
            <a:ext cx="8023037" cy="4150611"/>
            <a:chOff x="4118957" y="968593"/>
            <a:chExt cx="8023037" cy="4150611"/>
          </a:xfrm>
        </p:grpSpPr>
        <p:sp>
          <p:nvSpPr>
            <p:cNvPr id="5" name="Freeform 4"/>
            <p:cNvSpPr/>
            <p:nvPr/>
          </p:nvSpPr>
          <p:spPr>
            <a:xfrm>
              <a:off x="4341931" y="1191865"/>
              <a:ext cx="3606692" cy="3606692"/>
            </a:xfrm>
            <a:custGeom>
              <a:avLst/>
              <a:gdLst>
                <a:gd name="connsiteX0" fmla="*/ 1803346 w 3606692"/>
                <a:gd name="connsiteY0" fmla="*/ 0 h 3606692"/>
                <a:gd name="connsiteX1" fmla="*/ 3365089 w 3606692"/>
                <a:gd name="connsiteY1" fmla="*/ 901673 h 3606692"/>
                <a:gd name="connsiteX2" fmla="*/ 3365089 w 3606692"/>
                <a:gd name="connsiteY2" fmla="*/ 2705019 h 3606692"/>
                <a:gd name="connsiteX3" fmla="*/ 1803346 w 3606692"/>
                <a:gd name="connsiteY3" fmla="*/ 1803346 h 3606692"/>
                <a:gd name="connsiteX4" fmla="*/ 1803346 w 3606692"/>
                <a:gd name="connsiteY4" fmla="*/ 0 h 360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692" h="3606692">
                  <a:moveTo>
                    <a:pt x="1803346" y="0"/>
                  </a:moveTo>
                  <a:cubicBezTo>
                    <a:pt x="2447619" y="0"/>
                    <a:pt x="3042953" y="343716"/>
                    <a:pt x="3365089" y="901673"/>
                  </a:cubicBezTo>
                  <a:cubicBezTo>
                    <a:pt x="3687226" y="1459630"/>
                    <a:pt x="3687226" y="2147062"/>
                    <a:pt x="3365089" y="2705019"/>
                  </a:cubicBezTo>
                  <a:lnTo>
                    <a:pt x="1803346" y="1803346"/>
                  </a:lnTo>
                  <a:lnTo>
                    <a:pt x="1803346" y="0"/>
                  </a:ln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26213" tIns="789675" rIns="443175" bIns="1794397" numCol="1" spcCol="1270" anchor="ctr" anchorCtr="0">
              <a:noAutofit/>
            </a:bodyPr>
            <a:lstStyle/>
            <a:p>
              <a:pPr lvl="0" algn="ctr" defTabSz="889000">
                <a:lnSpc>
                  <a:spcPct val="90000"/>
                </a:lnSpc>
                <a:spcBef>
                  <a:spcPct val="0"/>
                </a:spcBef>
                <a:spcAft>
                  <a:spcPct val="35000"/>
                </a:spcAft>
              </a:pPr>
              <a:r>
                <a:rPr lang="en-US" sz="2000" kern="1200" dirty="0" smtClean="0"/>
                <a:t>Data Mindset</a:t>
              </a:r>
              <a:endParaRPr lang="en-US" sz="2000" kern="1200" dirty="0"/>
            </a:p>
          </p:txBody>
        </p:sp>
        <p:sp>
          <p:nvSpPr>
            <p:cNvPr id="9" name="Circular Arrow 8"/>
            <p:cNvSpPr/>
            <p:nvPr/>
          </p:nvSpPr>
          <p:spPr>
            <a:xfrm>
              <a:off x="4118957" y="968593"/>
              <a:ext cx="4053234" cy="4053234"/>
            </a:xfrm>
            <a:prstGeom prst="circularArrow">
              <a:avLst>
                <a:gd name="adj1" fmla="val 5085"/>
                <a:gd name="adj2" fmla="val 327528"/>
                <a:gd name="adj3" fmla="val 1472472"/>
                <a:gd name="adj4" fmla="val 16199432"/>
                <a:gd name="adj5" fmla="val 593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Rectangle 21"/>
            <p:cNvSpPr/>
            <p:nvPr/>
          </p:nvSpPr>
          <p:spPr>
            <a:xfrm>
              <a:off x="8283227" y="1351470"/>
              <a:ext cx="3858767" cy="1938992"/>
            </a:xfrm>
            <a:prstGeom prst="rect">
              <a:avLst/>
            </a:prstGeom>
          </p:spPr>
          <p:txBody>
            <a:bodyPr wrap="square">
              <a:spAutoFit/>
            </a:bodyPr>
            <a:lstStyle/>
            <a:p>
              <a:pPr algn="ctr"/>
              <a:r>
                <a:rPr lang="en-US" sz="2400" u="sng" dirty="0" smtClean="0">
                  <a:solidFill>
                    <a:srgbClr val="002060"/>
                  </a:solidFill>
                  <a:latin typeface="Arial" panose="020B0604020202020204" pitchFamily="34" charset="0"/>
                </a:rPr>
                <a:t>Capture Data</a:t>
              </a:r>
            </a:p>
            <a:p>
              <a:pPr algn="ctr"/>
              <a:endParaRPr lang="en-US" sz="2400" u="sng" dirty="0" smtClean="0">
                <a:solidFill>
                  <a:srgbClr val="002060"/>
                </a:solidFill>
                <a:latin typeface="Arial" panose="020B0604020202020204" pitchFamily="34" charset="0"/>
              </a:endParaRPr>
            </a:p>
            <a:p>
              <a:pPr algn="ctr"/>
              <a:r>
                <a:rPr lang="en-US" sz="2400" dirty="0" smtClean="0">
                  <a:solidFill>
                    <a:srgbClr val="002060"/>
                  </a:solidFill>
                  <a:latin typeface="Arial" panose="020B0604020202020204" pitchFamily="34" charset="0"/>
                </a:rPr>
                <a:t>Invest in gathering data, it will be useful tomorrow if not today</a:t>
              </a:r>
              <a:endParaRPr lang="en-US" sz="2400" dirty="0">
                <a:solidFill>
                  <a:srgbClr val="002060"/>
                </a:solidFill>
              </a:endParaRPr>
            </a:p>
          </p:txBody>
        </p:sp>
        <p:pic>
          <p:nvPicPr>
            <p:cNvPr id="2050"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0592" y="3358373"/>
              <a:ext cx="1768691" cy="17608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2627921" y="1191865"/>
            <a:ext cx="5440884" cy="5017668"/>
            <a:chOff x="2627921" y="1191865"/>
            <a:chExt cx="5440884" cy="5017668"/>
          </a:xfrm>
        </p:grpSpPr>
        <p:sp>
          <p:nvSpPr>
            <p:cNvPr id="7" name="Freeform 6"/>
            <p:cNvSpPr/>
            <p:nvPr/>
          </p:nvSpPr>
          <p:spPr>
            <a:xfrm>
              <a:off x="4267650" y="1320675"/>
              <a:ext cx="3606692" cy="3606692"/>
            </a:xfrm>
            <a:custGeom>
              <a:avLst/>
              <a:gdLst>
                <a:gd name="connsiteX0" fmla="*/ 3365089 w 3606692"/>
                <a:gd name="connsiteY0" fmla="*/ 2705019 h 3606692"/>
                <a:gd name="connsiteX1" fmla="*/ 1803346 w 3606692"/>
                <a:gd name="connsiteY1" fmla="*/ 3606692 h 3606692"/>
                <a:gd name="connsiteX2" fmla="*/ 241603 w 3606692"/>
                <a:gd name="connsiteY2" fmla="*/ 2705019 h 3606692"/>
                <a:gd name="connsiteX3" fmla="*/ 1803346 w 3606692"/>
                <a:gd name="connsiteY3" fmla="*/ 1803346 h 3606692"/>
                <a:gd name="connsiteX4" fmla="*/ 3365089 w 3606692"/>
                <a:gd name="connsiteY4" fmla="*/ 2705019 h 360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692" h="3606692">
                  <a:moveTo>
                    <a:pt x="3365089" y="2705019"/>
                  </a:moveTo>
                  <a:cubicBezTo>
                    <a:pt x="3042952" y="3262976"/>
                    <a:pt x="2447619" y="3606692"/>
                    <a:pt x="1803346" y="3606692"/>
                  </a:cubicBezTo>
                  <a:cubicBezTo>
                    <a:pt x="1159073" y="3606692"/>
                    <a:pt x="563739" y="3262976"/>
                    <a:pt x="241603" y="2705019"/>
                  </a:cubicBezTo>
                  <a:lnTo>
                    <a:pt x="1803346" y="1803346"/>
                  </a:lnTo>
                  <a:lnTo>
                    <a:pt x="3365089" y="2705019"/>
                  </a:lnTo>
                  <a:close/>
                </a:path>
              </a:pathLst>
            </a:custGeom>
            <a:solidFill>
              <a:schemeClr val="tx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4137" tIns="2365456" rIns="841199" bIns="347427" numCol="1" spcCol="1270" anchor="ctr" anchorCtr="0">
              <a:noAutofit/>
            </a:bodyPr>
            <a:lstStyle/>
            <a:p>
              <a:pPr lvl="0" algn="ctr" defTabSz="889000">
                <a:lnSpc>
                  <a:spcPct val="90000"/>
                </a:lnSpc>
                <a:spcBef>
                  <a:spcPct val="0"/>
                </a:spcBef>
                <a:spcAft>
                  <a:spcPct val="35000"/>
                </a:spcAft>
              </a:pPr>
              <a:r>
                <a:rPr lang="en-US" sz="2000" kern="1200" dirty="0" smtClean="0"/>
                <a:t>Experimentation</a:t>
              </a:r>
              <a:endParaRPr lang="en-US" sz="2000" kern="1200" dirty="0"/>
            </a:p>
          </p:txBody>
        </p:sp>
        <p:sp>
          <p:nvSpPr>
            <p:cNvPr id="23" name="Rectangle 22"/>
            <p:cNvSpPr/>
            <p:nvPr/>
          </p:nvSpPr>
          <p:spPr>
            <a:xfrm>
              <a:off x="3858767" y="5224648"/>
              <a:ext cx="3858767" cy="984885"/>
            </a:xfrm>
            <a:prstGeom prst="rect">
              <a:avLst/>
            </a:prstGeom>
          </p:spPr>
          <p:txBody>
            <a:bodyPr wrap="square">
              <a:spAutoFit/>
            </a:bodyPr>
            <a:lstStyle/>
            <a:p>
              <a:pPr algn="ctr"/>
              <a:r>
                <a:rPr lang="en-US" sz="2400" u="sng" dirty="0" smtClean="0">
                  <a:solidFill>
                    <a:srgbClr val="002060"/>
                  </a:solidFill>
                  <a:latin typeface="Arial" panose="020B0604020202020204" pitchFamily="34" charset="0"/>
                </a:rPr>
                <a:t>Experimentation Culture</a:t>
              </a:r>
            </a:p>
            <a:p>
              <a:pPr algn="ctr"/>
              <a:endParaRPr lang="en-US" sz="1000" u="sng" dirty="0" smtClean="0">
                <a:solidFill>
                  <a:srgbClr val="002060"/>
                </a:solidFill>
                <a:latin typeface="Arial" panose="020B0604020202020204" pitchFamily="34" charset="0"/>
              </a:endParaRPr>
            </a:p>
            <a:p>
              <a:pPr algn="ctr"/>
              <a:r>
                <a:rPr lang="en-US" sz="2400" dirty="0" smtClean="0">
                  <a:solidFill>
                    <a:srgbClr val="002060"/>
                  </a:solidFill>
                  <a:latin typeface="Arial" panose="020B0604020202020204" pitchFamily="34" charset="0"/>
                </a:rPr>
                <a:t>Measure, Act, Change</a:t>
              </a:r>
              <a:endParaRPr lang="en-US" sz="2400" dirty="0">
                <a:solidFill>
                  <a:srgbClr val="002060"/>
                </a:solidFill>
              </a:endParaRPr>
            </a:p>
          </p:txBody>
        </p:sp>
        <p:sp>
          <p:nvSpPr>
            <p:cNvPr id="10" name="Circular Arrow 9"/>
            <p:cNvSpPr/>
            <p:nvPr/>
          </p:nvSpPr>
          <p:spPr>
            <a:xfrm>
              <a:off x="4015571" y="1191865"/>
              <a:ext cx="4053234" cy="4053234"/>
            </a:xfrm>
            <a:prstGeom prst="circularArrow">
              <a:avLst>
                <a:gd name="adj1" fmla="val 5085"/>
                <a:gd name="adj2" fmla="val 327528"/>
                <a:gd name="adj3" fmla="val 8671970"/>
                <a:gd name="adj4" fmla="val 1800502"/>
                <a:gd name="adj5" fmla="val 593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2052" name="Picture 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921" y="4644402"/>
              <a:ext cx="1193640" cy="15651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87420" y="968593"/>
            <a:ext cx="7824581" cy="4053234"/>
            <a:chOff x="87420" y="968593"/>
            <a:chExt cx="7824581" cy="4053234"/>
          </a:xfrm>
        </p:grpSpPr>
        <p:sp>
          <p:nvSpPr>
            <p:cNvPr id="8" name="Freeform 7"/>
            <p:cNvSpPr/>
            <p:nvPr/>
          </p:nvSpPr>
          <p:spPr>
            <a:xfrm>
              <a:off x="4193370" y="1191865"/>
              <a:ext cx="3606692" cy="3606692"/>
            </a:xfrm>
            <a:custGeom>
              <a:avLst/>
              <a:gdLst>
                <a:gd name="connsiteX0" fmla="*/ 241603 w 3606692"/>
                <a:gd name="connsiteY0" fmla="*/ 2705019 h 3606692"/>
                <a:gd name="connsiteX1" fmla="*/ 241603 w 3606692"/>
                <a:gd name="connsiteY1" fmla="*/ 901673 h 3606692"/>
                <a:gd name="connsiteX2" fmla="*/ 1803346 w 3606692"/>
                <a:gd name="connsiteY2" fmla="*/ 0 h 3606692"/>
                <a:gd name="connsiteX3" fmla="*/ 1803346 w 3606692"/>
                <a:gd name="connsiteY3" fmla="*/ 1803346 h 3606692"/>
                <a:gd name="connsiteX4" fmla="*/ 241603 w 3606692"/>
                <a:gd name="connsiteY4" fmla="*/ 2705019 h 360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692" h="3606692">
                  <a:moveTo>
                    <a:pt x="241603" y="2705019"/>
                  </a:moveTo>
                  <a:cubicBezTo>
                    <a:pt x="-80534" y="2147062"/>
                    <a:pt x="-80534" y="1459630"/>
                    <a:pt x="241603" y="901673"/>
                  </a:cubicBezTo>
                  <a:cubicBezTo>
                    <a:pt x="563740" y="343716"/>
                    <a:pt x="1159073" y="0"/>
                    <a:pt x="1803346" y="0"/>
                  </a:cubicBezTo>
                  <a:lnTo>
                    <a:pt x="1803346" y="1803346"/>
                  </a:lnTo>
                  <a:lnTo>
                    <a:pt x="241603" y="2705019"/>
                  </a:lnTo>
                  <a:close/>
                </a:path>
              </a:pathLst>
            </a:custGeom>
            <a:solidFill>
              <a:schemeClr val="tx2">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3175" tIns="789675" rIns="1926213" bIns="1794397" numCol="1" spcCol="1270" anchor="ctr" anchorCtr="0">
              <a:noAutofit/>
            </a:bodyPr>
            <a:lstStyle/>
            <a:p>
              <a:pPr lvl="0" algn="ctr" defTabSz="889000">
                <a:lnSpc>
                  <a:spcPct val="90000"/>
                </a:lnSpc>
                <a:spcBef>
                  <a:spcPct val="0"/>
                </a:spcBef>
                <a:spcAft>
                  <a:spcPct val="35000"/>
                </a:spcAft>
              </a:pPr>
              <a:r>
                <a:rPr lang="en-US" sz="2000" kern="1200" dirty="0" smtClean="0"/>
                <a:t>Collaborate</a:t>
              </a:r>
              <a:endParaRPr lang="en-US" sz="2000" kern="1200" dirty="0"/>
            </a:p>
          </p:txBody>
        </p:sp>
        <p:sp>
          <p:nvSpPr>
            <p:cNvPr id="21" name="Rectangle 20"/>
            <p:cNvSpPr/>
            <p:nvPr/>
          </p:nvSpPr>
          <p:spPr>
            <a:xfrm>
              <a:off x="87420" y="1241742"/>
              <a:ext cx="3858767" cy="1569660"/>
            </a:xfrm>
            <a:prstGeom prst="rect">
              <a:avLst/>
            </a:prstGeom>
          </p:spPr>
          <p:txBody>
            <a:bodyPr wrap="square">
              <a:spAutoFit/>
            </a:bodyPr>
            <a:lstStyle/>
            <a:p>
              <a:pPr algn="ctr"/>
              <a:r>
                <a:rPr lang="en-US" sz="2400" u="sng" dirty="0" smtClean="0">
                  <a:solidFill>
                    <a:srgbClr val="002060"/>
                  </a:solidFill>
                  <a:latin typeface="Arial" panose="020B0604020202020204" pitchFamily="34" charset="0"/>
                </a:rPr>
                <a:t>Marketing – Technology – Analytics</a:t>
              </a:r>
            </a:p>
            <a:p>
              <a:pPr algn="ctr"/>
              <a:endParaRPr lang="en-US" sz="2400" u="sng" dirty="0" smtClean="0">
                <a:solidFill>
                  <a:srgbClr val="002060"/>
                </a:solidFill>
                <a:latin typeface="Arial" panose="020B0604020202020204" pitchFamily="34" charset="0"/>
              </a:endParaRPr>
            </a:p>
            <a:p>
              <a:pPr algn="ctr"/>
              <a:r>
                <a:rPr lang="en-US" sz="2400" dirty="0" smtClean="0">
                  <a:solidFill>
                    <a:srgbClr val="002060"/>
                  </a:solidFill>
                  <a:latin typeface="Arial" panose="020B0604020202020204" pitchFamily="34" charset="0"/>
                </a:rPr>
                <a:t>Collaborate well in time</a:t>
              </a:r>
              <a:endParaRPr lang="en-US" sz="2400" dirty="0">
                <a:solidFill>
                  <a:srgbClr val="002060"/>
                </a:solidFill>
              </a:endParaRPr>
            </a:p>
          </p:txBody>
        </p:sp>
        <p:sp>
          <p:nvSpPr>
            <p:cNvPr id="11" name="Circular Arrow 10"/>
            <p:cNvSpPr/>
            <p:nvPr/>
          </p:nvSpPr>
          <p:spPr>
            <a:xfrm>
              <a:off x="3858767" y="968593"/>
              <a:ext cx="4053234" cy="4053234"/>
            </a:xfrm>
            <a:prstGeom prst="circularArrow">
              <a:avLst>
                <a:gd name="adj1" fmla="val 5085"/>
                <a:gd name="adj2" fmla="val 327528"/>
                <a:gd name="adj3" fmla="val 15873039"/>
                <a:gd name="adj4" fmla="val 9000000"/>
                <a:gd name="adj5" fmla="val 593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205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176" y="2838279"/>
              <a:ext cx="1892923" cy="11797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583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cxnSp>
        <p:nvCxnSpPr>
          <p:cNvPr id="15" name="Straight Connector 14"/>
          <p:cNvCxnSpPr/>
          <p:nvPr/>
        </p:nvCxnSpPr>
        <p:spPr>
          <a:xfrm>
            <a:off x="1" y="512914"/>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898" y="719407"/>
            <a:ext cx="10098204" cy="5386001"/>
          </a:xfrm>
          <a:prstGeom prst="rect">
            <a:avLst/>
          </a:prstGeom>
        </p:spPr>
      </p:pic>
    </p:spTree>
    <p:extLst>
      <p:ext uri="{BB962C8B-B14F-4D97-AF65-F5344CB8AC3E}">
        <p14:creationId xmlns:p14="http://schemas.microsoft.com/office/powerpoint/2010/main" val="24512033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241210" y="291779"/>
              <a:ext cx="3709735"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The Culture we Need</a:t>
              </a:r>
            </a:p>
          </p:txBody>
        </p:sp>
      </p:grpSp>
      <p:pic>
        <p:nvPicPr>
          <p:cNvPr id="4102" name="Picture 6" descr="http://www.digitalgov.gov/files/2013/11/digitaltunn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16277"/>
            <a:ext cx="12192000" cy="50482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003" y="4924534"/>
            <a:ext cx="12141994" cy="1387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800" b="1" dirty="0" smtClean="0">
                <a:solidFill>
                  <a:schemeClr val="bg1"/>
                </a:solidFill>
              </a:rPr>
              <a:t>“In </a:t>
            </a:r>
            <a:r>
              <a:rPr lang="en-US" sz="4800" b="1" dirty="0">
                <a:solidFill>
                  <a:schemeClr val="bg1"/>
                </a:solidFill>
              </a:rPr>
              <a:t>God we trust</a:t>
            </a:r>
            <a:r>
              <a:rPr lang="en-US" sz="4800" dirty="0">
                <a:solidFill>
                  <a:schemeClr val="bg1"/>
                </a:solidFill>
              </a:rPr>
              <a:t>; </a:t>
            </a:r>
            <a:r>
              <a:rPr lang="en-US" sz="4800" b="1" dirty="0">
                <a:solidFill>
                  <a:schemeClr val="bg1"/>
                </a:solidFill>
              </a:rPr>
              <a:t>all others</a:t>
            </a:r>
            <a:r>
              <a:rPr lang="en-US" sz="4800" dirty="0">
                <a:solidFill>
                  <a:schemeClr val="bg1"/>
                </a:solidFill>
              </a:rPr>
              <a:t> </a:t>
            </a:r>
            <a:r>
              <a:rPr lang="en-US" sz="4800" b="1" dirty="0">
                <a:solidFill>
                  <a:schemeClr val="bg1"/>
                </a:solidFill>
              </a:rPr>
              <a:t>must</a:t>
            </a:r>
            <a:r>
              <a:rPr lang="en-US" sz="4800" dirty="0">
                <a:solidFill>
                  <a:schemeClr val="bg1"/>
                </a:solidFill>
              </a:rPr>
              <a:t> </a:t>
            </a:r>
            <a:r>
              <a:rPr lang="en-US" sz="4800" b="1" dirty="0">
                <a:solidFill>
                  <a:schemeClr val="bg1"/>
                </a:solidFill>
              </a:rPr>
              <a:t>bring </a:t>
            </a:r>
            <a:r>
              <a:rPr lang="en-US" sz="4800" b="1" dirty="0" smtClean="0">
                <a:solidFill>
                  <a:schemeClr val="bg1"/>
                </a:solidFill>
              </a:rPr>
              <a:t>data</a:t>
            </a:r>
            <a:r>
              <a:rPr lang="en-US" sz="4800" dirty="0" smtClean="0">
                <a:solidFill>
                  <a:schemeClr val="bg1"/>
                </a:solidFill>
              </a:rPr>
              <a:t>”</a:t>
            </a:r>
          </a:p>
          <a:p>
            <a:pPr algn="r"/>
            <a:r>
              <a:rPr lang="en-US" sz="3000" dirty="0" smtClean="0">
                <a:solidFill>
                  <a:schemeClr val="bg1"/>
                </a:solidFill>
                <a:latin typeface="+mj-lt"/>
              </a:rPr>
              <a:t>W. Edwards Deming (</a:t>
            </a:r>
            <a:r>
              <a:rPr lang="en-US" sz="3000" b="1" dirty="0" smtClean="0">
                <a:latin typeface="+mj-lt"/>
                <a:ea typeface="Copperplate Gothic Light" charset="0"/>
                <a:cs typeface="Copperplate Gothic Light" charset="0"/>
              </a:rPr>
              <a:t>1900 – 1993</a:t>
            </a:r>
            <a:r>
              <a:rPr lang="en-US" sz="3000" dirty="0" smtClean="0">
                <a:solidFill>
                  <a:schemeClr val="bg1"/>
                </a:solidFill>
                <a:latin typeface="+mj-lt"/>
              </a:rPr>
              <a:t>)</a:t>
            </a:r>
          </a:p>
          <a:p>
            <a:pPr algn="r"/>
            <a:r>
              <a:rPr lang="en-US" sz="3000" dirty="0" smtClean="0">
                <a:latin typeface="+mj-lt"/>
                <a:ea typeface="Copperplate Gothic Light" charset="0"/>
                <a:cs typeface="Copperplate Gothic Light" charset="0"/>
              </a:rPr>
              <a:t>Developed </a:t>
            </a:r>
            <a:r>
              <a:rPr lang="en-US" sz="3000" dirty="0">
                <a:latin typeface="+mj-lt"/>
                <a:ea typeface="Copperplate Gothic Light" charset="0"/>
                <a:cs typeface="Copperplate Gothic Light" charset="0"/>
              </a:rPr>
              <a:t>sampling techniques for US BLS that are used till today</a:t>
            </a:r>
          </a:p>
          <a:p>
            <a:pPr algn="r"/>
            <a:endParaRPr lang="en-US" sz="4800" dirty="0" smtClean="0">
              <a:solidFill>
                <a:schemeClr val="bg1"/>
              </a:solidFill>
            </a:endParaRPr>
          </a:p>
          <a:p>
            <a:pPr algn="r"/>
            <a:endParaRPr lang="en-US" sz="4800" b="1" dirty="0">
              <a:latin typeface="Copperplate Gothic Light" charset="0"/>
              <a:ea typeface="Copperplate Gothic Light" charset="0"/>
              <a:cs typeface="Copperplate Gothic Light" charset="0"/>
            </a:endParaRPr>
          </a:p>
        </p:txBody>
      </p:sp>
    </p:spTree>
    <p:extLst>
      <p:ext uri="{BB962C8B-B14F-4D97-AF65-F5344CB8AC3E}">
        <p14:creationId xmlns:p14="http://schemas.microsoft.com/office/powerpoint/2010/main" val="280704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sp>
        <p:nvSpPr>
          <p:cNvPr id="3" name="Rectangle 2"/>
          <p:cNvSpPr/>
          <p:nvPr/>
        </p:nvSpPr>
        <p:spPr>
          <a:xfrm>
            <a:off x="0" y="0"/>
            <a:ext cx="12192000" cy="5410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Straight Connector 14"/>
          <p:cNvCxnSpPr/>
          <p:nvPr/>
        </p:nvCxnSpPr>
        <p:spPr>
          <a:xfrm>
            <a:off x="0" y="2781054"/>
            <a:ext cx="12141994"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991096" y="1099579"/>
            <a:ext cx="4209806" cy="2646878"/>
          </a:xfrm>
          <a:prstGeom prst="rect">
            <a:avLst/>
          </a:prstGeom>
          <a:solidFill>
            <a:schemeClr val="tx1">
              <a:lumMod val="75000"/>
              <a:lumOff val="25000"/>
            </a:schemeClr>
          </a:solidFill>
        </p:spPr>
        <p:txBody>
          <a:bodyPr wrap="none">
            <a:spAutoFit/>
          </a:bodyPr>
          <a:lstStyle/>
          <a:p>
            <a:pPr algn="ctr"/>
            <a:r>
              <a:rPr lang="en-IN" sz="16600" dirty="0" smtClean="0">
                <a:solidFill>
                  <a:schemeClr val="bg1"/>
                </a:solidFill>
                <a:latin typeface="Leelawadee UI" panose="020B0502040204020203" pitchFamily="34" charset="-34"/>
                <a:cs typeface="Leelawadee UI" panose="020B0502040204020203" pitchFamily="34" charset="-34"/>
              </a:rPr>
              <a:t>Q</a:t>
            </a:r>
            <a:r>
              <a:rPr lang="en-IN" sz="9600" b="1" dirty="0" smtClean="0">
                <a:solidFill>
                  <a:srgbClr val="FFC000"/>
                </a:solidFill>
                <a:latin typeface="Leelawadee UI" panose="020B0502040204020203" pitchFamily="34" charset="-34"/>
                <a:cs typeface="Leelawadee UI" panose="020B0502040204020203" pitchFamily="34" charset="-34"/>
              </a:rPr>
              <a:t>&amp;</a:t>
            </a:r>
            <a:r>
              <a:rPr lang="en-IN" sz="16600" dirty="0" smtClean="0">
                <a:solidFill>
                  <a:schemeClr val="bg1"/>
                </a:solidFill>
                <a:latin typeface="Leelawadee UI" panose="020B0502040204020203" pitchFamily="34" charset="-34"/>
                <a:cs typeface="Leelawadee UI" panose="020B0502040204020203" pitchFamily="34" charset="-34"/>
              </a:rPr>
              <a:t>A</a:t>
            </a:r>
            <a:endParaRPr lang="en-IN" sz="16600" dirty="0">
              <a:solidFill>
                <a:schemeClr val="bg1"/>
              </a:solidFill>
            </a:endParaRPr>
          </a:p>
        </p:txBody>
      </p:sp>
      <p:sp>
        <p:nvSpPr>
          <p:cNvPr id="19" name="Rectangle 18"/>
          <p:cNvSpPr/>
          <p:nvPr/>
        </p:nvSpPr>
        <p:spPr>
          <a:xfrm rot="585462">
            <a:off x="9861714" y="-1154884"/>
            <a:ext cx="1797287" cy="4508927"/>
          </a:xfrm>
          <a:prstGeom prst="rect">
            <a:avLst/>
          </a:prstGeom>
          <a:noFill/>
        </p:spPr>
        <p:txBody>
          <a:bodyPr wrap="none">
            <a:spAutoFit/>
          </a:bodyPr>
          <a:lstStyle/>
          <a:p>
            <a:pPr algn="ctr"/>
            <a:r>
              <a:rPr lang="en-IN" sz="28700" b="1" dirty="0" smtClean="0">
                <a:solidFill>
                  <a:schemeClr val="bg1">
                    <a:alpha val="20000"/>
                  </a:schemeClr>
                </a:solidFill>
                <a:latin typeface="Leelawadee UI" panose="020B0502040204020203" pitchFamily="34" charset="-34"/>
                <a:cs typeface="Leelawadee UI" panose="020B0502040204020203" pitchFamily="34" charset="-34"/>
              </a:rPr>
              <a:t>?</a:t>
            </a:r>
            <a:endParaRPr lang="en-IN" sz="28700" b="1" dirty="0">
              <a:solidFill>
                <a:schemeClr val="bg1">
                  <a:alpha val="20000"/>
                </a:schemeClr>
              </a:solidFill>
            </a:endParaRPr>
          </a:p>
        </p:txBody>
      </p:sp>
      <p:sp>
        <p:nvSpPr>
          <p:cNvPr id="20" name="Rectangle 19"/>
          <p:cNvSpPr/>
          <p:nvPr/>
        </p:nvSpPr>
        <p:spPr>
          <a:xfrm rot="21125930">
            <a:off x="918062" y="702353"/>
            <a:ext cx="960519" cy="2215991"/>
          </a:xfrm>
          <a:prstGeom prst="rect">
            <a:avLst/>
          </a:prstGeom>
          <a:noFill/>
        </p:spPr>
        <p:txBody>
          <a:bodyPr wrap="none">
            <a:spAutoFit/>
          </a:bodyPr>
          <a:lstStyle/>
          <a:p>
            <a:pPr algn="ctr"/>
            <a:r>
              <a:rPr lang="en-IN" sz="13800" b="1" dirty="0" smtClean="0">
                <a:solidFill>
                  <a:schemeClr val="bg1">
                    <a:alpha val="20000"/>
                  </a:schemeClr>
                </a:solidFill>
                <a:latin typeface="Leelawadee UI" panose="020B0502040204020203" pitchFamily="34" charset="-34"/>
                <a:cs typeface="Leelawadee UI" panose="020B0502040204020203" pitchFamily="34" charset="-34"/>
              </a:rPr>
              <a:t>?</a:t>
            </a:r>
            <a:endParaRPr lang="en-IN" sz="13800" b="1" dirty="0">
              <a:solidFill>
                <a:schemeClr val="bg1">
                  <a:alpha val="20000"/>
                </a:schemeClr>
              </a:solidFill>
            </a:endParaRPr>
          </a:p>
        </p:txBody>
      </p:sp>
      <p:sp>
        <p:nvSpPr>
          <p:cNvPr id="21" name="Rectangle 20"/>
          <p:cNvSpPr/>
          <p:nvPr/>
        </p:nvSpPr>
        <p:spPr>
          <a:xfrm rot="1107332">
            <a:off x="3674342" y="4117932"/>
            <a:ext cx="633507" cy="1323439"/>
          </a:xfrm>
          <a:prstGeom prst="rect">
            <a:avLst/>
          </a:prstGeom>
          <a:noFill/>
        </p:spPr>
        <p:txBody>
          <a:bodyPr wrap="none">
            <a:spAutoFit/>
          </a:bodyPr>
          <a:lstStyle/>
          <a:p>
            <a:pPr algn="ctr"/>
            <a:r>
              <a:rPr lang="en-IN" sz="8000" b="1" dirty="0" smtClean="0">
                <a:solidFill>
                  <a:schemeClr val="bg1">
                    <a:alpha val="20000"/>
                  </a:schemeClr>
                </a:solidFill>
                <a:latin typeface="Leelawadee UI" panose="020B0502040204020203" pitchFamily="34" charset="-34"/>
                <a:cs typeface="Leelawadee UI" panose="020B0502040204020203" pitchFamily="34" charset="-34"/>
              </a:rPr>
              <a:t>?</a:t>
            </a:r>
            <a:endParaRPr lang="en-IN" sz="8000" b="1" dirty="0">
              <a:solidFill>
                <a:schemeClr val="bg1">
                  <a:alpha val="20000"/>
                </a:schemeClr>
              </a:solidFill>
            </a:endParaRPr>
          </a:p>
        </p:txBody>
      </p:sp>
    </p:spTree>
    <p:extLst>
      <p:ext uri="{BB962C8B-B14F-4D97-AF65-F5344CB8AC3E}">
        <p14:creationId xmlns:p14="http://schemas.microsoft.com/office/powerpoint/2010/main" val="12992962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6" name="Group 5"/>
          <p:cNvGrpSpPr/>
          <p:nvPr/>
        </p:nvGrpSpPr>
        <p:grpSpPr>
          <a:xfrm>
            <a:off x="0" y="5341203"/>
            <a:ext cx="12192001" cy="830997"/>
            <a:chOff x="0" y="2598003"/>
            <a:chExt cx="12192001" cy="830997"/>
          </a:xfrm>
        </p:grpSpPr>
        <p:sp>
          <p:nvSpPr>
            <p:cNvPr id="8" name="Rectangle 7"/>
            <p:cNvSpPr/>
            <p:nvPr/>
          </p:nvSpPr>
          <p:spPr>
            <a:xfrm>
              <a:off x="4496459" y="2598003"/>
              <a:ext cx="3199082" cy="830997"/>
            </a:xfrm>
            <a:prstGeom prst="rect">
              <a:avLst/>
            </a:prstGeom>
          </p:spPr>
          <p:txBody>
            <a:bodyPr wrap="none">
              <a:spAutoFit/>
            </a:bodyPr>
            <a:lstStyle/>
            <a:p>
              <a:pPr algn="ctr"/>
              <a:r>
                <a:rPr lang="en-US" sz="4800" b="1" dirty="0" smtClean="0">
                  <a:solidFill>
                    <a:prstClr val="white"/>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rPr>
                <a:t>Thank You</a:t>
              </a:r>
              <a:endParaRPr lang="en-US" sz="4800" b="1" dirty="0">
                <a:solidFill>
                  <a:prstClr val="white"/>
                </a:solidFill>
                <a:effectLst>
                  <a:outerShdw blurRad="38100" dist="38100" dir="2700000" algn="tl">
                    <a:srgbClr val="000000">
                      <a:alpha val="43137"/>
                    </a:srgbClr>
                  </a:outerShdw>
                </a:effectLst>
                <a:latin typeface="Leelawadee UI" panose="020B0502040204020203" pitchFamily="34" charset="-34"/>
                <a:cs typeface="Leelawadee UI" panose="020B0502040204020203" pitchFamily="34" charset="-34"/>
              </a:endParaRPr>
            </a:p>
          </p:txBody>
        </p:sp>
        <p:cxnSp>
          <p:nvCxnSpPr>
            <p:cNvPr id="9" name="Straight Connector 8"/>
            <p:cNvCxnSpPr/>
            <p:nvPr/>
          </p:nvCxnSpPr>
          <p:spPr>
            <a:xfrm>
              <a:off x="7802880" y="3014443"/>
              <a:ext cx="43891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3014443"/>
              <a:ext cx="43891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5279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2"/>
          <a:stretch>
            <a:fillRect/>
          </a:stretch>
        </p:blipFill>
        <p:spPr>
          <a:xfrm>
            <a:off x="4468392" y="1813007"/>
            <a:ext cx="1458721" cy="1102291"/>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solidFill>
                  <a:srgbClr val="000000">
                    <a:tint val="75000"/>
                  </a:srgbClr>
                </a:solidFill>
              </a:rPr>
              <a:pPr/>
              <a:t>6</a:t>
            </a:fld>
            <a:endParaRPr lang="en-US" dirty="0">
              <a:solidFill>
                <a:srgbClr val="000000">
                  <a:tint val="75000"/>
                </a:srgbClr>
              </a:solidFill>
            </a:endParaRPr>
          </a:p>
        </p:txBody>
      </p:sp>
      <p:grpSp>
        <p:nvGrpSpPr>
          <p:cNvPr id="32" name="Group 31"/>
          <p:cNvGrpSpPr/>
          <p:nvPr/>
        </p:nvGrpSpPr>
        <p:grpSpPr>
          <a:xfrm>
            <a:off x="446063" y="4500209"/>
            <a:ext cx="11241539" cy="1601584"/>
            <a:chOff x="445038" y="1332962"/>
            <a:chExt cx="11261651" cy="1356885"/>
          </a:xfrm>
        </p:grpSpPr>
        <p:grpSp>
          <p:nvGrpSpPr>
            <p:cNvPr id="5" name="Group 22"/>
            <p:cNvGrpSpPr/>
            <p:nvPr/>
          </p:nvGrpSpPr>
          <p:grpSpPr>
            <a:xfrm>
              <a:off x="445038" y="1332962"/>
              <a:ext cx="11261651" cy="1356885"/>
              <a:chOff x="320040" y="1295400"/>
              <a:chExt cx="8671560" cy="1188720"/>
            </a:xfrm>
          </p:grpSpPr>
          <p:sp>
            <p:nvSpPr>
              <p:cNvPr id="6" name="Rectangle 5"/>
              <p:cNvSpPr/>
              <p:nvPr/>
            </p:nvSpPr>
            <p:spPr bwMode="auto">
              <a:xfrm>
                <a:off x="796447" y="1295400"/>
                <a:ext cx="2698336" cy="1188720"/>
              </a:xfrm>
              <a:prstGeom prst="rect">
                <a:avLst/>
              </a:prstGeom>
              <a:noFill/>
              <a:ln w="9525" cap="flat" cmpd="sng" algn="ctr">
                <a:solidFill>
                  <a:schemeClr val="accent5">
                    <a:lumMod val="75000"/>
                  </a:schemeClr>
                </a:solidFill>
                <a:prstDash val="solid"/>
                <a:round/>
                <a:headEnd type="none" w="med" len="med"/>
                <a:tailEnd type="none" w="med" len="med"/>
              </a:ln>
              <a:effectLst/>
              <a:extLst/>
            </p:spPr>
            <p:txBody>
              <a:bodyPr vert="horz" wrap="square" lIns="46800" tIns="46800" rIns="46800" bIns="46800" numCol="1" rtlCol="0" anchor="t" anchorCtr="0" compatLnSpc="1">
                <a:prstTxWarp prst="textNoShape">
                  <a:avLst/>
                </a:prstTxWarp>
              </a:bodyPr>
              <a:lstStyle/>
              <a:p>
                <a:pPr algn="ctr" eaLnBrk="0" fontAlgn="base" hangingPunct="0">
                  <a:spcBef>
                    <a:spcPct val="50000"/>
                  </a:spcBef>
                  <a:spcAft>
                    <a:spcPct val="0"/>
                  </a:spcAft>
                </a:pPr>
                <a:r>
                  <a:rPr lang="en-US" sz="1400" dirty="0" smtClean="0">
                    <a:solidFill>
                      <a:srgbClr val="0A4D9E"/>
                    </a:solidFill>
                    <a:latin typeface="Calibri Light" panose="020F0302020204030204"/>
                    <a:ea typeface="Segoe UI" panose="020B0502040204020203" pitchFamily="34" charset="0"/>
                    <a:cs typeface="Segoe UI" panose="020B0502040204020203" pitchFamily="34" charset="0"/>
                  </a:rPr>
                  <a:t>Website/Email/Mobile</a:t>
                </a:r>
              </a:p>
            </p:txBody>
          </p:sp>
          <p:sp>
            <p:nvSpPr>
              <p:cNvPr id="7" name="Rectangle 6"/>
              <p:cNvSpPr/>
              <p:nvPr/>
            </p:nvSpPr>
            <p:spPr bwMode="auto">
              <a:xfrm>
                <a:off x="3545712" y="1295400"/>
                <a:ext cx="2697480" cy="1188720"/>
              </a:xfrm>
              <a:prstGeom prst="rect">
                <a:avLst/>
              </a:prstGeom>
              <a:noFill/>
              <a:ln w="9525" cap="flat" cmpd="sng" algn="ctr">
                <a:solidFill>
                  <a:schemeClr val="accent5">
                    <a:lumMod val="75000"/>
                  </a:schemeClr>
                </a:solidFill>
                <a:prstDash val="solid"/>
                <a:round/>
                <a:headEnd type="none" w="med" len="med"/>
                <a:tailEnd type="none" w="med" len="med"/>
              </a:ln>
              <a:effectLst/>
              <a:extLst/>
            </p:spPr>
            <p:txBody>
              <a:bodyPr vert="horz" wrap="square" lIns="46800" tIns="46800" rIns="46800" bIns="46800" numCol="1" rtlCol="0" anchor="t" anchorCtr="0" compatLnSpc="1">
                <a:prstTxWarp prst="textNoShape">
                  <a:avLst/>
                </a:prstTxWarp>
              </a:bodyPr>
              <a:lstStyle/>
              <a:p>
                <a:pPr algn="ctr" eaLnBrk="0" fontAlgn="base" hangingPunct="0">
                  <a:spcBef>
                    <a:spcPct val="50000"/>
                  </a:spcBef>
                  <a:spcAft>
                    <a:spcPct val="0"/>
                  </a:spcAft>
                </a:pPr>
                <a:r>
                  <a:rPr lang="en-US" sz="1400" dirty="0" smtClean="0">
                    <a:solidFill>
                      <a:srgbClr val="0A4D9E"/>
                    </a:solidFill>
                    <a:latin typeface="Calibri Light" panose="020F0302020204030204"/>
                    <a:ea typeface="Segoe UI" panose="020B0502040204020203" pitchFamily="34" charset="0"/>
                    <a:cs typeface="Segoe UI" panose="020B0502040204020203" pitchFamily="34" charset="0"/>
                  </a:rPr>
                  <a:t>Social Media/</a:t>
                </a:r>
                <a:r>
                  <a:rPr lang="en-US" sz="1400" dirty="0" smtClean="0">
                    <a:solidFill>
                      <a:srgbClr val="0A4D9E"/>
                    </a:solidFill>
                    <a:ea typeface="Segoe UI" panose="020B0502040204020203" pitchFamily="34" charset="0"/>
                    <a:cs typeface="Segoe UI" panose="020B0502040204020203" pitchFamily="34" charset="0"/>
                  </a:rPr>
                  <a:t>Video/Webcast</a:t>
                </a:r>
                <a:endParaRPr lang="en-US" sz="1400" dirty="0">
                  <a:solidFill>
                    <a:srgbClr val="0A4D9E"/>
                  </a:solidFill>
                  <a:latin typeface="Calibri Light" panose="020F0302020204030204"/>
                  <a:ea typeface="Segoe UI" panose="020B0502040204020203" pitchFamily="34" charset="0"/>
                  <a:cs typeface="Segoe UI" panose="020B0502040204020203" pitchFamily="34" charset="0"/>
                </a:endParaRPr>
              </a:p>
            </p:txBody>
          </p:sp>
          <p:sp>
            <p:nvSpPr>
              <p:cNvPr id="8" name="Rectangle 7"/>
              <p:cNvSpPr/>
              <p:nvPr/>
            </p:nvSpPr>
            <p:spPr bwMode="auto">
              <a:xfrm>
                <a:off x="6294120" y="1295400"/>
                <a:ext cx="2697480" cy="1188720"/>
              </a:xfrm>
              <a:prstGeom prst="rect">
                <a:avLst/>
              </a:prstGeom>
              <a:noFill/>
              <a:ln w="9525" cap="flat" cmpd="sng" algn="ctr">
                <a:solidFill>
                  <a:schemeClr val="accent5">
                    <a:lumMod val="75000"/>
                  </a:schemeClr>
                </a:solidFill>
                <a:prstDash val="solid"/>
                <a:round/>
                <a:headEnd type="none" w="med" len="med"/>
                <a:tailEnd type="none" w="med" len="med"/>
              </a:ln>
              <a:effectLst/>
              <a:extLst/>
            </p:spPr>
            <p:txBody>
              <a:bodyPr vert="horz" wrap="square" lIns="46800" tIns="46800" rIns="46800" bIns="46800" numCol="1" rtlCol="0" anchor="t" anchorCtr="0" compatLnSpc="1">
                <a:prstTxWarp prst="textNoShape">
                  <a:avLst/>
                </a:prstTxWarp>
              </a:bodyPr>
              <a:lstStyle/>
              <a:p>
                <a:pPr algn="ctr" eaLnBrk="0" fontAlgn="base" hangingPunct="0">
                  <a:spcBef>
                    <a:spcPct val="50000"/>
                  </a:spcBef>
                  <a:spcAft>
                    <a:spcPct val="0"/>
                  </a:spcAft>
                </a:pPr>
                <a:r>
                  <a:rPr lang="en-US" sz="1400" dirty="0" smtClean="0">
                    <a:solidFill>
                      <a:srgbClr val="0A4D9E"/>
                    </a:solidFill>
                    <a:latin typeface="Calibri Light" panose="020F0302020204030204"/>
                    <a:ea typeface="Segoe UI" panose="020B0502040204020203" pitchFamily="34" charset="0"/>
                    <a:cs typeface="Segoe UI" panose="020B0502040204020203" pitchFamily="34" charset="0"/>
                  </a:rPr>
                  <a:t>Search/Paid AdWords</a:t>
                </a:r>
                <a:endParaRPr lang="en-US" sz="1400" dirty="0">
                  <a:solidFill>
                    <a:srgbClr val="0A4D9E"/>
                  </a:solidFill>
                  <a:latin typeface="Calibri Light" panose="020F0302020204030204"/>
                  <a:ea typeface="Segoe UI" panose="020B0502040204020203" pitchFamily="34" charset="0"/>
                  <a:cs typeface="Segoe UI" panose="020B0502040204020203" pitchFamily="34" charset="0"/>
                </a:endParaRPr>
              </a:p>
            </p:txBody>
          </p:sp>
          <p:sp>
            <p:nvSpPr>
              <p:cNvPr id="9" name="Rectangle 8"/>
              <p:cNvSpPr/>
              <p:nvPr/>
            </p:nvSpPr>
            <p:spPr bwMode="auto">
              <a:xfrm>
                <a:off x="320040" y="1295400"/>
                <a:ext cx="477262" cy="1188720"/>
              </a:xfrm>
              <a:prstGeom prst="rect">
                <a:avLst/>
              </a:prstGeom>
              <a:solidFill>
                <a:srgbClr val="0A4D9E"/>
              </a:solidFill>
              <a:ln w="9525" cap="flat" cmpd="sng" algn="ctr">
                <a:solidFill>
                  <a:schemeClr val="accent5">
                    <a:lumMod val="75000"/>
                  </a:schemeClr>
                </a:solidFill>
                <a:prstDash val="solid"/>
                <a:round/>
                <a:headEnd type="none" w="med" len="med"/>
                <a:tailEnd type="none" w="med" len="med"/>
              </a:ln>
              <a:effectLst/>
              <a:extLst/>
            </p:spPr>
            <p:txBody>
              <a:bodyPr vert="vert270" wrap="square" lIns="46800" tIns="46800" rIns="46800" bIns="46800" numCol="1" rtlCol="0" anchor="ctr" anchorCtr="0" compatLnSpc="1">
                <a:prstTxWarp prst="textNoShape">
                  <a:avLst/>
                </a:prstTxWarp>
              </a:bodyPr>
              <a:lstStyle/>
              <a:p>
                <a:pPr algn="ctr" eaLnBrk="0" fontAlgn="base" hangingPunct="0">
                  <a:spcBef>
                    <a:spcPct val="50000"/>
                  </a:spcBef>
                  <a:spcAft>
                    <a:spcPct val="0"/>
                  </a:spcAft>
                </a:pPr>
                <a:r>
                  <a:rPr lang="en-US" sz="1400" b="1" dirty="0" smtClean="0">
                    <a:solidFill>
                      <a:prstClr val="white"/>
                    </a:solidFill>
                    <a:latin typeface="Calibri Light" panose="020F0302020204030204"/>
                    <a:ea typeface="Segoe UI" panose="020B0502040204020203" pitchFamily="34" charset="0"/>
                    <a:cs typeface="Segoe UI" panose="020B0502040204020203" pitchFamily="34" charset="0"/>
                  </a:rPr>
                  <a:t>Channels</a:t>
                </a:r>
                <a:endParaRPr lang="en-US" sz="1400" b="1" dirty="0">
                  <a:solidFill>
                    <a:prstClr val="white"/>
                  </a:solidFill>
                  <a:latin typeface="Calibri Light" panose="020F0302020204030204"/>
                  <a:ea typeface="Segoe UI" panose="020B0502040204020203" pitchFamily="34" charset="0"/>
                  <a:cs typeface="Segoe UI" panose="020B0502040204020203" pitchFamily="34" charset="0"/>
                </a:endParaRPr>
              </a:p>
            </p:txBody>
          </p:sp>
        </p:grpSp>
        <p:pic>
          <p:nvPicPr>
            <p:cNvPr id="10" name="Picture 9"/>
            <p:cNvPicPr>
              <a:picLocks noChangeAspect="1"/>
            </p:cNvPicPr>
            <p:nvPr/>
          </p:nvPicPr>
          <p:blipFill>
            <a:blip r:embed="rId3"/>
            <a:stretch>
              <a:fillRect/>
            </a:stretch>
          </p:blipFill>
          <p:spPr>
            <a:xfrm>
              <a:off x="1933480" y="1744250"/>
              <a:ext cx="1469263" cy="896190"/>
            </a:xfrm>
            <a:prstGeom prst="rect">
              <a:avLst/>
            </a:prstGeom>
          </p:spPr>
        </p:pic>
        <p:pic>
          <p:nvPicPr>
            <p:cNvPr id="12" name="Picture 11"/>
            <p:cNvPicPr>
              <a:picLocks noChangeAspect="1"/>
            </p:cNvPicPr>
            <p:nvPr/>
          </p:nvPicPr>
          <p:blipFill>
            <a:blip r:embed="rId4"/>
            <a:stretch>
              <a:fillRect/>
            </a:stretch>
          </p:blipFill>
          <p:spPr>
            <a:xfrm>
              <a:off x="5212361" y="1640140"/>
              <a:ext cx="2346821" cy="1049707"/>
            </a:xfrm>
            <a:prstGeom prst="rect">
              <a:avLst/>
            </a:prstGeom>
          </p:spPr>
        </p:pic>
        <p:pic>
          <p:nvPicPr>
            <p:cNvPr id="14" name="Picture 13"/>
            <p:cNvPicPr>
              <a:picLocks noChangeAspect="1"/>
            </p:cNvPicPr>
            <p:nvPr/>
          </p:nvPicPr>
          <p:blipFill>
            <a:blip r:embed="rId5"/>
            <a:stretch>
              <a:fillRect/>
            </a:stretch>
          </p:blipFill>
          <p:spPr>
            <a:xfrm>
              <a:off x="8998529" y="1621371"/>
              <a:ext cx="1913134" cy="1019069"/>
            </a:xfrm>
            <a:prstGeom prst="rect">
              <a:avLst/>
            </a:prstGeom>
          </p:spPr>
        </p:pic>
      </p:grpSp>
      <p:grpSp>
        <p:nvGrpSpPr>
          <p:cNvPr id="18" name="Group 21"/>
          <p:cNvGrpSpPr/>
          <p:nvPr/>
        </p:nvGrpSpPr>
        <p:grpSpPr>
          <a:xfrm>
            <a:off x="446063" y="3068334"/>
            <a:ext cx="11241539" cy="1240201"/>
            <a:chOff x="320040" y="4145280"/>
            <a:chExt cx="8706862" cy="1188720"/>
          </a:xfrm>
        </p:grpSpPr>
        <p:sp>
          <p:nvSpPr>
            <p:cNvPr id="19" name="Rectangle 18"/>
            <p:cNvSpPr/>
            <p:nvPr/>
          </p:nvSpPr>
          <p:spPr bwMode="auto">
            <a:xfrm>
              <a:off x="797302" y="4145280"/>
              <a:ext cx="8229600" cy="1188720"/>
            </a:xfrm>
            <a:prstGeom prst="rect">
              <a:avLst/>
            </a:prstGeom>
            <a:noFill/>
            <a:ln w="9525" cap="flat" cmpd="sng" algn="ctr">
              <a:solidFill>
                <a:srgbClr val="9CC6F9"/>
              </a:solidFill>
              <a:prstDash val="solid"/>
              <a:round/>
              <a:headEnd type="none" w="med" len="med"/>
              <a:tailEnd type="none" w="med" len="med"/>
            </a:ln>
            <a:effectLst/>
            <a:extLst/>
          </p:spPr>
          <p:txBody>
            <a:bodyPr vert="horz" wrap="square" lIns="46800" tIns="46800" rIns="46800" bIns="46800" numCol="4" rtlCol="0" anchor="ctr" anchorCtr="0" compatLnSpc="1">
              <a:prstTxWarp prst="textNoShape">
                <a:avLst/>
              </a:prstTxWarp>
            </a:bodyPr>
            <a:lstStyle/>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Customer Segmentation</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Attribution Modeling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Text Mining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Forecasting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Lead/Prospect Scoring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Lookalike Modeling</a:t>
              </a:r>
            </a:p>
            <a:p>
              <a:pPr marL="285750" indent="-285750" eaLnBrk="0" fontAlgn="base" hangingPunct="0">
                <a:spcBef>
                  <a:spcPct val="50000"/>
                </a:spcBef>
                <a:spcAft>
                  <a:spcPct val="0"/>
                </a:spcAft>
                <a:buFont typeface="Arial" panose="020B0604020202020204" pitchFamily="34" charset="0"/>
                <a:buChar char="•"/>
              </a:pPr>
              <a:r>
                <a:rPr lang="en-US" sz="1400" dirty="0" smtClean="0">
                  <a:solidFill>
                    <a:srgbClr val="124277"/>
                  </a:solidFill>
                  <a:ea typeface="Segoe UI" panose="020B0502040204020203" pitchFamily="34" charset="0"/>
                  <a:cs typeface="Segoe UI" panose="020B0502040204020203" pitchFamily="34" charset="0"/>
                </a:rPr>
                <a:t>Event </a:t>
              </a:r>
              <a:r>
                <a:rPr lang="en-US" sz="1400" dirty="0">
                  <a:solidFill>
                    <a:srgbClr val="124277"/>
                  </a:solidFill>
                  <a:ea typeface="Segoe UI" panose="020B0502040204020203" pitchFamily="34" charset="0"/>
                  <a:cs typeface="Segoe UI" panose="020B0502040204020203" pitchFamily="34" charset="0"/>
                </a:rPr>
                <a:t>Triggers</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CTR Models</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Pathing</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Design of Experiments</a:t>
              </a:r>
            </a:p>
            <a:p>
              <a:pPr marL="285750" indent="-285750" eaLnBrk="0" fontAlgn="base" hangingPunct="0">
                <a:spcBef>
                  <a:spcPct val="50000"/>
                </a:spcBef>
                <a:spcAft>
                  <a:spcPct val="0"/>
                </a:spcAft>
                <a:buFont typeface="Arial" panose="020B0604020202020204" pitchFamily="34" charset="0"/>
                <a:buChar char="•"/>
              </a:pPr>
              <a:r>
                <a:rPr lang="en-US" sz="1400" dirty="0">
                  <a:solidFill>
                    <a:srgbClr val="124277"/>
                  </a:solidFill>
                  <a:ea typeface="Segoe UI" panose="020B0502040204020203" pitchFamily="34" charset="0"/>
                  <a:cs typeface="Segoe UI" panose="020B0502040204020203" pitchFamily="34" charset="0"/>
                </a:rPr>
                <a:t>Pricing</a:t>
              </a:r>
            </a:p>
          </p:txBody>
        </p:sp>
        <p:sp>
          <p:nvSpPr>
            <p:cNvPr id="20" name="Rectangle 19"/>
            <p:cNvSpPr/>
            <p:nvPr/>
          </p:nvSpPr>
          <p:spPr bwMode="auto">
            <a:xfrm>
              <a:off x="320040" y="4145280"/>
              <a:ext cx="477262" cy="1188720"/>
            </a:xfrm>
            <a:prstGeom prst="rect">
              <a:avLst/>
            </a:prstGeom>
            <a:solidFill>
              <a:srgbClr val="9CC6F9"/>
            </a:solidFill>
            <a:ln w="9525" cap="flat" cmpd="sng" algn="ctr">
              <a:solidFill>
                <a:srgbClr val="9CC6F9"/>
              </a:solidFill>
              <a:prstDash val="solid"/>
              <a:round/>
              <a:headEnd type="none" w="med" len="med"/>
              <a:tailEnd type="none" w="med" len="med"/>
            </a:ln>
            <a:effectLst/>
            <a:extLst/>
          </p:spPr>
          <p:txBody>
            <a:bodyPr vert="vert270" wrap="square" lIns="46800" tIns="46800" rIns="46800" bIns="46800" numCol="1" rtlCol="0" anchor="ctr" anchorCtr="0" compatLnSpc="1">
              <a:prstTxWarp prst="textNoShape">
                <a:avLst/>
              </a:prstTxWarp>
            </a:bodyPr>
            <a:lstStyle/>
            <a:p>
              <a:pPr algn="ctr" eaLnBrk="0" fontAlgn="base" hangingPunct="0">
                <a:spcBef>
                  <a:spcPct val="50000"/>
                </a:spcBef>
                <a:spcAft>
                  <a:spcPct val="0"/>
                </a:spcAft>
              </a:pPr>
              <a:r>
                <a:rPr lang="en-US" sz="1400" b="1" dirty="0" smtClean="0">
                  <a:solidFill>
                    <a:srgbClr val="124277"/>
                  </a:solidFill>
                  <a:latin typeface="Calibri Light" panose="020F0302020204030204"/>
                  <a:ea typeface="Segoe UI" panose="020B0502040204020203" pitchFamily="34" charset="0"/>
                  <a:cs typeface="Segoe UI" panose="020B0502040204020203" pitchFamily="34" charset="0"/>
                </a:rPr>
                <a:t>Analytics</a:t>
              </a:r>
              <a:endParaRPr lang="en-US" sz="1400" b="1" dirty="0">
                <a:solidFill>
                  <a:srgbClr val="124277"/>
                </a:solidFill>
                <a:latin typeface="Calibri Light" panose="020F0302020204030204"/>
                <a:ea typeface="Segoe UI" panose="020B0502040204020203" pitchFamily="34" charset="0"/>
                <a:cs typeface="Segoe UI" panose="020B0502040204020203" pitchFamily="34" charset="0"/>
              </a:endParaRPr>
            </a:p>
          </p:txBody>
        </p:sp>
      </p:grpSp>
      <p:grpSp>
        <p:nvGrpSpPr>
          <p:cNvPr id="33" name="Group 32"/>
          <p:cNvGrpSpPr/>
          <p:nvPr/>
        </p:nvGrpSpPr>
        <p:grpSpPr>
          <a:xfrm>
            <a:off x="451709" y="1076023"/>
            <a:ext cx="11241539" cy="1800640"/>
            <a:chOff x="451709" y="5321257"/>
            <a:chExt cx="11241539" cy="1753470"/>
          </a:xfrm>
        </p:grpSpPr>
        <p:grpSp>
          <p:nvGrpSpPr>
            <p:cNvPr id="22" name="Group 21"/>
            <p:cNvGrpSpPr/>
            <p:nvPr/>
          </p:nvGrpSpPr>
          <p:grpSpPr>
            <a:xfrm>
              <a:off x="451709" y="5344339"/>
              <a:ext cx="11241539" cy="1730388"/>
              <a:chOff x="320040" y="4145279"/>
              <a:chExt cx="8706862" cy="1658559"/>
            </a:xfrm>
          </p:grpSpPr>
          <p:sp>
            <p:nvSpPr>
              <p:cNvPr id="23" name="Rectangle 22"/>
              <p:cNvSpPr/>
              <p:nvPr/>
            </p:nvSpPr>
            <p:spPr bwMode="auto">
              <a:xfrm>
                <a:off x="797302" y="4145279"/>
                <a:ext cx="8229600" cy="1658559"/>
              </a:xfrm>
              <a:prstGeom prst="rect">
                <a:avLst/>
              </a:prstGeom>
              <a:noFill/>
              <a:ln w="9525" cap="flat" cmpd="sng" algn="ctr">
                <a:solidFill>
                  <a:srgbClr val="9CC6F9"/>
                </a:solidFill>
                <a:prstDash val="solid"/>
                <a:round/>
                <a:headEnd type="none" w="med" len="med"/>
                <a:tailEnd type="none" w="med" len="med"/>
              </a:ln>
              <a:effectLst/>
              <a:extLst/>
            </p:spPr>
            <p:txBody>
              <a:bodyPr vert="horz" wrap="square" lIns="46800" tIns="46800" rIns="46800" bIns="46800" numCol="4" rtlCol="0" anchor="ctr" anchorCtr="0" compatLnSpc="1">
                <a:prstTxWarp prst="textNoShape">
                  <a:avLst/>
                </a:prstTxWarp>
              </a:bodyPr>
              <a:lstStyle/>
              <a:p>
                <a:pPr marL="285750" indent="-285750" eaLnBrk="0" fontAlgn="base" hangingPunct="0">
                  <a:spcBef>
                    <a:spcPct val="50000"/>
                  </a:spcBef>
                  <a:spcAft>
                    <a:spcPct val="0"/>
                  </a:spcAft>
                  <a:buFont typeface="Arial" panose="020B0604020202020204" pitchFamily="34" charset="0"/>
                  <a:buChar char="•"/>
                </a:pPr>
                <a:endParaRPr lang="en-US" sz="1400" dirty="0">
                  <a:solidFill>
                    <a:srgbClr val="124277"/>
                  </a:solidFill>
                  <a:latin typeface="Calibri Light" panose="020F0302020204030204"/>
                  <a:ea typeface="Segoe UI" panose="020B0502040204020203" pitchFamily="34" charset="0"/>
                  <a:cs typeface="Segoe UI" panose="020B0502040204020203" pitchFamily="34" charset="0"/>
                </a:endParaRPr>
              </a:p>
            </p:txBody>
          </p:sp>
          <p:sp>
            <p:nvSpPr>
              <p:cNvPr id="24" name="Rectangle 23"/>
              <p:cNvSpPr/>
              <p:nvPr/>
            </p:nvSpPr>
            <p:spPr bwMode="auto">
              <a:xfrm>
                <a:off x="320040" y="4145280"/>
                <a:ext cx="477262" cy="1658558"/>
              </a:xfrm>
              <a:prstGeom prst="rect">
                <a:avLst/>
              </a:prstGeom>
              <a:solidFill>
                <a:schemeClr val="accent6">
                  <a:lumMod val="75000"/>
                </a:schemeClr>
              </a:solidFill>
              <a:ln w="9525" cap="flat" cmpd="sng" algn="ctr">
                <a:solidFill>
                  <a:srgbClr val="9CC6F9"/>
                </a:solidFill>
                <a:prstDash val="solid"/>
                <a:round/>
                <a:headEnd type="none" w="med" len="med"/>
                <a:tailEnd type="none" w="med" len="med"/>
              </a:ln>
              <a:effectLst/>
              <a:extLst/>
            </p:spPr>
            <p:txBody>
              <a:bodyPr vert="vert270" wrap="square" lIns="46800" tIns="46800" rIns="46800" bIns="46800" numCol="1" rtlCol="0" anchor="ctr" anchorCtr="0" compatLnSpc="1">
                <a:prstTxWarp prst="textNoShape">
                  <a:avLst/>
                </a:prstTxWarp>
              </a:bodyPr>
              <a:lstStyle/>
              <a:p>
                <a:pPr algn="ctr" eaLnBrk="0" fontAlgn="base" hangingPunct="0">
                  <a:spcBef>
                    <a:spcPct val="50000"/>
                  </a:spcBef>
                  <a:spcAft>
                    <a:spcPct val="0"/>
                  </a:spcAft>
                </a:pPr>
                <a:r>
                  <a:rPr lang="en-US" sz="1400" b="1" dirty="0" smtClean="0">
                    <a:solidFill>
                      <a:schemeClr val="bg1"/>
                    </a:solidFill>
                    <a:latin typeface="Calibri Light" panose="020F0302020204030204"/>
                    <a:ea typeface="Segoe UI" panose="020B0502040204020203" pitchFamily="34" charset="0"/>
                    <a:cs typeface="Segoe UI" panose="020B0502040204020203" pitchFamily="34" charset="0"/>
                  </a:rPr>
                  <a:t>Objective</a:t>
                </a:r>
                <a:endParaRPr lang="en-US" sz="1400" b="1" dirty="0">
                  <a:solidFill>
                    <a:schemeClr val="bg1"/>
                  </a:solidFill>
                  <a:latin typeface="Calibri Light" panose="020F0302020204030204"/>
                  <a:ea typeface="Segoe UI" panose="020B0502040204020203" pitchFamily="34" charset="0"/>
                  <a:cs typeface="Segoe UI" panose="020B0502040204020203" pitchFamily="34" charset="0"/>
                </a:endParaRPr>
              </a:p>
            </p:txBody>
          </p:sp>
        </p:grpSp>
        <p:sp>
          <p:nvSpPr>
            <p:cNvPr id="25" name="TextBox 24"/>
            <p:cNvSpPr txBox="1"/>
            <p:nvPr/>
          </p:nvSpPr>
          <p:spPr bwMode="gray">
            <a:xfrm>
              <a:off x="1157873" y="5331948"/>
              <a:ext cx="2608909" cy="625550"/>
            </a:xfrm>
            <a:prstGeom prst="rect">
              <a:avLst/>
            </a:prstGeom>
            <a:ln>
              <a:noFill/>
            </a:ln>
          </p:spPr>
          <p:txBody>
            <a:bodyPr vert="horz" wrap="square" lIns="91440" tIns="45720" rIns="91440" bIns="45720" rtlCol="0" anchor="ctr">
              <a:noAutofit/>
            </a:bodyPr>
            <a:lstStyle/>
            <a:p>
              <a:pPr algn="ctr"/>
              <a:r>
                <a:rPr lang="en-IN" sz="1400" dirty="0" smtClean="0">
                  <a:solidFill>
                    <a:srgbClr val="0070C0"/>
                  </a:solidFill>
                </a:rPr>
                <a:t>Increase in Brand Awareness</a:t>
              </a:r>
            </a:p>
          </p:txBody>
        </p:sp>
        <p:pic>
          <p:nvPicPr>
            <p:cNvPr id="26" name="Picture 25"/>
            <p:cNvPicPr>
              <a:picLocks noChangeAspect="1"/>
            </p:cNvPicPr>
            <p:nvPr/>
          </p:nvPicPr>
          <p:blipFill>
            <a:blip r:embed="rId6"/>
            <a:stretch>
              <a:fillRect/>
            </a:stretch>
          </p:blipFill>
          <p:spPr>
            <a:xfrm>
              <a:off x="1555140" y="6035526"/>
              <a:ext cx="1843346" cy="851309"/>
            </a:xfrm>
            <a:prstGeom prst="rect">
              <a:avLst/>
            </a:prstGeom>
          </p:spPr>
        </p:pic>
        <p:sp>
          <p:nvSpPr>
            <p:cNvPr id="28" name="TextBox 27"/>
            <p:cNvSpPr txBox="1"/>
            <p:nvPr/>
          </p:nvSpPr>
          <p:spPr bwMode="gray">
            <a:xfrm>
              <a:off x="4062558" y="5331948"/>
              <a:ext cx="2329453" cy="625550"/>
            </a:xfrm>
            <a:prstGeom prst="rect">
              <a:avLst/>
            </a:prstGeom>
            <a:ln>
              <a:noFill/>
            </a:ln>
          </p:spPr>
          <p:txBody>
            <a:bodyPr vert="horz" wrap="square" lIns="91440" tIns="45720" rIns="91440" bIns="45720" rtlCol="0" anchor="ctr">
              <a:noAutofit/>
            </a:bodyPr>
            <a:lstStyle/>
            <a:p>
              <a:pPr algn="ctr"/>
              <a:r>
                <a:rPr lang="en-IN" sz="1400" dirty="0" smtClean="0">
                  <a:solidFill>
                    <a:srgbClr val="0070C0"/>
                  </a:solidFill>
                </a:rPr>
                <a:t>Retain Existing Customers</a:t>
              </a:r>
            </a:p>
          </p:txBody>
        </p:sp>
        <p:sp>
          <p:nvSpPr>
            <p:cNvPr id="29" name="TextBox 28"/>
            <p:cNvSpPr txBox="1"/>
            <p:nvPr/>
          </p:nvSpPr>
          <p:spPr bwMode="gray">
            <a:xfrm>
              <a:off x="6639763" y="5331948"/>
              <a:ext cx="2476638" cy="625550"/>
            </a:xfrm>
            <a:prstGeom prst="rect">
              <a:avLst/>
            </a:prstGeom>
            <a:ln>
              <a:noFill/>
            </a:ln>
          </p:spPr>
          <p:txBody>
            <a:bodyPr vert="horz" wrap="square" lIns="91440" tIns="45720" rIns="91440" bIns="45720" rtlCol="0" anchor="ctr">
              <a:noAutofit/>
            </a:bodyPr>
            <a:lstStyle/>
            <a:p>
              <a:pPr algn="ctr"/>
              <a:r>
                <a:rPr lang="en-IN" sz="1400" dirty="0" smtClean="0">
                  <a:solidFill>
                    <a:srgbClr val="0070C0"/>
                  </a:solidFill>
                </a:rPr>
                <a:t>Lead/Prospect Generation</a:t>
              </a:r>
            </a:p>
          </p:txBody>
        </p:sp>
        <p:sp>
          <p:nvSpPr>
            <p:cNvPr id="30" name="TextBox 29"/>
            <p:cNvSpPr txBox="1"/>
            <p:nvPr/>
          </p:nvSpPr>
          <p:spPr bwMode="gray">
            <a:xfrm>
              <a:off x="9364153" y="5321257"/>
              <a:ext cx="2201519" cy="625550"/>
            </a:xfrm>
            <a:prstGeom prst="rect">
              <a:avLst/>
            </a:prstGeom>
            <a:ln>
              <a:noFill/>
            </a:ln>
          </p:spPr>
          <p:txBody>
            <a:bodyPr vert="horz" wrap="square" lIns="91440" tIns="45720" rIns="91440" bIns="45720" rtlCol="0" anchor="ctr">
              <a:noAutofit/>
            </a:bodyPr>
            <a:lstStyle/>
            <a:p>
              <a:pPr algn="ctr"/>
              <a:r>
                <a:rPr lang="en-IN" sz="1400" dirty="0" smtClean="0">
                  <a:solidFill>
                    <a:srgbClr val="0070C0"/>
                  </a:solidFill>
                </a:rPr>
                <a:t>Sale/Profit Improvement</a:t>
              </a:r>
            </a:p>
          </p:txBody>
        </p:sp>
        <p:pic>
          <p:nvPicPr>
            <p:cNvPr id="31" name="Picture 30"/>
            <p:cNvPicPr>
              <a:picLocks noChangeAspect="1"/>
            </p:cNvPicPr>
            <p:nvPr/>
          </p:nvPicPr>
          <p:blipFill>
            <a:blip r:embed="rId7"/>
            <a:stretch>
              <a:fillRect/>
            </a:stretch>
          </p:blipFill>
          <p:spPr>
            <a:xfrm>
              <a:off x="7436085" y="6083348"/>
              <a:ext cx="994188" cy="865529"/>
            </a:xfrm>
            <a:prstGeom prst="rect">
              <a:avLst/>
            </a:prstGeom>
          </p:spPr>
        </p:pic>
      </p:grpSp>
      <p:pic>
        <p:nvPicPr>
          <p:cNvPr id="36" name="Picture 35"/>
          <p:cNvPicPr>
            <a:picLocks noChangeAspect="1"/>
          </p:cNvPicPr>
          <p:nvPr/>
        </p:nvPicPr>
        <p:blipFill>
          <a:blip r:embed="rId8"/>
          <a:stretch>
            <a:fillRect/>
          </a:stretch>
        </p:blipFill>
        <p:spPr>
          <a:xfrm>
            <a:off x="9491730" y="1833776"/>
            <a:ext cx="1970467" cy="927508"/>
          </a:xfrm>
          <a:prstGeom prst="rect">
            <a:avLst/>
          </a:prstGeom>
        </p:spPr>
      </p:pic>
      <p:pic>
        <p:nvPicPr>
          <p:cNvPr id="39" name="Picture 38"/>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40" name="Rectangle 39"/>
          <p:cNvSpPr/>
          <p:nvPr/>
        </p:nvSpPr>
        <p:spPr>
          <a:xfrm>
            <a:off x="6045994" y="6572578"/>
            <a:ext cx="6096000" cy="230832"/>
          </a:xfrm>
          <a:prstGeom prst="rect">
            <a:avLst/>
          </a:prstGeom>
        </p:spPr>
        <p:txBody>
          <a:bodyPr>
            <a:spAutoFit/>
          </a:bodyPr>
          <a:lstStyle/>
          <a:p>
            <a:pPr algn="r"/>
            <a:r>
              <a:rPr lang="en-IN" sz="900"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p>
        </p:txBody>
      </p:sp>
      <p:grpSp>
        <p:nvGrpSpPr>
          <p:cNvPr id="41" name="Group 40"/>
          <p:cNvGrpSpPr/>
          <p:nvPr/>
        </p:nvGrpSpPr>
        <p:grpSpPr>
          <a:xfrm>
            <a:off x="1" y="237066"/>
            <a:ext cx="12192000" cy="523220"/>
            <a:chOff x="1" y="291779"/>
            <a:chExt cx="12192000" cy="523220"/>
          </a:xfrm>
        </p:grpSpPr>
        <p:cxnSp>
          <p:nvCxnSpPr>
            <p:cNvPr id="42" name="Straight Connector 41"/>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692613" y="291779"/>
              <a:ext cx="480682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Digital Analytics Landscape</a:t>
              </a:r>
            </a:p>
          </p:txBody>
        </p:sp>
      </p:grpSp>
    </p:spTree>
    <p:extLst>
      <p:ext uri="{BB962C8B-B14F-4D97-AF65-F5344CB8AC3E}">
        <p14:creationId xmlns:p14="http://schemas.microsoft.com/office/powerpoint/2010/main" val="1830768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sp>
        <p:nvSpPr>
          <p:cNvPr id="2" name="Rectangle 1"/>
          <p:cNvSpPr/>
          <p:nvPr/>
        </p:nvSpPr>
        <p:spPr>
          <a:xfrm>
            <a:off x="266700" y="903866"/>
            <a:ext cx="5690241" cy="242595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solidFill>
                <a:prstClr val="white"/>
              </a:solidFill>
            </a:endParaRPr>
          </a:p>
        </p:txBody>
      </p:sp>
      <p:sp>
        <p:nvSpPr>
          <p:cNvPr id="18" name="Rectangle 17"/>
          <p:cNvSpPr/>
          <p:nvPr/>
        </p:nvSpPr>
        <p:spPr>
          <a:xfrm>
            <a:off x="266700" y="3572430"/>
            <a:ext cx="5690241" cy="242595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solidFill>
                <a:prstClr val="white"/>
              </a:solidFill>
            </a:endParaRPr>
          </a:p>
        </p:txBody>
      </p:sp>
      <p:sp>
        <p:nvSpPr>
          <p:cNvPr id="19" name="Rectangle 18"/>
          <p:cNvSpPr/>
          <p:nvPr/>
        </p:nvSpPr>
        <p:spPr>
          <a:xfrm>
            <a:off x="6235059" y="903866"/>
            <a:ext cx="5690241" cy="242595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solidFill>
                <a:prstClr val="white"/>
              </a:solidFill>
            </a:endParaRPr>
          </a:p>
        </p:txBody>
      </p:sp>
      <p:sp>
        <p:nvSpPr>
          <p:cNvPr id="20" name="Rectangle 19"/>
          <p:cNvSpPr/>
          <p:nvPr/>
        </p:nvSpPr>
        <p:spPr>
          <a:xfrm>
            <a:off x="6235059" y="3572430"/>
            <a:ext cx="5690241" cy="2425950"/>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solidFill>
                <a:prstClr val="white"/>
              </a:solidFill>
            </a:endParaRPr>
          </a:p>
        </p:txBody>
      </p:sp>
      <p:sp>
        <p:nvSpPr>
          <p:cNvPr id="14" name="Oval 13"/>
          <p:cNvSpPr/>
          <p:nvPr/>
        </p:nvSpPr>
        <p:spPr>
          <a:xfrm>
            <a:off x="4493764" y="1843528"/>
            <a:ext cx="3204472" cy="320863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solidFill>
                <a:prstClr val="white"/>
              </a:solidFill>
            </a:endParaRPr>
          </a:p>
        </p:txBody>
      </p:sp>
      <p:sp>
        <p:nvSpPr>
          <p:cNvPr id="23" name="Rectangle 22"/>
          <p:cNvSpPr/>
          <p:nvPr/>
        </p:nvSpPr>
        <p:spPr>
          <a:xfrm>
            <a:off x="10222968" y="1612841"/>
            <a:ext cx="1290738" cy="1323439"/>
          </a:xfrm>
          <a:prstGeom prst="rect">
            <a:avLst/>
          </a:prstGeom>
        </p:spPr>
        <p:txBody>
          <a:bodyPr wrap="none" anchor="ctr">
            <a:spAutoFit/>
          </a:bodyPr>
          <a:lstStyle/>
          <a:p>
            <a:pPr algn="r"/>
            <a:r>
              <a:rPr lang="en-IN" sz="8000" dirty="0" smtClean="0">
                <a:solidFill>
                  <a:prstClr val="white">
                    <a:alpha val="80000"/>
                  </a:prstClr>
                </a:solidFill>
                <a:latin typeface="Leelawadee UI" panose="020B0502040204020203" pitchFamily="34" charset="-34"/>
                <a:cs typeface="Leelawadee UI" panose="020B0502040204020203" pitchFamily="34" charset="-34"/>
              </a:rPr>
              <a:t>04</a:t>
            </a:r>
          </a:p>
        </p:txBody>
      </p:sp>
      <p:sp>
        <p:nvSpPr>
          <p:cNvPr id="24" name="Rectangle 23"/>
          <p:cNvSpPr/>
          <p:nvPr/>
        </p:nvSpPr>
        <p:spPr>
          <a:xfrm>
            <a:off x="10222968" y="4021682"/>
            <a:ext cx="1290738" cy="1323439"/>
          </a:xfrm>
          <a:prstGeom prst="rect">
            <a:avLst/>
          </a:prstGeom>
        </p:spPr>
        <p:txBody>
          <a:bodyPr wrap="none" anchor="ctr">
            <a:spAutoFit/>
          </a:bodyPr>
          <a:lstStyle/>
          <a:p>
            <a:pPr algn="r"/>
            <a:r>
              <a:rPr lang="en-IN" sz="8000" dirty="0" smtClean="0">
                <a:solidFill>
                  <a:prstClr val="white">
                    <a:alpha val="80000"/>
                  </a:prstClr>
                </a:solidFill>
                <a:latin typeface="Leelawadee UI" panose="020B0502040204020203" pitchFamily="34" charset="-34"/>
                <a:cs typeface="Leelawadee UI" panose="020B0502040204020203" pitchFamily="34" charset="-34"/>
              </a:rPr>
              <a:t>03</a:t>
            </a:r>
          </a:p>
        </p:txBody>
      </p:sp>
      <p:sp>
        <p:nvSpPr>
          <p:cNvPr id="26" name="Rectangle 25"/>
          <p:cNvSpPr/>
          <p:nvPr/>
        </p:nvSpPr>
        <p:spPr>
          <a:xfrm>
            <a:off x="380705" y="1085791"/>
            <a:ext cx="3089244" cy="2062103"/>
          </a:xfrm>
          <a:prstGeom prst="rect">
            <a:avLst/>
          </a:prstGeom>
        </p:spPr>
        <p:txBody>
          <a:bodyPr wrap="none" anchor="ctr">
            <a:spAutoFit/>
          </a:bodyPr>
          <a:lstStyle/>
          <a:p>
            <a:r>
              <a:rPr lang="en-IN" sz="5400" b="1" dirty="0">
                <a:solidFill>
                  <a:srgbClr val="5DCEAF">
                    <a:lumMod val="60000"/>
                    <a:lumOff val="40000"/>
                    <a:alpha val="80000"/>
                  </a:srgbClr>
                </a:solidFill>
                <a:latin typeface="Leelawadee UI" panose="020B0502040204020203" pitchFamily="34" charset="-34"/>
                <a:cs typeface="Leelawadee UI" panose="020B0502040204020203" pitchFamily="34" charset="-34"/>
              </a:rPr>
              <a:t>05 </a:t>
            </a:r>
            <a:endParaRPr lang="en-IN" sz="5400" b="1" dirty="0" smtClean="0">
              <a:solidFill>
                <a:srgbClr val="5DCEAF">
                  <a:lumMod val="60000"/>
                  <a:lumOff val="40000"/>
                  <a:alpha val="80000"/>
                </a:srgbClr>
              </a:solidFill>
              <a:latin typeface="Leelawadee UI" panose="020B0502040204020203" pitchFamily="34" charset="-34"/>
              <a:cs typeface="Leelawadee UI" panose="020B0502040204020203" pitchFamily="34" charset="-34"/>
            </a:endParaRPr>
          </a:p>
          <a:p>
            <a:r>
              <a:rPr lang="en-IN" sz="2000" b="1" dirty="0" smtClean="0">
                <a:ln/>
                <a:solidFill>
                  <a:srgbClr val="5DCEAF">
                    <a:lumMod val="75000"/>
                  </a:srgbClr>
                </a:solidFill>
                <a:latin typeface="Leelawadee UI" panose="020B0502040204020203" pitchFamily="34" charset="-34"/>
                <a:cs typeface="Leelawadee UI" panose="020B0502040204020203" pitchFamily="34" charset="-34"/>
              </a:rPr>
              <a:t>Web Analytics</a:t>
            </a:r>
          </a:p>
          <a:p>
            <a:r>
              <a:rPr lang="en-US" dirty="0">
                <a:solidFill>
                  <a:srgbClr val="072A40"/>
                </a:solidFill>
                <a:latin typeface="Leelawadee UI" panose="020B0502040204020203" pitchFamily="34" charset="-34"/>
                <a:cs typeface="Leelawadee UI" panose="020B0502040204020203" pitchFamily="34" charset="-34"/>
              </a:rPr>
              <a:t>Performance of your website</a:t>
            </a:r>
          </a:p>
          <a:p>
            <a:r>
              <a:rPr lang="en-US" dirty="0">
                <a:solidFill>
                  <a:srgbClr val="072A40"/>
                </a:solidFill>
                <a:latin typeface="Leelawadee UI" panose="020B0502040204020203" pitchFamily="34" charset="-34"/>
                <a:cs typeface="Leelawadee UI" panose="020B0502040204020203" pitchFamily="34" charset="-34"/>
              </a:rPr>
              <a:t>Behaviour of visitors </a:t>
            </a:r>
          </a:p>
          <a:p>
            <a:r>
              <a:rPr lang="en-US" dirty="0">
                <a:solidFill>
                  <a:srgbClr val="072A40"/>
                </a:solidFill>
                <a:latin typeface="Leelawadee UI" panose="020B0502040204020203" pitchFamily="34" charset="-34"/>
                <a:cs typeface="Leelawadee UI" panose="020B0502040204020203" pitchFamily="34" charset="-34"/>
              </a:rPr>
              <a:t>to your website</a:t>
            </a:r>
          </a:p>
        </p:txBody>
      </p:sp>
      <p:sp>
        <p:nvSpPr>
          <p:cNvPr id="27" name="Rectangle 26"/>
          <p:cNvSpPr/>
          <p:nvPr/>
        </p:nvSpPr>
        <p:spPr>
          <a:xfrm>
            <a:off x="380705" y="3879498"/>
            <a:ext cx="5782033" cy="1785104"/>
          </a:xfrm>
          <a:prstGeom prst="rect">
            <a:avLst/>
          </a:prstGeom>
        </p:spPr>
        <p:txBody>
          <a:bodyPr wrap="square" anchor="ctr">
            <a:spAutoFit/>
          </a:bodyPr>
          <a:lstStyle/>
          <a:p>
            <a:r>
              <a:rPr lang="en-IN" sz="5400" b="1" dirty="0" smtClean="0">
                <a:solidFill>
                  <a:srgbClr val="FF8021">
                    <a:lumMod val="60000"/>
                    <a:lumOff val="40000"/>
                    <a:alpha val="80000"/>
                  </a:srgbClr>
                </a:solidFill>
                <a:latin typeface="Leelawadee UI" panose="020B0502040204020203" pitchFamily="34" charset="-34"/>
                <a:cs typeface="Leelawadee UI" panose="020B0502040204020203" pitchFamily="34" charset="-34"/>
              </a:rPr>
              <a:t>02 </a:t>
            </a:r>
            <a:endParaRPr lang="en-IN" sz="5400" b="1" dirty="0">
              <a:solidFill>
                <a:srgbClr val="FF8021">
                  <a:lumMod val="60000"/>
                  <a:lumOff val="40000"/>
                  <a:alpha val="80000"/>
                </a:srgbClr>
              </a:solidFill>
              <a:latin typeface="Leelawadee UI" panose="020B0502040204020203" pitchFamily="34" charset="-34"/>
              <a:cs typeface="Leelawadee UI" panose="020B0502040204020203" pitchFamily="34" charset="-34"/>
            </a:endParaRPr>
          </a:p>
          <a:p>
            <a:r>
              <a:rPr lang="en-IN" sz="2000" b="1" dirty="0" smtClean="0">
                <a:ln/>
                <a:solidFill>
                  <a:srgbClr val="FF8021"/>
                </a:solidFill>
                <a:latin typeface="Leelawadee UI" panose="020B0502040204020203" pitchFamily="34" charset="-34"/>
                <a:cs typeface="Leelawadee UI" panose="020B0502040204020203" pitchFamily="34" charset="-34"/>
              </a:rPr>
              <a:t>Campaign Analytics</a:t>
            </a:r>
          </a:p>
          <a:p>
            <a:pPr lvl="0"/>
            <a:r>
              <a:rPr lang="en-US" dirty="0">
                <a:solidFill>
                  <a:srgbClr val="072A40"/>
                </a:solidFill>
                <a:latin typeface="Leelawadee UI" panose="020B0502040204020203" pitchFamily="34" charset="-34"/>
                <a:cs typeface="Leelawadee UI" panose="020B0502040204020203" pitchFamily="34" charset="-34"/>
              </a:rPr>
              <a:t>Offers, Target population, List creation, execution, response rate &amp; channel optimization </a:t>
            </a:r>
          </a:p>
        </p:txBody>
      </p:sp>
      <p:sp>
        <p:nvSpPr>
          <p:cNvPr id="28" name="Rectangle 27"/>
          <p:cNvSpPr/>
          <p:nvPr/>
        </p:nvSpPr>
        <p:spPr>
          <a:xfrm>
            <a:off x="6660546" y="1080710"/>
            <a:ext cx="5147465" cy="2062103"/>
          </a:xfrm>
          <a:prstGeom prst="rect">
            <a:avLst/>
          </a:prstGeom>
        </p:spPr>
        <p:txBody>
          <a:bodyPr wrap="square" anchor="ctr">
            <a:spAutoFit/>
          </a:bodyPr>
          <a:lstStyle/>
          <a:p>
            <a:pPr algn="r"/>
            <a:r>
              <a:rPr lang="en-IN" sz="5400" b="1" dirty="0" smtClean="0">
                <a:solidFill>
                  <a:srgbClr val="F14124">
                    <a:lumMod val="40000"/>
                    <a:lumOff val="60000"/>
                    <a:alpha val="80000"/>
                  </a:srgbClr>
                </a:solidFill>
                <a:latin typeface="Leelawadee UI" panose="020B0502040204020203" pitchFamily="34" charset="-34"/>
                <a:cs typeface="Leelawadee UI" panose="020B0502040204020203" pitchFamily="34" charset="-34"/>
              </a:rPr>
              <a:t>04</a:t>
            </a:r>
            <a:endParaRPr lang="en-IN" sz="5400" b="1" dirty="0">
              <a:solidFill>
                <a:srgbClr val="F14124">
                  <a:lumMod val="40000"/>
                  <a:lumOff val="60000"/>
                  <a:alpha val="80000"/>
                </a:srgbClr>
              </a:solidFill>
              <a:latin typeface="Leelawadee UI" panose="020B0502040204020203" pitchFamily="34" charset="-34"/>
              <a:cs typeface="Leelawadee UI" panose="020B0502040204020203" pitchFamily="34" charset="-34"/>
            </a:endParaRPr>
          </a:p>
          <a:p>
            <a:pPr algn="r"/>
            <a:r>
              <a:rPr lang="en-IN" sz="2000" b="1" dirty="0" smtClean="0">
                <a:ln/>
                <a:solidFill>
                  <a:srgbClr val="F14124">
                    <a:lumMod val="75000"/>
                  </a:srgbClr>
                </a:solidFill>
                <a:latin typeface="Leelawadee UI" panose="020B0502040204020203" pitchFamily="34" charset="-34"/>
                <a:cs typeface="Leelawadee UI" panose="020B0502040204020203" pitchFamily="34" charset="-34"/>
              </a:rPr>
              <a:t>Mobile App Analytics</a:t>
            </a:r>
          </a:p>
          <a:p>
            <a:pPr lvl="0" algn="r"/>
            <a:r>
              <a:rPr lang="en-IN" dirty="0">
                <a:solidFill>
                  <a:srgbClr val="072A40"/>
                </a:solidFill>
                <a:latin typeface="Leelawadee UI" panose="020B0502040204020203" pitchFamily="34" charset="-34"/>
                <a:cs typeface="Leelawadee UI" panose="020B0502040204020203" pitchFamily="34" charset="-34"/>
              </a:rPr>
              <a:t>Performance of your mobile app</a:t>
            </a:r>
          </a:p>
          <a:p>
            <a:pPr lvl="0" algn="r"/>
            <a:r>
              <a:rPr lang="en-IN" dirty="0">
                <a:solidFill>
                  <a:srgbClr val="072A40"/>
                </a:solidFill>
                <a:latin typeface="Leelawadee UI" panose="020B0502040204020203" pitchFamily="34" charset="-34"/>
                <a:cs typeface="Leelawadee UI" panose="020B0502040204020203" pitchFamily="34" charset="-34"/>
              </a:rPr>
              <a:t>Behaviour of app users and </a:t>
            </a:r>
          </a:p>
          <a:p>
            <a:pPr lvl="0" algn="r"/>
            <a:r>
              <a:rPr lang="en-IN" dirty="0">
                <a:solidFill>
                  <a:srgbClr val="072A40"/>
                </a:solidFill>
                <a:latin typeface="Leelawadee UI" panose="020B0502040204020203" pitchFamily="34" charset="-34"/>
                <a:cs typeface="Leelawadee UI" panose="020B0502040204020203" pitchFamily="34" charset="-34"/>
              </a:rPr>
              <a:t>Interaction with the brand</a:t>
            </a:r>
          </a:p>
        </p:txBody>
      </p:sp>
      <p:sp>
        <p:nvSpPr>
          <p:cNvPr id="29" name="Rectangle 28"/>
          <p:cNvSpPr/>
          <p:nvPr/>
        </p:nvSpPr>
        <p:spPr>
          <a:xfrm>
            <a:off x="7023941" y="3740996"/>
            <a:ext cx="4784069" cy="2062103"/>
          </a:xfrm>
          <a:prstGeom prst="rect">
            <a:avLst/>
          </a:prstGeom>
        </p:spPr>
        <p:txBody>
          <a:bodyPr wrap="square" anchor="ctr">
            <a:spAutoFit/>
          </a:bodyPr>
          <a:lstStyle/>
          <a:p>
            <a:pPr algn="r"/>
            <a:r>
              <a:rPr lang="en-IN" sz="5400" b="1" dirty="0" smtClean="0">
                <a:solidFill>
                  <a:srgbClr val="7030A0">
                    <a:alpha val="41000"/>
                  </a:srgbClr>
                </a:solidFill>
                <a:latin typeface="Leelawadee UI" panose="020B0502040204020203" pitchFamily="34" charset="-34"/>
                <a:cs typeface="Leelawadee UI" panose="020B0502040204020203" pitchFamily="34" charset="-34"/>
              </a:rPr>
              <a:t>03</a:t>
            </a:r>
            <a:endParaRPr lang="en-IN" sz="5400" b="1" dirty="0">
              <a:solidFill>
                <a:srgbClr val="7030A0">
                  <a:alpha val="41000"/>
                </a:srgbClr>
              </a:solidFill>
              <a:latin typeface="Leelawadee UI" panose="020B0502040204020203" pitchFamily="34" charset="-34"/>
              <a:cs typeface="Leelawadee UI" panose="020B0502040204020203" pitchFamily="34" charset="-34"/>
            </a:endParaRPr>
          </a:p>
          <a:p>
            <a:pPr algn="r"/>
            <a:r>
              <a:rPr lang="en-IN" sz="2000" b="1" dirty="0" smtClean="0">
                <a:ln/>
                <a:solidFill>
                  <a:srgbClr val="7030A0"/>
                </a:solidFill>
                <a:latin typeface="Leelawadee UI" panose="020B0502040204020203" pitchFamily="34" charset="-34"/>
                <a:cs typeface="Leelawadee UI" panose="020B0502040204020203" pitchFamily="34" charset="-34"/>
              </a:rPr>
              <a:t>Social Media Analytics</a:t>
            </a:r>
          </a:p>
          <a:p>
            <a:pPr algn="r"/>
            <a:r>
              <a:rPr lang="en-US" dirty="0">
                <a:solidFill>
                  <a:srgbClr val="072A40"/>
                </a:solidFill>
                <a:latin typeface="Leelawadee UI" panose="020B0502040204020203" pitchFamily="34" charset="-34"/>
                <a:cs typeface="Leelawadee UI" panose="020B0502040204020203" pitchFamily="34" charset="-34"/>
              </a:rPr>
              <a:t>Interactions on social media platforms</a:t>
            </a:r>
          </a:p>
          <a:p>
            <a:pPr algn="r"/>
            <a:r>
              <a:rPr lang="en-US" dirty="0">
                <a:solidFill>
                  <a:srgbClr val="072A40"/>
                </a:solidFill>
                <a:latin typeface="Leelawadee UI" panose="020B0502040204020203" pitchFamily="34" charset="-34"/>
                <a:cs typeface="Leelawadee UI" panose="020B0502040204020203" pitchFamily="34" charset="-34"/>
              </a:rPr>
              <a:t>Understand key influencers, </a:t>
            </a:r>
          </a:p>
          <a:p>
            <a:pPr algn="r"/>
            <a:r>
              <a:rPr lang="en-US" dirty="0">
                <a:solidFill>
                  <a:srgbClr val="072A40"/>
                </a:solidFill>
                <a:latin typeface="Leelawadee UI" panose="020B0502040204020203" pitchFamily="34" charset="-34"/>
                <a:cs typeface="Leelawadee UI" panose="020B0502040204020203" pitchFamily="34" charset="-34"/>
              </a:rPr>
              <a:t>sentiment and trends</a:t>
            </a:r>
          </a:p>
        </p:txBody>
      </p:sp>
      <p:grpSp>
        <p:nvGrpSpPr>
          <p:cNvPr id="12" name="Group 11"/>
          <p:cNvGrpSpPr/>
          <p:nvPr/>
        </p:nvGrpSpPr>
        <p:grpSpPr>
          <a:xfrm>
            <a:off x="1" y="237066"/>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692592" y="291779"/>
              <a:ext cx="480682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Digital Analytics Landscape</a:t>
              </a:r>
            </a:p>
          </p:txBody>
        </p:sp>
      </p:grpSp>
      <p:sp>
        <p:nvSpPr>
          <p:cNvPr id="41" name="Donut 40"/>
          <p:cNvSpPr/>
          <p:nvPr/>
        </p:nvSpPr>
        <p:spPr>
          <a:xfrm>
            <a:off x="4581525" y="1934721"/>
            <a:ext cx="3028950" cy="3028950"/>
          </a:xfrm>
          <a:prstGeom prst="donut">
            <a:avLst>
              <a:gd name="adj" fmla="val 33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black"/>
              </a:solidFill>
            </a:endParaRPr>
          </a:p>
        </p:txBody>
      </p:sp>
      <p:sp>
        <p:nvSpPr>
          <p:cNvPr id="42" name="Isosceles Triangle 41"/>
          <p:cNvSpPr/>
          <p:nvPr/>
        </p:nvSpPr>
        <p:spPr>
          <a:xfrm rot="5400000">
            <a:off x="5949889" y="1849191"/>
            <a:ext cx="361082" cy="276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black"/>
              </a:solidFill>
            </a:endParaRPr>
          </a:p>
        </p:txBody>
      </p:sp>
      <p:sp>
        <p:nvSpPr>
          <p:cNvPr id="43" name="Isosceles Triangle 42"/>
          <p:cNvSpPr/>
          <p:nvPr/>
        </p:nvSpPr>
        <p:spPr>
          <a:xfrm rot="16200000" flipH="1">
            <a:off x="5888057" y="4767186"/>
            <a:ext cx="361082" cy="276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black"/>
              </a:solidFill>
            </a:endParaRPr>
          </a:p>
        </p:txBody>
      </p:sp>
      <p:sp>
        <p:nvSpPr>
          <p:cNvPr id="44" name="Isosceles Triangle 43"/>
          <p:cNvSpPr/>
          <p:nvPr/>
        </p:nvSpPr>
        <p:spPr>
          <a:xfrm flipH="1">
            <a:off x="4449231" y="3267381"/>
            <a:ext cx="361082" cy="276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black"/>
              </a:solidFill>
            </a:endParaRPr>
          </a:p>
        </p:txBody>
      </p:sp>
      <p:sp>
        <p:nvSpPr>
          <p:cNvPr id="45" name="Isosceles Triangle 44"/>
          <p:cNvSpPr/>
          <p:nvPr/>
        </p:nvSpPr>
        <p:spPr>
          <a:xfrm flipH="1" flipV="1">
            <a:off x="7375130" y="3348431"/>
            <a:ext cx="361082" cy="2762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black"/>
              </a:solidFill>
            </a:endParaRPr>
          </a:p>
        </p:txBody>
      </p:sp>
      <p:grpSp>
        <p:nvGrpSpPr>
          <p:cNvPr id="5" name="Group 4"/>
          <p:cNvGrpSpPr/>
          <p:nvPr/>
        </p:nvGrpSpPr>
        <p:grpSpPr>
          <a:xfrm>
            <a:off x="4490486" y="1836468"/>
            <a:ext cx="3204472" cy="3208638"/>
            <a:chOff x="4490486" y="1836626"/>
            <a:chExt cx="3204472" cy="3208638"/>
          </a:xfrm>
        </p:grpSpPr>
        <p:sp>
          <p:nvSpPr>
            <p:cNvPr id="47" name="Oval 46"/>
            <p:cNvSpPr/>
            <p:nvPr/>
          </p:nvSpPr>
          <p:spPr>
            <a:xfrm>
              <a:off x="4490486" y="1836626"/>
              <a:ext cx="3204472" cy="3208638"/>
            </a:xfrm>
            <a:prstGeom prst="ellipse">
              <a:avLst/>
            </a:prstGeom>
            <a:solidFill>
              <a:srgbClr val="2F69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solidFill>
                  <a:prstClr val="white"/>
                </a:solidFill>
              </a:endParaRP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870" y="2650837"/>
              <a:ext cx="2130866" cy="1420577"/>
            </a:xfrm>
            <a:prstGeom prst="rect">
              <a:avLst/>
            </a:prstGeom>
            <a:noFill/>
            <a:extLst>
              <a:ext uri="{909E8E84-426E-40DD-AFC4-6F175D3DCCD1}">
                <a14:hiddenFill xmlns:a14="http://schemas.microsoft.com/office/drawing/2010/main">
                  <a:solidFill>
                    <a:srgbClr val="FFFFFF"/>
                  </a:solidFill>
                </a14:hiddenFill>
              </a:ext>
            </a:extLst>
          </p:spPr>
        </p:pic>
        <p:sp>
          <p:nvSpPr>
            <p:cNvPr id="32" name="Circular Arrow 31"/>
            <p:cNvSpPr/>
            <p:nvPr/>
          </p:nvSpPr>
          <p:spPr>
            <a:xfrm>
              <a:off x="4543549" y="1870143"/>
              <a:ext cx="3150186" cy="3067365"/>
            </a:xfrm>
            <a:prstGeom prst="circularArrow">
              <a:avLst>
                <a:gd name="adj1" fmla="val 10980"/>
                <a:gd name="adj2" fmla="val 1142322"/>
                <a:gd name="adj3" fmla="val 4500000"/>
                <a:gd name="adj4" fmla="val 6749533"/>
                <a:gd name="adj5" fmla="val 12500"/>
              </a:avLst>
            </a:prstGeom>
            <a:solidFill>
              <a:srgbClr val="082A68"/>
            </a:solidFill>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82966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575116" y="291779"/>
              <a:ext cx="7041801"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Step 1 – Think Outcomes, Define Success</a:t>
              </a:r>
            </a:p>
          </p:txBody>
        </p:sp>
      </p:grpSp>
      <p:sp>
        <p:nvSpPr>
          <p:cNvPr id="35" name="Circular Arrow 34"/>
          <p:cNvSpPr/>
          <p:nvPr/>
        </p:nvSpPr>
        <p:spPr>
          <a:xfrm>
            <a:off x="638506" y="843790"/>
            <a:ext cx="1632620" cy="1442056"/>
          </a:xfrm>
          <a:prstGeom prst="circularArrow">
            <a:avLst>
              <a:gd name="adj1" fmla="val 10980"/>
              <a:gd name="adj2" fmla="val 1142322"/>
              <a:gd name="adj3" fmla="val 4500000"/>
              <a:gd name="adj4" fmla="val 10800000"/>
              <a:gd name="adj5" fmla="val 12500"/>
            </a:avLst>
          </a:prstGeom>
          <a:solidFill>
            <a:srgbClr val="082A6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Freeform 35"/>
          <p:cNvSpPr/>
          <p:nvPr/>
        </p:nvSpPr>
        <p:spPr>
          <a:xfrm>
            <a:off x="323513" y="1457516"/>
            <a:ext cx="2312332" cy="476338"/>
          </a:xfrm>
          <a:custGeom>
            <a:avLst/>
            <a:gdLst>
              <a:gd name="connsiteX0" fmla="*/ 0 w 2502005"/>
              <a:gd name="connsiteY0" fmla="*/ 0 h 492863"/>
              <a:gd name="connsiteX1" fmla="*/ 2502005 w 2502005"/>
              <a:gd name="connsiteY1" fmla="*/ 0 h 492863"/>
              <a:gd name="connsiteX2" fmla="*/ 2502005 w 2502005"/>
              <a:gd name="connsiteY2" fmla="*/ 492863 h 492863"/>
              <a:gd name="connsiteX3" fmla="*/ 0 w 2502005"/>
              <a:gd name="connsiteY3" fmla="*/ 492863 h 492863"/>
              <a:gd name="connsiteX4" fmla="*/ 0 w 2502005"/>
              <a:gd name="connsiteY4" fmla="*/ 0 h 492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005" h="492863">
                <a:moveTo>
                  <a:pt x="0" y="0"/>
                </a:moveTo>
                <a:lnTo>
                  <a:pt x="2502005" y="0"/>
                </a:lnTo>
                <a:lnTo>
                  <a:pt x="2502005" y="492863"/>
                </a:lnTo>
                <a:lnTo>
                  <a:pt x="0" y="4928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smtClean="0"/>
              <a:t>Awareness</a:t>
            </a:r>
            <a:endParaRPr lang="en-IN" sz="1600" b="1" kern="1200" dirty="0"/>
          </a:p>
        </p:txBody>
      </p:sp>
      <p:sp>
        <p:nvSpPr>
          <p:cNvPr id="37" name="Shape 36"/>
          <p:cNvSpPr/>
          <p:nvPr/>
        </p:nvSpPr>
        <p:spPr>
          <a:xfrm>
            <a:off x="186761" y="1945424"/>
            <a:ext cx="1632620" cy="1327981"/>
          </a:xfrm>
          <a:prstGeom prst="leftCircularArrow">
            <a:avLst>
              <a:gd name="adj1" fmla="val 10980"/>
              <a:gd name="adj2" fmla="val 1142322"/>
              <a:gd name="adj3" fmla="val 6300000"/>
              <a:gd name="adj4" fmla="val 18900000"/>
              <a:gd name="adj5" fmla="val 12500"/>
            </a:avLst>
          </a:prstGeom>
          <a:solidFill>
            <a:srgbClr val="082A6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8" name="Freeform 37"/>
          <p:cNvSpPr/>
          <p:nvPr/>
        </p:nvSpPr>
        <p:spPr>
          <a:xfrm>
            <a:off x="191200" y="2440067"/>
            <a:ext cx="2367207" cy="476338"/>
          </a:xfrm>
          <a:custGeom>
            <a:avLst/>
            <a:gdLst>
              <a:gd name="connsiteX0" fmla="*/ 0 w 2561381"/>
              <a:gd name="connsiteY0" fmla="*/ 0 h 492863"/>
              <a:gd name="connsiteX1" fmla="*/ 2561381 w 2561381"/>
              <a:gd name="connsiteY1" fmla="*/ 0 h 492863"/>
              <a:gd name="connsiteX2" fmla="*/ 2561381 w 2561381"/>
              <a:gd name="connsiteY2" fmla="*/ 492863 h 492863"/>
              <a:gd name="connsiteX3" fmla="*/ 0 w 2561381"/>
              <a:gd name="connsiteY3" fmla="*/ 492863 h 492863"/>
              <a:gd name="connsiteX4" fmla="*/ 0 w 2561381"/>
              <a:gd name="connsiteY4" fmla="*/ 0 h 492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381" h="492863">
                <a:moveTo>
                  <a:pt x="0" y="0"/>
                </a:moveTo>
                <a:lnTo>
                  <a:pt x="2561381" y="0"/>
                </a:lnTo>
                <a:lnTo>
                  <a:pt x="2561381" y="492863"/>
                </a:lnTo>
                <a:lnTo>
                  <a:pt x="0" y="4928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smtClean="0"/>
              <a:t>Engagement </a:t>
            </a:r>
            <a:endParaRPr lang="en-IN" sz="1600" b="1" kern="1200" dirty="0"/>
          </a:p>
        </p:txBody>
      </p:sp>
      <p:sp>
        <p:nvSpPr>
          <p:cNvPr id="39" name="Circular Arrow 38"/>
          <p:cNvSpPr/>
          <p:nvPr/>
        </p:nvSpPr>
        <p:spPr>
          <a:xfrm>
            <a:off x="679820" y="2893082"/>
            <a:ext cx="1632620" cy="1377136"/>
          </a:xfrm>
          <a:prstGeom prst="circularArrow">
            <a:avLst>
              <a:gd name="adj1" fmla="val 10980"/>
              <a:gd name="adj2" fmla="val 1142322"/>
              <a:gd name="adj3" fmla="val 4500000"/>
              <a:gd name="adj4" fmla="val 13500000"/>
              <a:gd name="adj5" fmla="val 12500"/>
            </a:avLst>
          </a:prstGeom>
          <a:solidFill>
            <a:srgbClr val="082A6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1" name="Freeform 40"/>
          <p:cNvSpPr/>
          <p:nvPr/>
        </p:nvSpPr>
        <p:spPr>
          <a:xfrm>
            <a:off x="482902" y="3295547"/>
            <a:ext cx="1786775" cy="476338"/>
          </a:xfrm>
          <a:custGeom>
            <a:avLst/>
            <a:gdLst>
              <a:gd name="connsiteX0" fmla="*/ 0 w 1933339"/>
              <a:gd name="connsiteY0" fmla="*/ 0 h 492863"/>
              <a:gd name="connsiteX1" fmla="*/ 1933339 w 1933339"/>
              <a:gd name="connsiteY1" fmla="*/ 0 h 492863"/>
              <a:gd name="connsiteX2" fmla="*/ 1933339 w 1933339"/>
              <a:gd name="connsiteY2" fmla="*/ 492863 h 492863"/>
              <a:gd name="connsiteX3" fmla="*/ 0 w 1933339"/>
              <a:gd name="connsiteY3" fmla="*/ 492863 h 492863"/>
              <a:gd name="connsiteX4" fmla="*/ 0 w 1933339"/>
              <a:gd name="connsiteY4" fmla="*/ 0 h 492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3339" h="492863">
                <a:moveTo>
                  <a:pt x="0" y="0"/>
                </a:moveTo>
                <a:lnTo>
                  <a:pt x="1933339" y="0"/>
                </a:lnTo>
                <a:lnTo>
                  <a:pt x="1933339" y="492863"/>
                </a:lnTo>
                <a:lnTo>
                  <a:pt x="0" y="4928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IN" sz="1600" b="1" kern="1200" dirty="0" smtClean="0"/>
              <a:t>Conversion</a:t>
            </a:r>
            <a:endParaRPr lang="en-IN" sz="1600" b="1" kern="1200" dirty="0"/>
          </a:p>
        </p:txBody>
      </p:sp>
      <p:sp>
        <p:nvSpPr>
          <p:cNvPr id="42" name="Block Arc 41"/>
          <p:cNvSpPr/>
          <p:nvPr/>
        </p:nvSpPr>
        <p:spPr>
          <a:xfrm>
            <a:off x="851036" y="4967903"/>
            <a:ext cx="1402626" cy="1100542"/>
          </a:xfrm>
          <a:prstGeom prst="blockArc">
            <a:avLst>
              <a:gd name="adj1" fmla="val 13471233"/>
              <a:gd name="adj2" fmla="val 10267342"/>
              <a:gd name="adj3" fmla="val 10654"/>
            </a:avLst>
          </a:prstGeom>
          <a:solidFill>
            <a:srgbClr val="082A6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6" name="Freeform 45"/>
          <p:cNvSpPr/>
          <p:nvPr/>
        </p:nvSpPr>
        <p:spPr>
          <a:xfrm>
            <a:off x="805772" y="4873970"/>
            <a:ext cx="911095" cy="476338"/>
          </a:xfrm>
          <a:custGeom>
            <a:avLst/>
            <a:gdLst>
              <a:gd name="connsiteX0" fmla="*/ 0 w 985829"/>
              <a:gd name="connsiteY0" fmla="*/ 0 h 492863"/>
              <a:gd name="connsiteX1" fmla="*/ 985829 w 985829"/>
              <a:gd name="connsiteY1" fmla="*/ 0 h 492863"/>
              <a:gd name="connsiteX2" fmla="*/ 985829 w 985829"/>
              <a:gd name="connsiteY2" fmla="*/ 492863 h 492863"/>
              <a:gd name="connsiteX3" fmla="*/ 0 w 985829"/>
              <a:gd name="connsiteY3" fmla="*/ 492863 h 492863"/>
              <a:gd name="connsiteX4" fmla="*/ 0 w 985829"/>
              <a:gd name="connsiteY4" fmla="*/ 0 h 492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29" h="492863">
                <a:moveTo>
                  <a:pt x="0" y="0"/>
                </a:moveTo>
                <a:lnTo>
                  <a:pt x="985829" y="0"/>
                </a:lnTo>
                <a:lnTo>
                  <a:pt x="985829" y="492863"/>
                </a:lnTo>
                <a:lnTo>
                  <a:pt x="0" y="49286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endParaRPr lang="en-IN" sz="3200" kern="1200"/>
          </a:p>
        </p:txBody>
      </p:sp>
      <p:sp>
        <p:nvSpPr>
          <p:cNvPr id="47" name="Rectangle 46"/>
          <p:cNvSpPr/>
          <p:nvPr/>
        </p:nvSpPr>
        <p:spPr>
          <a:xfrm>
            <a:off x="760902" y="5230906"/>
            <a:ext cx="822518" cy="327203"/>
          </a:xfrm>
          <a:prstGeom prst="rect">
            <a:avLst/>
          </a:prstGeom>
        </p:spPr>
        <p:txBody>
          <a:bodyPr wrap="none">
            <a:spAutoFit/>
          </a:bodyPr>
          <a:lstStyle/>
          <a:p>
            <a:pPr lvl="0"/>
            <a:r>
              <a:rPr lang="en-IN" sz="1600" b="1" dirty="0" smtClean="0"/>
              <a:t>Loyalty</a:t>
            </a:r>
            <a:endParaRPr lang="en-IN" sz="1600" b="1" dirty="0"/>
          </a:p>
        </p:txBody>
      </p:sp>
      <p:sp>
        <p:nvSpPr>
          <p:cNvPr id="63" name="Oval 62"/>
          <p:cNvSpPr/>
          <p:nvPr/>
        </p:nvSpPr>
        <p:spPr>
          <a:xfrm>
            <a:off x="669277" y="1549469"/>
            <a:ext cx="313344" cy="33760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1</a:t>
            </a:r>
            <a:endParaRPr lang="en-IN" sz="1400" b="1" dirty="0">
              <a:solidFill>
                <a:schemeClr val="tx1"/>
              </a:solidFill>
            </a:endParaRPr>
          </a:p>
        </p:txBody>
      </p:sp>
      <p:sp>
        <p:nvSpPr>
          <p:cNvPr id="64" name="Oval 63"/>
          <p:cNvSpPr/>
          <p:nvPr/>
        </p:nvSpPr>
        <p:spPr>
          <a:xfrm>
            <a:off x="512605" y="2485773"/>
            <a:ext cx="313344" cy="33760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2</a:t>
            </a:r>
            <a:endParaRPr lang="en-IN" sz="1400" b="1" dirty="0">
              <a:solidFill>
                <a:schemeClr val="tx1"/>
              </a:solidFill>
            </a:endParaRPr>
          </a:p>
        </p:txBody>
      </p:sp>
      <p:sp>
        <p:nvSpPr>
          <p:cNvPr id="65" name="Oval 64"/>
          <p:cNvSpPr/>
          <p:nvPr/>
        </p:nvSpPr>
        <p:spPr>
          <a:xfrm>
            <a:off x="476880" y="3389451"/>
            <a:ext cx="313344" cy="33760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3</a:t>
            </a:r>
            <a:endParaRPr lang="en-IN" sz="1400" b="1" dirty="0">
              <a:solidFill>
                <a:schemeClr val="tx1"/>
              </a:solidFill>
            </a:endParaRPr>
          </a:p>
        </p:txBody>
      </p:sp>
      <p:sp>
        <p:nvSpPr>
          <p:cNvPr id="66" name="Oval 65"/>
          <p:cNvSpPr/>
          <p:nvPr/>
        </p:nvSpPr>
        <p:spPr>
          <a:xfrm>
            <a:off x="371474" y="5220500"/>
            <a:ext cx="313344" cy="33760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5</a:t>
            </a:r>
          </a:p>
        </p:txBody>
      </p:sp>
      <p:pic>
        <p:nvPicPr>
          <p:cNvPr id="67" name="Picture 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94818" y="2513940"/>
            <a:ext cx="1459688" cy="1018846"/>
          </a:xfrm>
          <a:prstGeom prst="rect">
            <a:avLst/>
          </a:prstGeom>
        </p:spPr>
      </p:pic>
      <p:pic>
        <p:nvPicPr>
          <p:cNvPr id="68"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240471" y="3595108"/>
            <a:ext cx="1460058" cy="1096155"/>
          </a:xfrm>
          <a:prstGeom prst="rect">
            <a:avLst/>
          </a:prstGeom>
          <a:noFill/>
          <a:ln w="9525">
            <a:noFill/>
            <a:miter lim="800000"/>
            <a:headEnd/>
            <a:tailEnd/>
          </a:ln>
          <a:effectLst/>
        </p:spPr>
      </p:pic>
      <p:pic>
        <p:nvPicPr>
          <p:cNvPr id="69" name="Picture 6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85499" y="4753519"/>
            <a:ext cx="1380971" cy="1084281"/>
          </a:xfrm>
          <a:prstGeom prst="rect">
            <a:avLst/>
          </a:prstGeom>
        </p:spPr>
      </p:pic>
      <p:pic>
        <p:nvPicPr>
          <p:cNvPr id="70" name="Picture 6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16144" y="1261048"/>
            <a:ext cx="1818036" cy="911358"/>
          </a:xfrm>
          <a:prstGeom prst="rect">
            <a:avLst/>
          </a:prstGeom>
        </p:spPr>
      </p:pic>
      <p:sp>
        <p:nvSpPr>
          <p:cNvPr id="71" name="Rectangle 70"/>
          <p:cNvSpPr/>
          <p:nvPr/>
        </p:nvSpPr>
        <p:spPr>
          <a:xfrm>
            <a:off x="219647" y="1009120"/>
            <a:ext cx="4118523" cy="50044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4" name="Group 93"/>
          <p:cNvGrpSpPr/>
          <p:nvPr/>
        </p:nvGrpSpPr>
        <p:grpSpPr>
          <a:xfrm>
            <a:off x="4668531" y="945572"/>
            <a:ext cx="4469715" cy="5411014"/>
            <a:chOff x="4023741" y="1408161"/>
            <a:chExt cx="4469715" cy="5411014"/>
          </a:xfrm>
        </p:grpSpPr>
        <p:pic>
          <p:nvPicPr>
            <p:cNvPr id="95" name="Picture 8"/>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389112" y="3294177"/>
              <a:ext cx="1169130" cy="1092915"/>
            </a:xfrm>
            <a:prstGeom prst="rect">
              <a:avLst/>
            </a:prstGeom>
            <a:noFill/>
            <a:ln w="9525">
              <a:noFill/>
              <a:miter lim="800000"/>
              <a:headEnd/>
              <a:tailEnd/>
            </a:ln>
            <a:effectLst/>
          </p:spPr>
        </p:pic>
        <p:pic>
          <p:nvPicPr>
            <p:cNvPr id="96" name="Picture 1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349369" y="5168753"/>
              <a:ext cx="1099718" cy="829993"/>
            </a:xfrm>
            <a:prstGeom prst="rect">
              <a:avLst/>
            </a:prstGeom>
            <a:noFill/>
            <a:ln w="9525">
              <a:noFill/>
              <a:miter lim="800000"/>
              <a:headEnd/>
              <a:tailEnd/>
            </a:ln>
            <a:effectLst/>
          </p:spPr>
        </p:pic>
        <p:grpSp>
          <p:nvGrpSpPr>
            <p:cNvPr id="97" name="Group 96"/>
            <p:cNvGrpSpPr/>
            <p:nvPr/>
          </p:nvGrpSpPr>
          <p:grpSpPr>
            <a:xfrm>
              <a:off x="4094549" y="4173933"/>
              <a:ext cx="1686910" cy="969307"/>
              <a:chOff x="13908195" y="1517311"/>
              <a:chExt cx="1686910" cy="969307"/>
            </a:xfrm>
          </p:grpSpPr>
          <p:pic>
            <p:nvPicPr>
              <p:cNvPr id="111" name="Picture 15" descr="http://www.google.co.uk/analytics/images/feat-hed-mobile.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4187668" y="1517311"/>
                <a:ext cx="1127964" cy="845973"/>
              </a:xfrm>
              <a:prstGeom prst="rect">
                <a:avLst/>
              </a:prstGeom>
              <a:noFill/>
            </p:spPr>
          </p:pic>
          <p:sp>
            <p:nvSpPr>
              <p:cNvPr id="112" name="TextBox 111"/>
              <p:cNvSpPr txBox="1"/>
              <p:nvPr/>
            </p:nvSpPr>
            <p:spPr bwMode="gray">
              <a:xfrm>
                <a:off x="13908195" y="2250135"/>
                <a:ext cx="1686910" cy="236483"/>
              </a:xfrm>
              <a:prstGeom prst="rect">
                <a:avLst/>
              </a:prstGeom>
            </p:spPr>
            <p:txBody>
              <a:bodyPr vert="horz" wrap="square" lIns="91440" tIns="45720" rIns="91440" bIns="45720" rtlCol="0" anchor="ctr">
                <a:noAutofit/>
              </a:bodyPr>
              <a:lstStyle/>
              <a:p>
                <a:pPr algn="ctr"/>
                <a:r>
                  <a:rPr lang="en-US" sz="1050" b="1" dirty="0" smtClean="0">
                    <a:solidFill>
                      <a:schemeClr val="bg1">
                        <a:lumMod val="50000"/>
                      </a:schemeClr>
                    </a:solidFill>
                  </a:rPr>
                  <a:t>Multi-device Data</a:t>
                </a:r>
                <a:endParaRPr lang="en-IN" sz="1050" b="1" dirty="0" smtClean="0">
                  <a:solidFill>
                    <a:schemeClr val="bg1">
                      <a:lumMod val="50000"/>
                    </a:schemeClr>
                  </a:solidFill>
                </a:endParaRPr>
              </a:p>
            </p:txBody>
          </p:sp>
        </p:grpSp>
        <p:grpSp>
          <p:nvGrpSpPr>
            <p:cNvPr id="98" name="Group 97"/>
            <p:cNvGrpSpPr/>
            <p:nvPr/>
          </p:nvGrpSpPr>
          <p:grpSpPr>
            <a:xfrm>
              <a:off x="4119949" y="1408161"/>
              <a:ext cx="1686910" cy="913904"/>
              <a:chOff x="12441559" y="589773"/>
              <a:chExt cx="1686910" cy="913904"/>
            </a:xfrm>
          </p:grpSpPr>
          <p:pic>
            <p:nvPicPr>
              <p:cNvPr id="109" name="Picture 17" descr="http://techformatic.com/wp-content/uploads/2015/03/social_media_icons_large.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2742054" y="589773"/>
                <a:ext cx="1000327" cy="665218"/>
              </a:xfrm>
              <a:prstGeom prst="rect">
                <a:avLst/>
              </a:prstGeom>
              <a:noFill/>
            </p:spPr>
          </p:pic>
          <p:sp>
            <p:nvSpPr>
              <p:cNvPr id="110" name="TextBox 109"/>
              <p:cNvSpPr txBox="1"/>
              <p:nvPr/>
            </p:nvSpPr>
            <p:spPr bwMode="gray">
              <a:xfrm>
                <a:off x="12441559" y="1267194"/>
                <a:ext cx="1686910" cy="236483"/>
              </a:xfrm>
              <a:prstGeom prst="rect">
                <a:avLst/>
              </a:prstGeom>
            </p:spPr>
            <p:txBody>
              <a:bodyPr vert="horz" wrap="square" lIns="91440" tIns="45720" rIns="91440" bIns="45720" rtlCol="0" anchor="ctr">
                <a:noAutofit/>
              </a:bodyPr>
              <a:lstStyle/>
              <a:p>
                <a:pPr algn="ctr"/>
                <a:r>
                  <a:rPr lang="en-US" sz="1100" b="1" dirty="0" smtClean="0">
                    <a:solidFill>
                      <a:schemeClr val="bg1">
                        <a:lumMod val="50000"/>
                      </a:schemeClr>
                    </a:solidFill>
                  </a:rPr>
                  <a:t>Social Media</a:t>
                </a:r>
                <a:endParaRPr lang="en-IN" sz="1100" b="1" dirty="0" smtClean="0">
                  <a:solidFill>
                    <a:schemeClr val="bg1">
                      <a:lumMod val="50000"/>
                    </a:schemeClr>
                  </a:solidFill>
                </a:endParaRPr>
              </a:p>
            </p:txBody>
          </p:sp>
        </p:grpSp>
        <p:grpSp>
          <p:nvGrpSpPr>
            <p:cNvPr id="99" name="Group 98"/>
            <p:cNvGrpSpPr/>
            <p:nvPr/>
          </p:nvGrpSpPr>
          <p:grpSpPr>
            <a:xfrm>
              <a:off x="4023741" y="6038675"/>
              <a:ext cx="1818289" cy="780500"/>
              <a:chOff x="13842505" y="2557733"/>
              <a:chExt cx="1818289" cy="780500"/>
            </a:xfrm>
          </p:grpSpPr>
          <p:pic>
            <p:nvPicPr>
              <p:cNvPr id="107" name="Picture 21" descr="http://www.codeforest.net/wp-content/uploads/2010/09/Database_1.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4357430" y="2557733"/>
                <a:ext cx="788440" cy="526626"/>
              </a:xfrm>
              <a:prstGeom prst="rect">
                <a:avLst/>
              </a:prstGeom>
              <a:noFill/>
            </p:spPr>
          </p:pic>
          <p:sp>
            <p:nvSpPr>
              <p:cNvPr id="108" name="TextBox 107"/>
              <p:cNvSpPr txBox="1"/>
              <p:nvPr/>
            </p:nvSpPr>
            <p:spPr bwMode="gray">
              <a:xfrm>
                <a:off x="13842505" y="3096496"/>
                <a:ext cx="1818289" cy="241737"/>
              </a:xfrm>
              <a:prstGeom prst="rect">
                <a:avLst/>
              </a:prstGeom>
            </p:spPr>
            <p:txBody>
              <a:bodyPr vert="horz" wrap="square" lIns="91440" tIns="45720" rIns="91440" bIns="45720" rtlCol="0" anchor="ctr">
                <a:noAutofit/>
              </a:bodyPr>
              <a:lstStyle/>
              <a:p>
                <a:pPr algn="ctr"/>
                <a:r>
                  <a:rPr lang="en-US" sz="1050" b="1" dirty="0" smtClean="0">
                    <a:solidFill>
                      <a:schemeClr val="bg1">
                        <a:lumMod val="50000"/>
                      </a:schemeClr>
                    </a:solidFill>
                  </a:rPr>
                  <a:t>Customer Transaction</a:t>
                </a:r>
                <a:endParaRPr lang="en-IN" sz="1050" b="1" dirty="0" smtClean="0">
                  <a:solidFill>
                    <a:schemeClr val="bg1">
                      <a:lumMod val="50000"/>
                    </a:schemeClr>
                  </a:solidFill>
                </a:endParaRPr>
              </a:p>
            </p:txBody>
          </p:sp>
        </p:grpSp>
        <p:grpSp>
          <p:nvGrpSpPr>
            <p:cNvPr id="100" name="Group 99"/>
            <p:cNvGrpSpPr/>
            <p:nvPr/>
          </p:nvGrpSpPr>
          <p:grpSpPr>
            <a:xfrm>
              <a:off x="4033189" y="2265148"/>
              <a:ext cx="1746109" cy="1039191"/>
              <a:chOff x="12363401" y="1491856"/>
              <a:chExt cx="1746109" cy="1039191"/>
            </a:xfrm>
          </p:grpSpPr>
          <p:sp>
            <p:nvSpPr>
              <p:cNvPr id="105" name="TextBox 104"/>
              <p:cNvSpPr txBox="1"/>
              <p:nvPr/>
            </p:nvSpPr>
            <p:spPr bwMode="gray">
              <a:xfrm>
                <a:off x="12363401" y="2298712"/>
                <a:ext cx="1746109" cy="232335"/>
              </a:xfrm>
              <a:prstGeom prst="rect">
                <a:avLst/>
              </a:prstGeom>
            </p:spPr>
            <p:txBody>
              <a:bodyPr vert="horz" wrap="square" lIns="91440" tIns="45720" rIns="91440" bIns="45720" rtlCol="0" anchor="ctr">
                <a:noAutofit/>
              </a:bodyPr>
              <a:lstStyle/>
              <a:p>
                <a:pPr algn="ctr"/>
                <a:r>
                  <a:rPr lang="en-US" sz="1050" b="1" dirty="0" smtClean="0">
                    <a:solidFill>
                      <a:schemeClr val="bg1">
                        <a:lumMod val="50000"/>
                      </a:schemeClr>
                    </a:solidFill>
                  </a:rPr>
                  <a:t>Web Logs</a:t>
                </a:r>
                <a:endParaRPr lang="en-IN" sz="1050" b="1" dirty="0" smtClean="0">
                  <a:solidFill>
                    <a:schemeClr val="bg1">
                      <a:lumMod val="50000"/>
                    </a:schemeClr>
                  </a:solidFill>
                </a:endParaRPr>
              </a:p>
            </p:txBody>
          </p:sp>
          <p:pic>
            <p:nvPicPr>
              <p:cNvPr id="106" name="Picture 25" descr="https://cdn0.iconfinder.com/data/icons/seo-smart-pack/128/grey_new_seo-40-512.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2795954" y="1491856"/>
                <a:ext cx="917574" cy="917574"/>
              </a:xfrm>
              <a:prstGeom prst="rect">
                <a:avLst/>
              </a:prstGeom>
              <a:noFill/>
            </p:spPr>
          </p:pic>
        </p:grpSp>
        <p:sp>
          <p:nvSpPr>
            <p:cNvPr id="101" name="Rounded Rectangle 100"/>
            <p:cNvSpPr/>
            <p:nvPr/>
          </p:nvSpPr>
          <p:spPr bwMode="auto">
            <a:xfrm>
              <a:off x="5824707" y="1836188"/>
              <a:ext cx="2636874" cy="739877"/>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rgbClr val="FFFFFF"/>
                  </a:solidFill>
                  <a:latin typeface="+mj-lt"/>
                  <a:cs typeface="Arial" charset="0"/>
                </a:rPr>
                <a:t>Awareness</a:t>
              </a:r>
              <a:r>
                <a:rPr lang="en-US" sz="1600" dirty="0" smtClean="0">
                  <a:solidFill>
                    <a:srgbClr val="FFFFFF"/>
                  </a:solidFill>
                  <a:latin typeface="+mj-lt"/>
                  <a:cs typeface="Arial" charset="0"/>
                </a:rPr>
                <a:t> </a:t>
              </a:r>
            </a:p>
            <a:p>
              <a:pPr algn="ctr" fontAlgn="base">
                <a:spcBef>
                  <a:spcPct val="0"/>
                </a:spcBef>
                <a:spcAft>
                  <a:spcPct val="0"/>
                </a:spcAft>
                <a:defRPr/>
              </a:pPr>
              <a:r>
                <a:rPr lang="en-US" sz="1600" dirty="0" smtClean="0">
                  <a:solidFill>
                    <a:srgbClr val="FFFFFF"/>
                  </a:solidFill>
                  <a:latin typeface="+mj-lt"/>
                  <a:cs typeface="Arial" charset="0"/>
                </a:rPr>
                <a:t>Consistent offer &amp; message</a:t>
              </a:r>
            </a:p>
            <a:p>
              <a:pPr marR="0" indent="0" algn="ctr" fontAlgn="base">
                <a:lnSpc>
                  <a:spcPct val="100000"/>
                </a:lnSpc>
                <a:spcBef>
                  <a:spcPct val="0"/>
                </a:spcBef>
                <a:spcAft>
                  <a:spcPct val="0"/>
                </a:spcAft>
                <a:buClrTx/>
                <a:buSzTx/>
                <a:buFontTx/>
                <a:buNone/>
                <a:tabLst/>
                <a:defRPr/>
              </a:pPr>
              <a:endParaRPr lang="en-US" sz="1600" dirty="0" smtClean="0">
                <a:solidFill>
                  <a:srgbClr val="FFFFFF"/>
                </a:solidFill>
                <a:latin typeface="+mj-lt"/>
                <a:cs typeface="Arial" charset="0"/>
              </a:endParaRPr>
            </a:p>
          </p:txBody>
        </p:sp>
        <p:sp>
          <p:nvSpPr>
            <p:cNvPr id="102" name="Rounded Rectangle 101"/>
            <p:cNvSpPr/>
            <p:nvPr/>
          </p:nvSpPr>
          <p:spPr bwMode="auto">
            <a:xfrm>
              <a:off x="5824707" y="2884819"/>
              <a:ext cx="2636874" cy="61046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rgbClr val="FFFFFF"/>
                  </a:solidFill>
                  <a:latin typeface="+mj-lt"/>
                  <a:cs typeface="Arial" charset="0"/>
                </a:rPr>
                <a:t>Engagement</a:t>
              </a:r>
              <a:endParaRPr lang="en-US" sz="1600" dirty="0" smtClean="0">
                <a:solidFill>
                  <a:srgbClr val="FFFFFF"/>
                </a:solidFill>
                <a:latin typeface="+mj-lt"/>
                <a:cs typeface="Arial" charset="0"/>
              </a:endParaRPr>
            </a:p>
            <a:p>
              <a:pPr algn="ctr" fontAlgn="base">
                <a:spcBef>
                  <a:spcPct val="0"/>
                </a:spcBef>
                <a:spcAft>
                  <a:spcPct val="0"/>
                </a:spcAft>
                <a:defRPr/>
              </a:pPr>
              <a:r>
                <a:rPr lang="en-US" sz="1600" dirty="0" smtClean="0">
                  <a:solidFill>
                    <a:srgbClr val="FFFFFF"/>
                  </a:solidFill>
                  <a:latin typeface="+mj-lt"/>
                  <a:cs typeface="Arial" charset="0"/>
                </a:rPr>
                <a:t>Promote &amp; Service</a:t>
              </a:r>
            </a:p>
            <a:p>
              <a:pPr marR="0" indent="0" algn="ctr" fontAlgn="base">
                <a:lnSpc>
                  <a:spcPct val="100000"/>
                </a:lnSpc>
                <a:spcBef>
                  <a:spcPct val="0"/>
                </a:spcBef>
                <a:spcAft>
                  <a:spcPct val="0"/>
                </a:spcAft>
                <a:buClrTx/>
                <a:buSzTx/>
                <a:buFontTx/>
                <a:buNone/>
                <a:tabLst/>
                <a:defRPr/>
              </a:pPr>
              <a:endParaRPr lang="en-US" sz="1600" dirty="0" smtClean="0">
                <a:solidFill>
                  <a:srgbClr val="FFFFFF"/>
                </a:solidFill>
                <a:latin typeface="+mj-lt"/>
                <a:cs typeface="Arial" charset="0"/>
              </a:endParaRPr>
            </a:p>
          </p:txBody>
        </p:sp>
        <p:sp>
          <p:nvSpPr>
            <p:cNvPr id="103" name="Rounded Rectangle 102"/>
            <p:cNvSpPr/>
            <p:nvPr/>
          </p:nvSpPr>
          <p:spPr bwMode="auto">
            <a:xfrm>
              <a:off x="5856582" y="3790435"/>
              <a:ext cx="2636874" cy="61046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rgbClr val="FFFFFF"/>
                  </a:solidFill>
                  <a:latin typeface="+mj-lt"/>
                  <a:cs typeface="Arial" charset="0"/>
                </a:rPr>
                <a:t>Conversion</a:t>
              </a:r>
              <a:endParaRPr lang="en-US" sz="1600" dirty="0" smtClean="0">
                <a:solidFill>
                  <a:srgbClr val="FFFFFF"/>
                </a:solidFill>
                <a:latin typeface="+mj-lt"/>
                <a:cs typeface="Arial" charset="0"/>
              </a:endParaRPr>
            </a:p>
            <a:p>
              <a:pPr algn="ctr" fontAlgn="base">
                <a:spcBef>
                  <a:spcPct val="0"/>
                </a:spcBef>
                <a:spcAft>
                  <a:spcPct val="0"/>
                </a:spcAft>
                <a:defRPr/>
              </a:pPr>
              <a:r>
                <a:rPr lang="en-US" sz="1600" dirty="0" smtClean="0">
                  <a:solidFill>
                    <a:srgbClr val="FFFFFF"/>
                  </a:solidFill>
                  <a:latin typeface="+mj-lt"/>
                  <a:cs typeface="Arial" charset="0"/>
                </a:rPr>
                <a:t>Personalize &amp; Convert</a:t>
              </a:r>
            </a:p>
            <a:p>
              <a:pPr marR="0" indent="0" algn="ctr" fontAlgn="base">
                <a:lnSpc>
                  <a:spcPct val="100000"/>
                </a:lnSpc>
                <a:spcBef>
                  <a:spcPct val="0"/>
                </a:spcBef>
                <a:spcAft>
                  <a:spcPct val="0"/>
                </a:spcAft>
                <a:buClrTx/>
                <a:buSzTx/>
                <a:buFontTx/>
                <a:buNone/>
                <a:tabLst/>
                <a:defRPr/>
              </a:pPr>
              <a:endParaRPr lang="en-US" sz="1600" dirty="0" smtClean="0">
                <a:solidFill>
                  <a:srgbClr val="FFFFFF"/>
                </a:solidFill>
                <a:latin typeface="+mj-lt"/>
                <a:cs typeface="Arial" charset="0"/>
              </a:endParaRPr>
            </a:p>
          </p:txBody>
        </p:sp>
        <p:sp>
          <p:nvSpPr>
            <p:cNvPr id="104" name="Rounded Rectangle 103"/>
            <p:cNvSpPr/>
            <p:nvPr/>
          </p:nvSpPr>
          <p:spPr bwMode="auto">
            <a:xfrm>
              <a:off x="5850342" y="4805534"/>
              <a:ext cx="2636874" cy="61046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rgbClr val="FFFFFF"/>
                  </a:solidFill>
                  <a:latin typeface="+mj-lt"/>
                  <a:cs typeface="Arial" charset="0"/>
                </a:rPr>
                <a:t>Service</a:t>
              </a:r>
              <a:endParaRPr lang="en-US" sz="1600" dirty="0" smtClean="0">
                <a:solidFill>
                  <a:srgbClr val="FFFFFF"/>
                </a:solidFill>
                <a:latin typeface="+mj-lt"/>
                <a:cs typeface="Arial" charset="0"/>
              </a:endParaRPr>
            </a:p>
            <a:p>
              <a:pPr marR="0" indent="0" algn="ctr" fontAlgn="base">
                <a:lnSpc>
                  <a:spcPct val="100000"/>
                </a:lnSpc>
                <a:spcBef>
                  <a:spcPct val="0"/>
                </a:spcBef>
                <a:spcAft>
                  <a:spcPct val="0"/>
                </a:spcAft>
                <a:buClrTx/>
                <a:buSzTx/>
                <a:buFontTx/>
                <a:buNone/>
                <a:tabLst/>
                <a:defRPr/>
              </a:pPr>
              <a:r>
                <a:rPr lang="en-US" sz="1600" dirty="0" smtClean="0">
                  <a:solidFill>
                    <a:srgbClr val="FFFFFF"/>
                  </a:solidFill>
                  <a:latin typeface="+mj-lt"/>
                  <a:cs typeface="Arial" charset="0"/>
                </a:rPr>
                <a:t>Offer on digital channels</a:t>
              </a:r>
            </a:p>
          </p:txBody>
        </p:sp>
      </p:grpSp>
      <p:sp>
        <p:nvSpPr>
          <p:cNvPr id="2" name="Isosceles Triangle 1"/>
          <p:cNvSpPr/>
          <p:nvPr/>
        </p:nvSpPr>
        <p:spPr>
          <a:xfrm rot="5400000">
            <a:off x="2284445" y="3304938"/>
            <a:ext cx="4638697" cy="33521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p:cNvSpPr/>
          <p:nvPr/>
        </p:nvSpPr>
        <p:spPr>
          <a:xfrm rot="5400000">
            <a:off x="7334862" y="3428624"/>
            <a:ext cx="4638697" cy="335217"/>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bwMode="auto">
          <a:xfrm>
            <a:off x="9927993" y="1267216"/>
            <a:ext cx="1932313" cy="855831"/>
          </a:xfrm>
          <a:prstGeom prst="roundRect">
            <a:avLst/>
          </a:prstGeom>
          <a:solidFill>
            <a:schemeClr val="tx2">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chemeClr val="accent1">
                    <a:lumMod val="50000"/>
                  </a:schemeClr>
                </a:solidFill>
                <a:latin typeface="+mj-lt"/>
                <a:cs typeface="Arial" charset="0"/>
              </a:rPr>
              <a:t>No. of Followers, </a:t>
            </a:r>
          </a:p>
          <a:p>
            <a:pPr algn="ctr" fontAlgn="base">
              <a:spcBef>
                <a:spcPct val="0"/>
              </a:spcBef>
              <a:spcAft>
                <a:spcPct val="0"/>
              </a:spcAft>
              <a:defRPr/>
            </a:pPr>
            <a:r>
              <a:rPr lang="en-US" sz="1600" b="1" dirty="0" smtClean="0">
                <a:solidFill>
                  <a:schemeClr val="accent1">
                    <a:lumMod val="50000"/>
                  </a:schemeClr>
                </a:solidFill>
                <a:latin typeface="+mj-lt"/>
                <a:cs typeface="Arial" charset="0"/>
              </a:rPr>
              <a:t>Impressions, Web traffic  etc.</a:t>
            </a:r>
            <a:endParaRPr lang="en-US" sz="1600" dirty="0" smtClean="0">
              <a:solidFill>
                <a:schemeClr val="accent1">
                  <a:lumMod val="50000"/>
                </a:schemeClr>
              </a:solidFill>
              <a:latin typeface="+mj-lt"/>
              <a:cs typeface="Arial" charset="0"/>
            </a:endParaRPr>
          </a:p>
          <a:p>
            <a:pPr marR="0" indent="0" algn="ctr" fontAlgn="base">
              <a:lnSpc>
                <a:spcPct val="100000"/>
              </a:lnSpc>
              <a:spcBef>
                <a:spcPct val="0"/>
              </a:spcBef>
              <a:spcAft>
                <a:spcPct val="0"/>
              </a:spcAft>
              <a:buClrTx/>
              <a:buSzTx/>
              <a:buFontTx/>
              <a:buNone/>
              <a:tabLst/>
              <a:defRPr/>
            </a:pPr>
            <a:endParaRPr lang="en-US" sz="1600" dirty="0" smtClean="0">
              <a:solidFill>
                <a:schemeClr val="accent1">
                  <a:lumMod val="50000"/>
                </a:schemeClr>
              </a:solidFill>
              <a:latin typeface="+mj-lt"/>
              <a:cs typeface="Arial" charset="0"/>
            </a:endParaRPr>
          </a:p>
        </p:txBody>
      </p:sp>
      <p:sp>
        <p:nvSpPr>
          <p:cNvPr id="115" name="Rounded Rectangle 114"/>
          <p:cNvSpPr/>
          <p:nvPr/>
        </p:nvSpPr>
        <p:spPr bwMode="auto">
          <a:xfrm>
            <a:off x="9927993" y="2505912"/>
            <a:ext cx="1932313" cy="716846"/>
          </a:xfrm>
          <a:prstGeom prst="roundRect">
            <a:avLst/>
          </a:prstGeom>
          <a:solidFill>
            <a:schemeClr val="tx2">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chemeClr val="accent1">
                    <a:lumMod val="50000"/>
                  </a:schemeClr>
                </a:solidFill>
                <a:latin typeface="+mj-lt"/>
                <a:cs typeface="Arial" charset="0"/>
              </a:rPr>
              <a:t># of Retweets, time on page, time on app</a:t>
            </a:r>
            <a:endParaRPr lang="en-US" sz="1600" dirty="0" smtClean="0">
              <a:solidFill>
                <a:schemeClr val="accent1">
                  <a:lumMod val="50000"/>
                </a:schemeClr>
              </a:solidFill>
              <a:latin typeface="+mj-lt"/>
              <a:cs typeface="Arial" charset="0"/>
            </a:endParaRPr>
          </a:p>
        </p:txBody>
      </p:sp>
      <p:sp>
        <p:nvSpPr>
          <p:cNvPr id="116" name="Rounded Rectangle 115"/>
          <p:cNvSpPr/>
          <p:nvPr/>
        </p:nvSpPr>
        <p:spPr bwMode="auto">
          <a:xfrm>
            <a:off x="9959868" y="3789025"/>
            <a:ext cx="1932313" cy="818229"/>
          </a:xfrm>
          <a:prstGeom prst="roundRect">
            <a:avLst/>
          </a:prstGeom>
          <a:solidFill>
            <a:schemeClr val="tx2">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chemeClr val="accent1">
                    <a:lumMod val="50000"/>
                  </a:schemeClr>
                </a:solidFill>
                <a:latin typeface="+mj-lt"/>
                <a:cs typeface="Arial" charset="0"/>
              </a:rPr>
              <a:t>Clicks, Leads, </a:t>
            </a:r>
          </a:p>
          <a:p>
            <a:pPr algn="ctr" fontAlgn="base">
              <a:spcBef>
                <a:spcPct val="0"/>
              </a:spcBef>
              <a:spcAft>
                <a:spcPct val="0"/>
              </a:spcAft>
              <a:defRPr/>
            </a:pPr>
            <a:r>
              <a:rPr lang="en-US" sz="1600" b="1" dirty="0" smtClean="0">
                <a:solidFill>
                  <a:schemeClr val="accent1">
                    <a:lumMod val="50000"/>
                  </a:schemeClr>
                </a:solidFill>
                <a:latin typeface="+mj-lt"/>
                <a:cs typeface="Arial" charset="0"/>
              </a:rPr>
              <a:t>Revenue, Conversion Rates</a:t>
            </a:r>
            <a:endParaRPr lang="en-US" sz="1600" dirty="0" smtClean="0">
              <a:solidFill>
                <a:schemeClr val="accent1">
                  <a:lumMod val="50000"/>
                </a:schemeClr>
              </a:solidFill>
              <a:latin typeface="+mj-lt"/>
              <a:cs typeface="Arial" charset="0"/>
            </a:endParaRPr>
          </a:p>
          <a:p>
            <a:pPr marR="0" indent="0" algn="ctr" fontAlgn="base">
              <a:lnSpc>
                <a:spcPct val="100000"/>
              </a:lnSpc>
              <a:spcBef>
                <a:spcPct val="0"/>
              </a:spcBef>
              <a:spcAft>
                <a:spcPct val="0"/>
              </a:spcAft>
              <a:buClrTx/>
              <a:buSzTx/>
              <a:buFontTx/>
              <a:buNone/>
              <a:tabLst/>
              <a:defRPr/>
            </a:pPr>
            <a:endParaRPr lang="en-US" sz="1600" dirty="0" smtClean="0">
              <a:solidFill>
                <a:schemeClr val="accent1">
                  <a:lumMod val="50000"/>
                </a:schemeClr>
              </a:solidFill>
              <a:latin typeface="+mj-lt"/>
              <a:cs typeface="Arial" charset="0"/>
            </a:endParaRPr>
          </a:p>
        </p:txBody>
      </p:sp>
      <p:sp>
        <p:nvSpPr>
          <p:cNvPr id="117" name="Rounded Rectangle 116"/>
          <p:cNvSpPr/>
          <p:nvPr/>
        </p:nvSpPr>
        <p:spPr bwMode="auto">
          <a:xfrm>
            <a:off x="9953628" y="5072139"/>
            <a:ext cx="1932313" cy="610463"/>
          </a:xfrm>
          <a:prstGeom prst="roundRect">
            <a:avLst/>
          </a:prstGeom>
          <a:solidFill>
            <a:schemeClr val="tx2">
              <a:lumMod val="20000"/>
              <a:lumOff val="8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chemeClr val="accent1">
                    <a:lumMod val="50000"/>
                  </a:schemeClr>
                </a:solidFill>
                <a:latin typeface="+mj-lt"/>
                <a:cs typeface="Arial" charset="0"/>
              </a:rPr>
              <a:t>Sign-ups, NPS, </a:t>
            </a:r>
          </a:p>
          <a:p>
            <a:pPr algn="ctr" fontAlgn="base">
              <a:spcBef>
                <a:spcPct val="0"/>
              </a:spcBef>
              <a:spcAft>
                <a:spcPct val="0"/>
              </a:spcAft>
              <a:defRPr/>
            </a:pPr>
            <a:r>
              <a:rPr lang="en-US" sz="1600" b="1" dirty="0" smtClean="0">
                <a:solidFill>
                  <a:schemeClr val="accent1">
                    <a:lumMod val="50000"/>
                  </a:schemeClr>
                </a:solidFill>
                <a:latin typeface="+mj-lt"/>
                <a:cs typeface="Arial" charset="0"/>
              </a:rPr>
              <a:t>R-F-M</a:t>
            </a:r>
            <a:endParaRPr lang="en-US" sz="1600" dirty="0" smtClean="0">
              <a:solidFill>
                <a:schemeClr val="accent1">
                  <a:lumMod val="50000"/>
                </a:schemeClr>
              </a:solidFill>
              <a:latin typeface="+mj-lt"/>
              <a:cs typeface="Arial" charset="0"/>
            </a:endParaRPr>
          </a:p>
        </p:txBody>
      </p:sp>
      <p:sp>
        <p:nvSpPr>
          <p:cNvPr id="118" name="Shape 117"/>
          <p:cNvSpPr/>
          <p:nvPr/>
        </p:nvSpPr>
        <p:spPr>
          <a:xfrm>
            <a:off x="165536" y="3863578"/>
            <a:ext cx="1632620" cy="1327981"/>
          </a:xfrm>
          <a:prstGeom prst="leftCircularArrow">
            <a:avLst>
              <a:gd name="adj1" fmla="val 10980"/>
              <a:gd name="adj2" fmla="val 1142322"/>
              <a:gd name="adj3" fmla="val 6300000"/>
              <a:gd name="adj4" fmla="val 18900000"/>
              <a:gd name="adj5" fmla="val 12500"/>
            </a:avLst>
          </a:prstGeom>
          <a:solidFill>
            <a:srgbClr val="082A6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9" name="Oval 118"/>
          <p:cNvSpPr/>
          <p:nvPr/>
        </p:nvSpPr>
        <p:spPr>
          <a:xfrm>
            <a:off x="556101" y="4333427"/>
            <a:ext cx="313344" cy="33760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solidFill>
                  <a:schemeClr val="tx1"/>
                </a:solidFill>
              </a:rPr>
              <a:t>4</a:t>
            </a:r>
            <a:endParaRPr lang="en-IN" sz="1400" b="1" dirty="0">
              <a:solidFill>
                <a:schemeClr val="tx1"/>
              </a:solidFill>
            </a:endParaRPr>
          </a:p>
        </p:txBody>
      </p:sp>
      <p:sp>
        <p:nvSpPr>
          <p:cNvPr id="120" name="Rectangle 119"/>
          <p:cNvSpPr/>
          <p:nvPr/>
        </p:nvSpPr>
        <p:spPr>
          <a:xfrm>
            <a:off x="897238" y="4355783"/>
            <a:ext cx="797206" cy="338554"/>
          </a:xfrm>
          <a:prstGeom prst="rect">
            <a:avLst/>
          </a:prstGeom>
        </p:spPr>
        <p:txBody>
          <a:bodyPr wrap="none">
            <a:spAutoFit/>
          </a:bodyPr>
          <a:lstStyle/>
          <a:p>
            <a:pPr lvl="0"/>
            <a:r>
              <a:rPr lang="en-IN" sz="1600" b="1" dirty="0" smtClean="0"/>
              <a:t>Service</a:t>
            </a:r>
            <a:endParaRPr lang="en-IN" sz="1600" b="1" dirty="0"/>
          </a:p>
        </p:txBody>
      </p:sp>
      <p:sp>
        <p:nvSpPr>
          <p:cNvPr id="121" name="Rounded Rectangle 120"/>
          <p:cNvSpPr/>
          <p:nvPr/>
        </p:nvSpPr>
        <p:spPr bwMode="auto">
          <a:xfrm>
            <a:off x="6474826" y="5268438"/>
            <a:ext cx="2636874" cy="61046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anchor="t"/>
          <a:lstStyle/>
          <a:p>
            <a:pPr algn="ctr" fontAlgn="base">
              <a:spcBef>
                <a:spcPct val="0"/>
              </a:spcBef>
              <a:spcAft>
                <a:spcPct val="0"/>
              </a:spcAft>
              <a:defRPr/>
            </a:pPr>
            <a:r>
              <a:rPr lang="en-US" sz="1600" b="1" dirty="0" smtClean="0">
                <a:solidFill>
                  <a:srgbClr val="FFFFFF"/>
                </a:solidFill>
                <a:latin typeface="+mj-lt"/>
                <a:cs typeface="Arial" charset="0"/>
              </a:rPr>
              <a:t>Loyalty</a:t>
            </a:r>
            <a:endParaRPr lang="en-US" sz="1600" dirty="0" smtClean="0">
              <a:solidFill>
                <a:srgbClr val="FFFFFF"/>
              </a:solidFill>
              <a:latin typeface="+mj-lt"/>
              <a:cs typeface="Arial" charset="0"/>
            </a:endParaRPr>
          </a:p>
          <a:p>
            <a:pPr marR="0" indent="0" algn="ctr" fontAlgn="base">
              <a:lnSpc>
                <a:spcPct val="100000"/>
              </a:lnSpc>
              <a:spcBef>
                <a:spcPct val="0"/>
              </a:spcBef>
              <a:spcAft>
                <a:spcPct val="0"/>
              </a:spcAft>
              <a:buClrTx/>
              <a:buSzTx/>
              <a:buFontTx/>
              <a:buNone/>
              <a:tabLst/>
              <a:defRPr/>
            </a:pPr>
            <a:r>
              <a:rPr lang="en-US" sz="1600" dirty="0" smtClean="0">
                <a:solidFill>
                  <a:srgbClr val="FFFFFF"/>
                </a:solidFill>
                <a:latin typeface="+mj-lt"/>
                <a:cs typeface="Arial" charset="0"/>
              </a:rPr>
              <a:t>Increase satisfaction &amp; value</a:t>
            </a:r>
          </a:p>
        </p:txBody>
      </p:sp>
    </p:spTree>
    <p:extLst>
      <p:ext uri="{BB962C8B-B14F-4D97-AF65-F5344CB8AC3E}">
        <p14:creationId xmlns:p14="http://schemas.microsoft.com/office/powerpoint/2010/main" val="3510512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flipH="1">
            <a:off x="0" y="6311900"/>
            <a:ext cx="12192000" cy="232833"/>
          </a:xfrm>
          <a:prstGeom prst="rect">
            <a:avLst/>
          </a:prstGeom>
        </p:spPr>
      </p:pic>
      <p:sp>
        <p:nvSpPr>
          <p:cNvPr id="6" name="Rectangle 5"/>
          <p:cNvSpPr/>
          <p:nvPr/>
        </p:nvSpPr>
        <p:spPr>
          <a:xfrm>
            <a:off x="6045994" y="6572578"/>
            <a:ext cx="6096000" cy="230832"/>
          </a:xfrm>
          <a:prstGeom prst="rect">
            <a:avLst/>
          </a:prstGeom>
        </p:spPr>
        <p:txBody>
          <a:bodyPr>
            <a:spAutoFit/>
          </a:bodyPr>
          <a:lstStyle/>
          <a:p>
            <a:pPr algn="r"/>
            <a:r>
              <a:rPr lang="en-IN" sz="900"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prstClr val="black">
                  <a:lumMod val="50000"/>
                  <a:lumOff val="50000"/>
                </a:prstClr>
              </a:solidFill>
              <a:latin typeface="Leelawadee UI" panose="020B0502040204020203" pitchFamily="34" charset="-34"/>
              <a:ea typeface="Calibri" panose="020F0502020204030204" pitchFamily="34" charset="0"/>
              <a:cs typeface="Leelawadee UI" panose="020B0502040204020203" pitchFamily="34" charset="-34"/>
            </a:endParaRPr>
          </a:p>
        </p:txBody>
      </p:sp>
      <p:grpSp>
        <p:nvGrpSpPr>
          <p:cNvPr id="12" name="Group 11"/>
          <p:cNvGrpSpPr/>
          <p:nvPr/>
        </p:nvGrpSpPr>
        <p:grpSpPr>
          <a:xfrm>
            <a:off x="1" y="357345"/>
            <a:ext cx="12192000" cy="523220"/>
            <a:chOff x="1" y="291779"/>
            <a:chExt cx="12192000" cy="523220"/>
          </a:xfrm>
        </p:grpSpPr>
        <p:cxnSp>
          <p:nvCxnSpPr>
            <p:cNvPr id="15" name="Straight Connector 14"/>
            <p:cNvCxnSpPr/>
            <p:nvPr/>
          </p:nvCxnSpPr>
          <p:spPr>
            <a:xfrm>
              <a:off x="1" y="567627"/>
              <a:ext cx="121920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661240" y="291779"/>
              <a:ext cx="4869539" cy="523220"/>
            </a:xfrm>
            <a:prstGeom prst="rect">
              <a:avLst/>
            </a:prstGeom>
            <a:solidFill>
              <a:schemeClr val="bg1"/>
            </a:solidFill>
          </p:spPr>
          <p:txBody>
            <a:bodyPr wrap="none" anchor="ctr">
              <a:spAutoFit/>
            </a:bodyPr>
            <a:lstStyle/>
            <a:p>
              <a:pPr algn="ctr"/>
              <a:r>
                <a:rPr lang="en-IN" sz="2800" b="1" dirty="0" smtClean="0">
                  <a:solidFill>
                    <a:srgbClr val="0070C0"/>
                  </a:solidFill>
                  <a:latin typeface="Leelawadee UI" panose="020B0502040204020203" pitchFamily="34" charset="-34"/>
                  <a:cs typeface="Leelawadee UI" panose="020B0502040204020203" pitchFamily="34" charset="-34"/>
                </a:rPr>
                <a:t>Step 2 – Gather Digital Data</a:t>
              </a:r>
            </a:p>
          </p:txBody>
        </p:sp>
      </p:grpSp>
      <p:grpSp>
        <p:nvGrpSpPr>
          <p:cNvPr id="57" name="Group 56"/>
          <p:cNvGrpSpPr/>
          <p:nvPr/>
        </p:nvGrpSpPr>
        <p:grpSpPr>
          <a:xfrm>
            <a:off x="378991" y="5489215"/>
            <a:ext cx="11591273" cy="646331"/>
            <a:chOff x="4264541" y="5424951"/>
            <a:chExt cx="11591273" cy="646331"/>
          </a:xfrm>
        </p:grpSpPr>
        <p:sp>
          <p:nvSpPr>
            <p:cNvPr id="58" name="Rectangle 57"/>
            <p:cNvSpPr/>
            <p:nvPr/>
          </p:nvSpPr>
          <p:spPr>
            <a:xfrm>
              <a:off x="4790052" y="5424951"/>
              <a:ext cx="11065762" cy="646331"/>
            </a:xfrm>
            <a:prstGeom prst="rect">
              <a:avLst/>
            </a:prstGeom>
          </p:spPr>
          <p:txBody>
            <a:bodyPr wrap="square" anchor="ctr">
              <a:spAutoFit/>
            </a:bodyPr>
            <a:lstStyle/>
            <a:p>
              <a:pPr lvl="0" algn="ctr"/>
              <a:r>
                <a:rPr lang="en-US" dirty="0">
                  <a:solidFill>
                    <a:srgbClr val="002060"/>
                  </a:solidFill>
                  <a:latin typeface="Century Gothic"/>
                </a:rPr>
                <a:t>In a world where digital data is exponentially </a:t>
              </a:r>
              <a:r>
                <a:rPr lang="en-US" dirty="0" smtClean="0">
                  <a:solidFill>
                    <a:srgbClr val="002060"/>
                  </a:solidFill>
                  <a:latin typeface="Century Gothic"/>
                </a:rPr>
                <a:t>exploding, an exploratory mindset will help gather data – which is of use today, but also which could be of use tomorrow </a:t>
              </a:r>
              <a:endParaRPr lang="en-US" dirty="0">
                <a:solidFill>
                  <a:srgbClr val="002060"/>
                </a:solidFill>
                <a:latin typeface="Century Gothic"/>
              </a:endParaRPr>
            </a:p>
          </p:txBody>
        </p:sp>
        <p:pic>
          <p:nvPicPr>
            <p:cNvPr id="60" name="Picture 5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64541" y="5496746"/>
              <a:ext cx="502740" cy="502740"/>
            </a:xfrm>
            <a:prstGeom prst="rect">
              <a:avLst/>
            </a:prstGeom>
          </p:spPr>
        </p:pic>
      </p:grpSp>
      <p:grpSp>
        <p:nvGrpSpPr>
          <p:cNvPr id="16" name="Group 15"/>
          <p:cNvGrpSpPr/>
          <p:nvPr/>
        </p:nvGrpSpPr>
        <p:grpSpPr>
          <a:xfrm>
            <a:off x="169346" y="1318766"/>
            <a:ext cx="11853309" cy="3810114"/>
            <a:chOff x="68740" y="1191766"/>
            <a:chExt cx="11853309" cy="3810114"/>
          </a:xfrm>
        </p:grpSpPr>
        <p:grpSp>
          <p:nvGrpSpPr>
            <p:cNvPr id="9" name="Group 8"/>
            <p:cNvGrpSpPr/>
            <p:nvPr/>
          </p:nvGrpSpPr>
          <p:grpSpPr>
            <a:xfrm>
              <a:off x="2465139" y="1191766"/>
              <a:ext cx="2267712" cy="3810114"/>
              <a:chOff x="2505904" y="1222246"/>
              <a:chExt cx="2267712" cy="3810114"/>
            </a:xfrm>
          </p:grpSpPr>
          <p:sp>
            <p:nvSpPr>
              <p:cNvPr id="43" name="Rectangle 42"/>
              <p:cNvSpPr/>
              <p:nvPr/>
            </p:nvSpPr>
            <p:spPr>
              <a:xfrm>
                <a:off x="2505904" y="1222246"/>
                <a:ext cx="2267712" cy="38101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a:solidFill>
                    <a:srgbClr val="002060"/>
                  </a:solidFill>
                  <a:latin typeface="Leelawadee UI" panose="020B0502040204020203" pitchFamily="34" charset="-34"/>
                  <a:cs typeface="Leelawadee UI" panose="020B0502040204020203" pitchFamily="34" charset="-34"/>
                </a:endParaRPr>
              </a:p>
              <a:p>
                <a:pPr algn="ctr"/>
                <a:r>
                  <a:rPr lang="en-US" sz="3600" b="1" dirty="0" smtClean="0">
                    <a:solidFill>
                      <a:srgbClr val="002060"/>
                    </a:solidFill>
                    <a:latin typeface="Leelawadee UI" panose="020B0502040204020203" pitchFamily="34" charset="-34"/>
                    <a:cs typeface="Leelawadee UI" panose="020B0502040204020203" pitchFamily="34" charset="-34"/>
                  </a:rPr>
                  <a:t>2x</a:t>
                </a:r>
                <a:endParaRPr lang="en-US" sz="3200" b="1" dirty="0" smtClean="0">
                  <a:solidFill>
                    <a:srgbClr val="002060"/>
                  </a:solidFill>
                  <a:latin typeface="Leelawadee UI" panose="020B0502040204020203" pitchFamily="34" charset="-34"/>
                  <a:cs typeface="Leelawadee UI" panose="020B0502040204020203" pitchFamily="34" charset="-34"/>
                </a:endParaRPr>
              </a:p>
              <a:p>
                <a:pPr algn="ctr"/>
                <a:r>
                  <a:rPr lang="en-US" sz="1600" dirty="0" smtClean="0">
                    <a:solidFill>
                      <a:srgbClr val="002060"/>
                    </a:solidFill>
                    <a:latin typeface="Leelawadee UI" panose="020B0502040204020203" pitchFamily="34" charset="-34"/>
                    <a:cs typeface="Leelawadee UI" panose="020B0502040204020203" pitchFamily="34" charset="-34"/>
                  </a:rPr>
                  <a:t>increase </a:t>
                </a:r>
                <a:r>
                  <a:rPr lang="en-US" sz="1600" dirty="0">
                    <a:solidFill>
                      <a:srgbClr val="002060"/>
                    </a:solidFill>
                    <a:latin typeface="Leelawadee UI" panose="020B0502040204020203" pitchFamily="34" charset="-34"/>
                    <a:cs typeface="Leelawadee UI" panose="020B0502040204020203" pitchFamily="34" charset="-34"/>
                  </a:rPr>
                  <a:t>in "near me" search interest in </a:t>
                </a:r>
                <a:r>
                  <a:rPr lang="en-US" sz="1600" dirty="0" smtClean="0">
                    <a:solidFill>
                      <a:srgbClr val="002060"/>
                    </a:solidFill>
                    <a:latin typeface="Leelawadee UI" panose="020B0502040204020203" pitchFamily="34" charset="-34"/>
                    <a:cs typeface="Leelawadee UI" panose="020B0502040204020203" pitchFamily="34" charset="-34"/>
                  </a:rPr>
                  <a:t>2015</a:t>
                </a:r>
                <a:endParaRPr lang="en-US" sz="1600" dirty="0">
                  <a:solidFill>
                    <a:srgbClr val="002060"/>
                  </a:solidFill>
                  <a:latin typeface="Leelawadee UI" panose="020B0502040204020203" pitchFamily="34" charset="-34"/>
                  <a:cs typeface="Leelawadee UI" panose="020B0502040204020203" pitchFamily="34" charset="-34"/>
                </a:endParaRPr>
              </a:p>
            </p:txBody>
          </p:sp>
          <p:pic>
            <p:nvPicPr>
              <p:cNvPr id="50" name="Picture 6" descr="Related imag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779332" y="1262474"/>
                <a:ext cx="1720857" cy="17672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3" name="Picture 14" descr="Related imag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21512" y="4207551"/>
                <a:ext cx="960438" cy="644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8740" y="1191766"/>
              <a:ext cx="2267712" cy="3810114"/>
              <a:chOff x="363686" y="1191766"/>
              <a:chExt cx="2267712" cy="3810114"/>
            </a:xfrm>
          </p:grpSpPr>
          <p:sp>
            <p:nvSpPr>
              <p:cNvPr id="48" name="Rectangle 47"/>
              <p:cNvSpPr/>
              <p:nvPr/>
            </p:nvSpPr>
            <p:spPr>
              <a:xfrm>
                <a:off x="363686" y="1191766"/>
                <a:ext cx="2267712" cy="38101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r>
                  <a:rPr lang="en-US" sz="3600" b="1" dirty="0" smtClean="0">
                    <a:solidFill>
                      <a:srgbClr val="002060"/>
                    </a:solidFill>
                    <a:latin typeface="Leelawadee UI" panose="020B0502040204020203" pitchFamily="34" charset="-34"/>
                    <a:cs typeface="Leelawadee UI" panose="020B0502040204020203" pitchFamily="34" charset="-34"/>
                  </a:rPr>
                  <a:t>3.5 B</a:t>
                </a:r>
                <a:endParaRPr lang="en-US" dirty="0" smtClean="0">
                  <a:solidFill>
                    <a:srgbClr val="002060"/>
                  </a:solidFill>
                  <a:latin typeface="Leelawadee UI" panose="020B0502040204020203" pitchFamily="34" charset="-34"/>
                  <a:cs typeface="Leelawadee UI" panose="020B0502040204020203" pitchFamily="34" charset="-34"/>
                </a:endParaRPr>
              </a:p>
              <a:p>
                <a:pPr algn="ctr"/>
                <a:r>
                  <a:rPr lang="en-US" sz="1600" dirty="0" smtClean="0">
                    <a:solidFill>
                      <a:srgbClr val="002060"/>
                    </a:solidFill>
                    <a:latin typeface="Leelawadee UI" panose="020B0502040204020203" pitchFamily="34" charset="-34"/>
                    <a:cs typeface="Leelawadee UI" panose="020B0502040204020203" pitchFamily="34" charset="-34"/>
                  </a:rPr>
                  <a:t>Searches on Google per day</a:t>
                </a:r>
                <a:endParaRPr lang="en-US" sz="1600" dirty="0">
                  <a:solidFill>
                    <a:srgbClr val="002060"/>
                  </a:solidFill>
                  <a:latin typeface="Leelawadee UI" panose="020B0502040204020203" pitchFamily="34" charset="-34"/>
                  <a:cs typeface="Leelawadee UI" panose="020B0502040204020203" pitchFamily="34" charset="-34"/>
                </a:endParaRPr>
              </a:p>
            </p:txBody>
          </p:sp>
          <p:pic>
            <p:nvPicPr>
              <p:cNvPr id="49" name="Picture 4" descr="Related image"/>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96102" y="1262474"/>
                <a:ext cx="1802880" cy="175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4" name="Picture 16" descr="http://qualiente.fr/images/formation-positionnement-sur-le-web.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40487" y="4265710"/>
                <a:ext cx="1638053" cy="586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257937" y="1191766"/>
              <a:ext cx="2267712" cy="3810114"/>
              <a:chOff x="7173774" y="1222246"/>
              <a:chExt cx="2267712" cy="3810114"/>
            </a:xfrm>
          </p:grpSpPr>
          <p:sp>
            <p:nvSpPr>
              <p:cNvPr id="45" name="Rectangle 44"/>
              <p:cNvSpPr/>
              <p:nvPr/>
            </p:nvSpPr>
            <p:spPr>
              <a:xfrm>
                <a:off x="7173774" y="1222246"/>
                <a:ext cx="2267712" cy="38101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r>
                  <a:rPr lang="en-US" sz="3600" b="1" dirty="0" smtClean="0">
                    <a:solidFill>
                      <a:srgbClr val="002060"/>
                    </a:solidFill>
                    <a:latin typeface="Leelawadee UI" panose="020B0502040204020203" pitchFamily="34" charset="-34"/>
                    <a:cs typeface="Leelawadee UI" panose="020B0502040204020203" pitchFamily="34" charset="-34"/>
                  </a:rPr>
                  <a:t>82%</a:t>
                </a:r>
              </a:p>
              <a:p>
                <a:pPr algn="ctr"/>
                <a:r>
                  <a:rPr lang="en-US" sz="1600" dirty="0">
                    <a:solidFill>
                      <a:srgbClr val="002060"/>
                    </a:solidFill>
                    <a:latin typeface="Leelawadee UI" panose="020B0502040204020203" pitchFamily="34" charset="-34"/>
                    <a:cs typeface="Leelawadee UI" panose="020B0502040204020203" pitchFamily="34" charset="-34"/>
                  </a:rPr>
                  <a:t>of smartphone users consult their phones while in a </a:t>
                </a:r>
                <a:r>
                  <a:rPr lang="en-US" sz="1600" dirty="0" smtClean="0">
                    <a:solidFill>
                      <a:srgbClr val="002060"/>
                    </a:solidFill>
                    <a:latin typeface="Leelawadee UI" panose="020B0502040204020203" pitchFamily="34" charset="-34"/>
                    <a:cs typeface="Leelawadee UI" panose="020B0502040204020203" pitchFamily="34" charset="-34"/>
                  </a:rPr>
                  <a:t>store</a:t>
                </a:r>
                <a:endParaRPr lang="en-US" sz="1600" dirty="0">
                  <a:solidFill>
                    <a:srgbClr val="002060"/>
                  </a:solidFill>
                  <a:latin typeface="Leelawadee UI" panose="020B0502040204020203" pitchFamily="34" charset="-34"/>
                  <a:cs typeface="Leelawadee UI" panose="020B0502040204020203" pitchFamily="34" charset="-34"/>
                </a:endParaRPr>
              </a:p>
            </p:txBody>
          </p:sp>
          <p:pic>
            <p:nvPicPr>
              <p:cNvPr id="52" name="Picture 10" descr="https://encrypted-tbn2.gstatic.com/images?q=tbn:ANd9GcRqGMreZUq5PWrFVPeSXnElaLP7gsINhgvvkVurgpAYfKKtZRycaw"/>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288907" y="1262473"/>
                <a:ext cx="2037446" cy="17549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5" name="Picture 18" descr="https://localwiki.org/ftl/shopping/_files/shopping-cart.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026523" y="4447682"/>
                <a:ext cx="486157" cy="4602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61538" y="1191766"/>
              <a:ext cx="2267712" cy="3810114"/>
              <a:chOff x="4636190" y="1222246"/>
              <a:chExt cx="2267712" cy="3810114"/>
            </a:xfrm>
          </p:grpSpPr>
          <p:sp>
            <p:nvSpPr>
              <p:cNvPr id="44" name="Rectangle 43"/>
              <p:cNvSpPr/>
              <p:nvPr/>
            </p:nvSpPr>
            <p:spPr>
              <a:xfrm>
                <a:off x="4636190" y="1222246"/>
                <a:ext cx="2267712" cy="38101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r>
                  <a:rPr lang="en-US" sz="3600" b="1" dirty="0" smtClean="0">
                    <a:solidFill>
                      <a:srgbClr val="002060"/>
                    </a:solidFill>
                    <a:latin typeface="Leelawadee UI" panose="020B0502040204020203" pitchFamily="34" charset="-34"/>
                    <a:cs typeface="Leelawadee UI" panose="020B0502040204020203" pitchFamily="34" charset="-34"/>
                  </a:rPr>
                  <a:t>100 M</a:t>
                </a:r>
              </a:p>
              <a:p>
                <a:pPr algn="ctr"/>
                <a:r>
                  <a:rPr lang="en-US" sz="1600" dirty="0">
                    <a:solidFill>
                      <a:srgbClr val="002060"/>
                    </a:solidFill>
                    <a:latin typeface="Leelawadee UI" panose="020B0502040204020203" pitchFamily="34" charset="-34"/>
                    <a:cs typeface="Leelawadee UI" panose="020B0502040204020203" pitchFamily="34" charset="-34"/>
                  </a:rPr>
                  <a:t>hours of “how-to” content </a:t>
                </a:r>
                <a:r>
                  <a:rPr lang="en-US" sz="1600" dirty="0" smtClean="0">
                    <a:solidFill>
                      <a:srgbClr val="002060"/>
                    </a:solidFill>
                    <a:latin typeface="Leelawadee UI" panose="020B0502040204020203" pitchFamily="34" charset="-34"/>
                    <a:cs typeface="Leelawadee UI" panose="020B0502040204020203" pitchFamily="34" charset="-34"/>
                  </a:rPr>
                  <a:t>watched </a:t>
                </a:r>
                <a:r>
                  <a:rPr lang="en-US" sz="1600" dirty="0">
                    <a:solidFill>
                      <a:srgbClr val="002060"/>
                    </a:solidFill>
                    <a:latin typeface="Leelawadee UI" panose="020B0502040204020203" pitchFamily="34" charset="-34"/>
                    <a:cs typeface="Leelawadee UI" panose="020B0502040204020203" pitchFamily="34" charset="-34"/>
                  </a:rPr>
                  <a:t>on </a:t>
                </a:r>
                <a:r>
                  <a:rPr lang="en-US" sz="1600" dirty="0" smtClean="0">
                    <a:solidFill>
                      <a:srgbClr val="002060"/>
                    </a:solidFill>
                    <a:latin typeface="Leelawadee UI" panose="020B0502040204020203" pitchFamily="34" charset="-34"/>
                    <a:cs typeface="Leelawadee UI" panose="020B0502040204020203" pitchFamily="34" charset="-34"/>
                  </a:rPr>
                  <a:t>YouTube in 2015</a:t>
                </a:r>
                <a:endParaRPr lang="en-US" sz="1600" dirty="0">
                  <a:solidFill>
                    <a:srgbClr val="002060"/>
                  </a:solidFill>
                  <a:latin typeface="Leelawadee UI" panose="020B0502040204020203" pitchFamily="34" charset="-34"/>
                  <a:cs typeface="Leelawadee UI" panose="020B0502040204020203" pitchFamily="34" charset="-34"/>
                </a:endParaRPr>
              </a:p>
            </p:txBody>
          </p:sp>
          <p:pic>
            <p:nvPicPr>
              <p:cNvPr id="51" name="Picture 8" descr="http://cdn.sheknows.com/articles/2010/11/little-boy-cooking.jpg"/>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4797836" y="1262474"/>
                <a:ext cx="1944420" cy="17672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6" name="Picture 20" descr="http://edge.alphabuyer.com/wp-content/uploads/2014/01/icon_expand.jpg"/>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5431806" y="4486042"/>
                <a:ext cx="600422" cy="4037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654337" y="1191766"/>
              <a:ext cx="2267712" cy="3810114"/>
              <a:chOff x="9576138" y="1222246"/>
              <a:chExt cx="2267712" cy="3810114"/>
            </a:xfrm>
          </p:grpSpPr>
          <p:sp>
            <p:nvSpPr>
              <p:cNvPr id="59" name="Rectangle 58"/>
              <p:cNvSpPr/>
              <p:nvPr/>
            </p:nvSpPr>
            <p:spPr>
              <a:xfrm>
                <a:off x="9576138" y="1222246"/>
                <a:ext cx="2267712" cy="38101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smtClean="0">
                  <a:solidFill>
                    <a:srgbClr val="002060"/>
                  </a:solidFill>
                  <a:latin typeface="Leelawadee UI" panose="020B0502040204020203" pitchFamily="34" charset="-34"/>
                  <a:cs typeface="Leelawadee UI" panose="020B0502040204020203" pitchFamily="34" charset="-34"/>
                </a:endParaRPr>
              </a:p>
              <a:p>
                <a:pPr algn="ctr"/>
                <a:endParaRPr lang="en-US" sz="1600" dirty="0">
                  <a:solidFill>
                    <a:srgbClr val="002060"/>
                  </a:solidFill>
                  <a:latin typeface="Leelawadee UI" panose="020B0502040204020203" pitchFamily="34" charset="-34"/>
                  <a:cs typeface="Leelawadee UI" panose="020B0502040204020203" pitchFamily="34" charset="-34"/>
                </a:endParaRPr>
              </a:p>
              <a:p>
                <a:pPr algn="ctr"/>
                <a:r>
                  <a:rPr lang="en-US" sz="3600" b="1" dirty="0" smtClean="0">
                    <a:solidFill>
                      <a:srgbClr val="002060"/>
                    </a:solidFill>
                    <a:latin typeface="Leelawadee UI" panose="020B0502040204020203" pitchFamily="34" charset="-34"/>
                    <a:cs typeface="Leelawadee UI" panose="020B0502040204020203" pitchFamily="34" charset="-34"/>
                  </a:rPr>
                  <a:t>30%</a:t>
                </a:r>
              </a:p>
              <a:p>
                <a:pPr algn="ctr"/>
                <a:r>
                  <a:rPr lang="en-US" sz="1600" dirty="0">
                    <a:solidFill>
                      <a:srgbClr val="002060"/>
                    </a:solidFill>
                    <a:latin typeface="Leelawadee UI" panose="020B0502040204020203" pitchFamily="34" charset="-34"/>
                    <a:cs typeface="Leelawadee UI" panose="020B0502040204020203" pitchFamily="34" charset="-34"/>
                  </a:rPr>
                  <a:t>of </a:t>
                </a:r>
                <a:r>
                  <a:rPr lang="en-US" sz="1600" dirty="0" smtClean="0">
                    <a:solidFill>
                      <a:srgbClr val="002060"/>
                    </a:solidFill>
                    <a:latin typeface="Leelawadee UI" panose="020B0502040204020203" pitchFamily="34" charset="-34"/>
                    <a:cs typeface="Leelawadee UI" panose="020B0502040204020203" pitchFamily="34" charset="-34"/>
                  </a:rPr>
                  <a:t>Global population is active on Social Media</a:t>
                </a:r>
                <a:endParaRPr lang="en-US" sz="1600" dirty="0">
                  <a:solidFill>
                    <a:srgbClr val="002060"/>
                  </a:solidFill>
                  <a:latin typeface="Leelawadee UI" panose="020B0502040204020203" pitchFamily="34" charset="-34"/>
                  <a:cs typeface="Leelawadee UI" panose="020B0502040204020203" pitchFamily="34" charset="-34"/>
                </a:endParaRPr>
              </a:p>
            </p:txBody>
          </p:sp>
          <p:pic>
            <p:nvPicPr>
              <p:cNvPr id="61" name="Picture 24" descr="Related image"/>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951590" y="4309283"/>
                <a:ext cx="1440750" cy="54323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6" descr="Related image"/>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628529" y="1262474"/>
                <a:ext cx="2162930" cy="17549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sp>
        <p:nvSpPr>
          <p:cNvPr id="31" name="Rectangle 30"/>
          <p:cNvSpPr/>
          <p:nvPr/>
        </p:nvSpPr>
        <p:spPr>
          <a:xfrm>
            <a:off x="169346" y="894420"/>
            <a:ext cx="11972648" cy="396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rgbClr val="002060"/>
                </a:solidFill>
                <a:latin typeface="Leelawadee UI" panose="020B0502040204020203" pitchFamily="34" charset="-34"/>
                <a:cs typeface="Leelawadee UI" panose="020B0502040204020203" pitchFamily="34" charset="-34"/>
              </a:rPr>
              <a:t>              Search                             Location                                Behaviour                          Sentiment                          Network</a:t>
            </a:r>
          </a:p>
        </p:txBody>
      </p:sp>
    </p:spTree>
    <p:extLst>
      <p:ext uri="{BB962C8B-B14F-4D97-AF65-F5344CB8AC3E}">
        <p14:creationId xmlns:p14="http://schemas.microsoft.com/office/powerpoint/2010/main" val="29369016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fJFSokQ6jE2Y9wkh8GIK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ikWV5Nz1USE7H82Y_O7i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TQQTwg5kky6XP36LMEB6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txDef>
      <a:spPr bwMode="gray"/>
      <a:bodyPr vert="horz" lIns="91440" tIns="45720" rIns="91440" bIns="45720" rtlCol="0" anchor="ctr">
        <a:noAutofit/>
      </a:bodyPr>
      <a:lstStyle>
        <a:defPPr>
          <a:defRPr sz="2000" dirty="0" smtClean="0"/>
        </a:defPPr>
      </a:lstStyle>
    </a:txDef>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9597</TotalTime>
  <Words>3932</Words>
  <Application>Microsoft Office PowerPoint</Application>
  <PresentationFormat>Widescreen</PresentationFormat>
  <Paragraphs>901</Paragraphs>
  <Slides>52</Slides>
  <Notes>38</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52</vt:i4>
      </vt:variant>
    </vt:vector>
  </HeadingPairs>
  <TitlesOfParts>
    <vt:vector size="68" baseType="lpstr">
      <vt:lpstr>Arial</vt:lpstr>
      <vt:lpstr>Calibri</vt:lpstr>
      <vt:lpstr>Calibri Light</vt:lpstr>
      <vt:lpstr>Century Gothic</vt:lpstr>
      <vt:lpstr>Copperplate Gothic Light</vt:lpstr>
      <vt:lpstr>Leelawadee UI</vt:lpstr>
      <vt:lpstr>Segoe UI</vt:lpstr>
      <vt:lpstr>Times New Roman</vt:lpstr>
      <vt:lpstr>Wingdings</vt:lpstr>
      <vt:lpstr>Wingdings 3</vt:lpstr>
      <vt:lpstr>Ion Boardroom</vt:lpstr>
      <vt:lpstr>Office Theme</vt:lpstr>
      <vt:lpstr>1_Office Theme</vt:lpstr>
      <vt:lpstr>2_Office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Fehrzard Patel</dc:creator>
  <cp:lastModifiedBy>Rahul Mantri</cp:lastModifiedBy>
  <cp:revision>889</cp:revision>
  <dcterms:created xsi:type="dcterms:W3CDTF">2016-01-19T06:29:58Z</dcterms:created>
  <dcterms:modified xsi:type="dcterms:W3CDTF">2016-07-27T09:32:09Z</dcterms:modified>
</cp:coreProperties>
</file>